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6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0" r:id="rId2"/>
    <p:sldId id="478" r:id="rId3"/>
    <p:sldId id="480" r:id="rId4"/>
    <p:sldId id="483" r:id="rId5"/>
    <p:sldId id="481" r:id="rId6"/>
    <p:sldId id="495" r:id="rId7"/>
    <p:sldId id="345" r:id="rId8"/>
    <p:sldId id="346" r:id="rId9"/>
    <p:sldId id="496" r:id="rId10"/>
    <p:sldId id="469" r:id="rId11"/>
    <p:sldId id="409" r:id="rId12"/>
    <p:sldId id="450" r:id="rId13"/>
    <p:sldId id="410" r:id="rId14"/>
    <p:sldId id="411" r:id="rId15"/>
    <p:sldId id="412" r:id="rId16"/>
    <p:sldId id="439" r:id="rId17"/>
    <p:sldId id="440" r:id="rId18"/>
    <p:sldId id="441" r:id="rId19"/>
    <p:sldId id="413" r:id="rId20"/>
    <p:sldId id="408" r:id="rId21"/>
    <p:sldId id="414" r:id="rId22"/>
    <p:sldId id="418" r:id="rId23"/>
    <p:sldId id="415" r:id="rId24"/>
    <p:sldId id="416" r:id="rId25"/>
    <p:sldId id="443" r:id="rId26"/>
    <p:sldId id="444" r:id="rId27"/>
    <p:sldId id="442" r:id="rId28"/>
    <p:sldId id="391" r:id="rId29"/>
    <p:sldId id="419" r:id="rId30"/>
    <p:sldId id="471" r:id="rId31"/>
    <p:sldId id="473" r:id="rId32"/>
    <p:sldId id="420" r:id="rId33"/>
    <p:sldId id="491" r:id="rId34"/>
    <p:sldId id="492" r:id="rId35"/>
    <p:sldId id="493" r:id="rId36"/>
    <p:sldId id="494" r:id="rId37"/>
    <p:sldId id="422" r:id="rId38"/>
    <p:sldId id="347" r:id="rId39"/>
    <p:sldId id="425" r:id="rId40"/>
    <p:sldId id="445" r:id="rId41"/>
    <p:sldId id="446" r:id="rId42"/>
    <p:sldId id="429" r:id="rId43"/>
    <p:sldId id="447" r:id="rId44"/>
    <p:sldId id="464" r:id="rId45"/>
    <p:sldId id="465" r:id="rId46"/>
    <p:sldId id="430" r:id="rId47"/>
    <p:sldId id="433" r:id="rId48"/>
    <p:sldId id="474" r:id="rId49"/>
    <p:sldId id="432" r:id="rId50"/>
    <p:sldId id="393" r:id="rId51"/>
    <p:sldId id="449" r:id="rId52"/>
    <p:sldId id="470" r:id="rId53"/>
    <p:sldId id="448" r:id="rId54"/>
    <p:sldId id="454" r:id="rId55"/>
    <p:sldId id="455" r:id="rId56"/>
    <p:sldId id="456" r:id="rId57"/>
    <p:sldId id="457" r:id="rId58"/>
    <p:sldId id="477" r:id="rId59"/>
    <p:sldId id="459" r:id="rId60"/>
    <p:sldId id="472" r:id="rId61"/>
    <p:sldId id="467" r:id="rId62"/>
    <p:sldId id="468" r:id="rId63"/>
    <p:sldId id="463" r:id="rId64"/>
    <p:sldId id="466" r:id="rId65"/>
    <p:sldId id="460" r:id="rId66"/>
    <p:sldId id="257" r:id="rId67"/>
    <p:sldId id="487" r:id="rId68"/>
    <p:sldId id="488" r:id="rId69"/>
    <p:sldId id="486" r:id="rId70"/>
    <p:sldId id="485" r:id="rId71"/>
    <p:sldId id="476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82806" autoAdjust="0"/>
  </p:normalViewPr>
  <p:slideViewPr>
    <p:cSldViewPr snapToGrid="0" snapToObjects="1">
      <p:cViewPr>
        <p:scale>
          <a:sx n="90" d="100"/>
          <a:sy n="90" d="100"/>
        </p:scale>
        <p:origin x="-1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2.emf"/><Relationship Id="rId1" Type="http://schemas.openxmlformats.org/officeDocument/2006/relationships/image" Target="../media/image11.emf"/><Relationship Id="rId2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image" Target="../media/image32.emf"/><Relationship Id="rId2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image" Target="../media/image39.emf"/><Relationship Id="rId2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50.emf"/><Relationship Id="rId3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50.emf"/><Relationship Id="rId3" Type="http://schemas.openxmlformats.org/officeDocument/2006/relationships/image" Target="../media/image5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6.emf"/><Relationship Id="rId2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7.bin"/><Relationship Id="rId12" Type="http://schemas.openxmlformats.org/officeDocument/2006/relationships/image" Target="../media/image38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39.emf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oleObject" Target="../embeddings/oleObject79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39.emf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86.bin"/><Relationship Id="rId13" Type="http://schemas.openxmlformats.org/officeDocument/2006/relationships/image" Target="../media/image46.emf"/><Relationship Id="rId14" Type="http://schemas.openxmlformats.org/officeDocument/2006/relationships/oleObject" Target="../embeddings/oleObject87.bin"/><Relationship Id="rId15" Type="http://schemas.openxmlformats.org/officeDocument/2006/relationships/image" Target="../media/image4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oleObject" Target="../embeddings/oleObject83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84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8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oleObject" Target="../embeddings/oleObject8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89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90.bin"/><Relationship Id="rId11" Type="http://schemas.openxmlformats.org/officeDocument/2006/relationships/image" Target="../media/image49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oleObject" Target="../embeddings/oleObject91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92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93.bin"/><Relationship Id="rId11" Type="http://schemas.openxmlformats.org/officeDocument/2006/relationships/image" Target="../media/image49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51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01.bin"/><Relationship Id="rId6" Type="http://schemas.openxmlformats.org/officeDocument/2006/relationships/oleObject" Target="../embeddings/oleObject102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103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05.bin"/><Relationship Id="rId6" Type="http://schemas.openxmlformats.org/officeDocument/2006/relationships/oleObject" Target="../embeddings/oleObject106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107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112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57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rgbClr val="EB0000"/>
                </a:solidFill>
                <a:latin typeface="Calibri"/>
                <a:cs typeface="Calibri"/>
              </a:rPr>
              <a:t>Exponential Decay of Correlations Implies Area Law</a:t>
            </a:r>
          </a:p>
          <a:p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9764" y="2641580"/>
            <a:ext cx="8964613" cy="517597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10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ETH Zürich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800" dirty="0" smtClean="0">
                <a:latin typeface="Calibri"/>
                <a:cs typeface="Calibri"/>
              </a:rPr>
              <a:t>Based on joint work with 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Michał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Horodecki</a:t>
            </a:r>
            <a:endParaRPr lang="en-US" sz="33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Arxiv:1206.2947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3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COOGEE</a:t>
            </a:r>
            <a:r>
              <a:rPr lang="en-US" sz="2500" dirty="0" smtClean="0">
                <a:latin typeface="Calibri"/>
                <a:cs typeface="Calibri"/>
              </a:rPr>
              <a:t> 2013</a:t>
            </a: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255790"/>
            <a:ext cx="83105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Let                                      be a </a:t>
            </a:r>
            <a:r>
              <a:rPr lang="en-US" sz="2600" b="1" i="1" dirty="0" smtClean="0">
                <a:solidFill>
                  <a:srgbClr val="3A793E"/>
                </a:solidFill>
              </a:rPr>
              <a:t>n</a:t>
            </a:r>
            <a:r>
              <a:rPr lang="en-US" sz="2600" b="1" dirty="0" smtClean="0">
                <a:solidFill>
                  <a:srgbClr val="3A793E"/>
                </a:solidFill>
              </a:rPr>
              <a:t>-</a:t>
            </a:r>
            <a:r>
              <a:rPr lang="en-US" sz="2600" b="1" dirty="0" err="1" smtClean="0">
                <a:solidFill>
                  <a:srgbClr val="3A793E"/>
                </a:solidFill>
              </a:rPr>
              <a:t>qubit</a:t>
            </a:r>
            <a:r>
              <a:rPr lang="en-US" sz="2600" b="1" dirty="0" smtClean="0">
                <a:solidFill>
                  <a:srgbClr val="3A793E"/>
                </a:solidFill>
              </a:rPr>
              <a:t> quantum state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Correlation Function: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500" b="1" dirty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Correlations: </a:t>
            </a:r>
            <a:r>
              <a:rPr lang="en-US" sz="2600" dirty="0" smtClean="0"/>
              <a:t>There are 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, l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b="1" dirty="0" smtClean="0">
                <a:solidFill>
                  <a:srgbClr val="FF0000"/>
                </a:solidFill>
              </a:rPr>
              <a:t>) </a:t>
            </a:r>
            <a:r>
              <a:rPr lang="en-US" sz="2600" dirty="0" err="1" smtClean="0"/>
              <a:t>s.t.</a:t>
            </a:r>
            <a:r>
              <a:rPr lang="en-US" sz="2600" dirty="0" smtClean="0"/>
              <a:t> for all cuts A := [1, r], B := [r+1, </a:t>
            </a:r>
            <a:r>
              <a:rPr lang="en-US" sz="2600" dirty="0" err="1" smtClean="0"/>
              <a:t>r+l</a:t>
            </a:r>
            <a:r>
              <a:rPr lang="en-US" sz="2600" dirty="0" smtClean="0"/>
              <a:t>], C := [r+l+1, n] and l ≥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,</a:t>
            </a: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910489"/>
              </p:ext>
            </p:extLst>
          </p:nvPr>
        </p:nvGraphicFramePr>
        <p:xfrm>
          <a:off x="2971800" y="5840568"/>
          <a:ext cx="3175000" cy="67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95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5840568"/>
                        <a:ext cx="3175000" cy="673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24446"/>
              </p:ext>
            </p:extLst>
          </p:nvPr>
        </p:nvGraphicFramePr>
        <p:xfrm>
          <a:off x="1249363" y="1196975"/>
          <a:ext cx="2452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96" name="Equation" r:id="rId5" imgW="1016000" imgH="266700" progId="Equation.3">
                  <p:embed/>
                </p:oleObj>
              </mc:Choice>
              <mc:Fallback>
                <p:oleObj name="Equation" r:id="rId5" imgW="101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9363" y="1196975"/>
                        <a:ext cx="2452687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1181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7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12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44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60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76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2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08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24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40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56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71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87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03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9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5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51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67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83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99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15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0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46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62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78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94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10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26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42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58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74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87306"/>
              </p:ext>
            </p:extLst>
          </p:nvPr>
        </p:nvGraphicFramePr>
        <p:xfrm>
          <a:off x="363192" y="2854325"/>
          <a:ext cx="490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97" name="Equation" r:id="rId7" imgW="203200" imgH="203200" progId="Equation.3">
                  <p:embed/>
                </p:oleObj>
              </mc:Choice>
              <mc:Fallback>
                <p:oleObj name="Equation" r:id="rId7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192" y="2854325"/>
                        <a:ext cx="4905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853729" y="2722563"/>
            <a:ext cx="225771" cy="274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2875891" y="1767547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2432050" y="2406650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09433" y="240109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5400000">
            <a:off x="1676399" y="239395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2863849" y="2501901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5400000">
            <a:off x="5638799" y="80645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612899" y="300037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49899" y="303941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19400" y="3060493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853267" y="1749719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23813"/>
              </p:ext>
            </p:extLst>
          </p:nvPr>
        </p:nvGraphicFramePr>
        <p:xfrm>
          <a:off x="853729" y="4133920"/>
          <a:ext cx="7056157" cy="77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98" name="Equation" r:id="rId9" imgW="2895600" imgH="317500" progId="Equation.3">
                  <p:embed/>
                </p:oleObj>
              </mc:Choice>
              <mc:Fallback>
                <p:oleObj name="Equation" r:id="rId9" imgW="289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3729" y="4133920"/>
                        <a:ext cx="7056157" cy="77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388592" y="4908298"/>
            <a:ext cx="8285508" cy="16053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255790"/>
            <a:ext cx="8310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Correlations: </a:t>
            </a:r>
            <a:r>
              <a:rPr lang="en-US" sz="2600" dirty="0" smtClean="0"/>
              <a:t>There are 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, l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b="1" dirty="0" smtClean="0">
                <a:solidFill>
                  <a:srgbClr val="FF0000"/>
                </a:solidFill>
              </a:rPr>
              <a:t>) </a:t>
            </a:r>
            <a:r>
              <a:rPr lang="en-US" sz="2600" dirty="0" err="1" smtClean="0"/>
              <a:t>s.t.</a:t>
            </a:r>
            <a:r>
              <a:rPr lang="en-US" sz="2600" dirty="0" smtClean="0"/>
              <a:t> for all cuts A := [1, r], B := [r+1, </a:t>
            </a:r>
            <a:r>
              <a:rPr lang="en-US" sz="2600" dirty="0" err="1" smtClean="0"/>
              <a:t>r+l</a:t>
            </a:r>
            <a:r>
              <a:rPr lang="en-US" sz="2600" dirty="0" smtClean="0"/>
              <a:t>], C := [r+l+1, n] and l ≥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,</a:t>
            </a: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466495"/>
              </p:ext>
            </p:extLst>
          </p:nvPr>
        </p:nvGraphicFramePr>
        <p:xfrm>
          <a:off x="2971800" y="2092558"/>
          <a:ext cx="3175000" cy="67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7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092558"/>
                        <a:ext cx="3175000" cy="673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63192" y="1255790"/>
            <a:ext cx="8285508" cy="15098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6392" y="3035300"/>
            <a:ext cx="7688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/>
              <a:t>:  correlation length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 smtClean="0"/>
              <a:t>: minimum distance correlations start decaying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7196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255790"/>
            <a:ext cx="8310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Correlations: </a:t>
            </a:r>
            <a:r>
              <a:rPr lang="en-US" sz="2600" dirty="0" smtClean="0"/>
              <a:t>There are 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, l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b="1" dirty="0" smtClean="0">
                <a:solidFill>
                  <a:srgbClr val="FF0000"/>
                </a:solidFill>
              </a:rPr>
              <a:t>) </a:t>
            </a:r>
            <a:r>
              <a:rPr lang="en-US" sz="2600" dirty="0" err="1" smtClean="0"/>
              <a:t>s.t.</a:t>
            </a:r>
            <a:r>
              <a:rPr lang="en-US" sz="2600" dirty="0" smtClean="0"/>
              <a:t> for all cuts A := [1, r], B := [r+1, </a:t>
            </a:r>
            <a:r>
              <a:rPr lang="en-US" sz="2600" dirty="0" err="1" smtClean="0"/>
              <a:t>r+l</a:t>
            </a:r>
            <a:r>
              <a:rPr lang="en-US" sz="2600" dirty="0" smtClean="0"/>
              <a:t>], C := [r+l+1, n] and l ≥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,</a:t>
            </a: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81669"/>
              </p:ext>
            </p:extLst>
          </p:nvPr>
        </p:nvGraphicFramePr>
        <p:xfrm>
          <a:off x="2971800" y="2092558"/>
          <a:ext cx="3175000" cy="67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1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092558"/>
                        <a:ext cx="3175000" cy="673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63192" y="1255790"/>
            <a:ext cx="8285508" cy="15098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6392" y="3035300"/>
            <a:ext cx="7688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/>
              <a:t>:  correlation length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 smtClean="0"/>
              <a:t>: minimum distance correlations start decaying   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74318" y="6019800"/>
            <a:ext cx="8310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Example: </a:t>
            </a:r>
            <a:r>
              <a:rPr lang="en-US" sz="2600" dirty="0" smtClean="0"/>
              <a:t>|0, 0, …, 0&gt; has </a:t>
            </a:r>
            <a:r>
              <a:rPr lang="en-US" sz="2600" b="1" dirty="0" smtClean="0">
                <a:solidFill>
                  <a:srgbClr val="EB0000"/>
                </a:solidFill>
              </a:rPr>
              <a:t> (0, </a:t>
            </a:r>
            <a:r>
              <a:rPr lang="en-US" sz="2600" b="1" dirty="0">
                <a:solidFill>
                  <a:srgbClr val="EB0000"/>
                </a:solidFill>
              </a:rPr>
              <a:t>1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-exponential decay of cor.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66392" y="4356100"/>
            <a:ext cx="80823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3A793E"/>
                </a:solidFill>
              </a:rPr>
              <a:t>Which states exhibit exponential decay </a:t>
            </a:r>
          </a:p>
          <a:p>
            <a:pPr algn="ctr"/>
            <a:r>
              <a:rPr lang="en-US" sz="3400" dirty="0" smtClean="0">
                <a:solidFill>
                  <a:srgbClr val="3A793E"/>
                </a:solidFill>
              </a:rPr>
              <a:t>of correlations?</a:t>
            </a:r>
            <a:endParaRPr lang="en-US" sz="3400" dirty="0">
              <a:solidFill>
                <a:srgbClr val="3A7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1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Local Hamiltonians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03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462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21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780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939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98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257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416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575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34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893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52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11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370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529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688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847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006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165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324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483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642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01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119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278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437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596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755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914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073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23202" y="1919584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1399" y="1831477"/>
            <a:ext cx="482601" cy="315913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9763" y="1229906"/>
            <a:ext cx="9705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H</a:t>
            </a:r>
            <a:r>
              <a:rPr lang="en-US" sz="2600" b="1" baseline="-25000" dirty="0" smtClean="0"/>
              <a:t>1,2</a:t>
            </a:r>
            <a:endParaRPr lang="en-US" sz="2600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5000" y="1748503"/>
            <a:ext cx="304800" cy="171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313" y="2556518"/>
            <a:ext cx="287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Local Hamiltonian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21935"/>
              </p:ext>
            </p:extLst>
          </p:nvPr>
        </p:nvGraphicFramePr>
        <p:xfrm>
          <a:off x="3162302" y="2556518"/>
          <a:ext cx="1981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2" name="Equation" r:id="rId3" imgW="812800" imgH="368300" progId="Equation.3">
                  <p:embed/>
                </p:oleObj>
              </mc:Choice>
              <mc:Fallback>
                <p:oleObj name="Equation" r:id="rId3" imgW="812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2302" y="2556518"/>
                        <a:ext cx="198120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58"/>
          <p:cNvSpPr/>
          <p:nvPr/>
        </p:nvSpPr>
        <p:spPr>
          <a:xfrm>
            <a:off x="5809544" y="1825424"/>
            <a:ext cx="482601" cy="315913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007102" y="1545167"/>
            <a:ext cx="215900" cy="203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10300" y="1089827"/>
            <a:ext cx="109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H</a:t>
            </a:r>
            <a:r>
              <a:rPr lang="en-US" sz="2600" b="1" baseline="-25000" dirty="0" smtClean="0"/>
              <a:t>k,k+1</a:t>
            </a:r>
            <a:endParaRPr lang="en-US" sz="2600" b="1" dirty="0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966845"/>
              </p:ext>
            </p:extLst>
          </p:nvPr>
        </p:nvGraphicFramePr>
        <p:xfrm>
          <a:off x="2515485" y="3595580"/>
          <a:ext cx="35607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3" name="Equation" r:id="rId5" imgW="1460500" imgH="292100" progId="Equation.3">
                  <p:embed/>
                </p:oleObj>
              </mc:Choice>
              <mc:Fallback>
                <p:oleObj name="Equation" r:id="rId5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485" y="3595580"/>
                        <a:ext cx="3560763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88057" y="3668235"/>
            <a:ext cx="287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3A793E"/>
                </a:solidFill>
              </a:rPr>
              <a:t>Groundstate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92293" y="5978598"/>
            <a:ext cx="287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Thermal state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89733"/>
              </p:ext>
            </p:extLst>
          </p:nvPr>
        </p:nvGraphicFramePr>
        <p:xfrm>
          <a:off x="2686845" y="5846799"/>
          <a:ext cx="27543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4" name="Equation" r:id="rId7" imgW="850900" imgH="254000" progId="Equation.3">
                  <p:embed/>
                </p:oleObj>
              </mc:Choice>
              <mc:Fallback>
                <p:oleObj name="Equation" r:id="rId7" imgW="850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6845" y="5846799"/>
                        <a:ext cx="2754313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92293" y="6082799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88057" y="4884421"/>
            <a:ext cx="287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Spectral Gap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3132"/>
              </p:ext>
            </p:extLst>
          </p:nvPr>
        </p:nvGraphicFramePr>
        <p:xfrm>
          <a:off x="2607737" y="4884563"/>
          <a:ext cx="23542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5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7737" y="4884563"/>
                        <a:ext cx="2354263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66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with Exponential Decay of Correlations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211605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3A793E"/>
                </a:solidFill>
              </a:rPr>
              <a:t>Condensed Matter </a:t>
            </a:r>
            <a:r>
              <a:rPr lang="en-US" sz="3300" dirty="0" smtClean="0">
                <a:solidFill>
                  <a:srgbClr val="3A793E"/>
                </a:solidFill>
              </a:rPr>
              <a:t>Folklore</a:t>
            </a:r>
            <a:r>
              <a:rPr lang="en-US" sz="3300" dirty="0" smtClean="0">
                <a:solidFill>
                  <a:srgbClr val="3A793E"/>
                </a:solidFill>
              </a:rPr>
              <a:t>:</a:t>
            </a:r>
          </a:p>
          <a:p>
            <a:endParaRPr lang="en-US" sz="2700" dirty="0">
              <a:solidFill>
                <a:srgbClr val="3A793E"/>
              </a:solidFill>
            </a:endParaRP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4021371"/>
            <a:ext cx="88007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" dirty="0" smtClean="0"/>
          </a:p>
          <a:p>
            <a:r>
              <a:rPr lang="en-US" sz="2600" dirty="0" smtClean="0"/>
              <a:t>  Non-critical                Gapped               Exponential Decay Correl.</a:t>
            </a:r>
          </a:p>
          <a:p>
            <a:endParaRPr lang="en-US" sz="800" dirty="0" smtClean="0"/>
          </a:p>
          <a:p>
            <a:endParaRPr lang="en-US" sz="2400" dirty="0"/>
          </a:p>
          <a:p>
            <a:r>
              <a:rPr lang="en-US" sz="2600" dirty="0" smtClean="0"/>
              <a:t>     Critical                  Non-gapped               Long Range Correl.</a:t>
            </a:r>
            <a:endParaRPr lang="en-US" sz="2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4120" y="3210379"/>
            <a:ext cx="5644" cy="236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70667" y="3254829"/>
            <a:ext cx="0" cy="2315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36067" y="3254829"/>
            <a:ext cx="0" cy="2315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822268" y="3210379"/>
            <a:ext cx="0" cy="236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4120" y="3210379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9764" y="4780549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9764" y="5570771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Left-Right Arrow 51"/>
          <p:cNvSpPr/>
          <p:nvPr/>
        </p:nvSpPr>
        <p:spPr>
          <a:xfrm>
            <a:off x="2060222" y="4157202"/>
            <a:ext cx="620889" cy="35277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-Right Arrow 69"/>
          <p:cNvSpPr/>
          <p:nvPr/>
        </p:nvSpPr>
        <p:spPr>
          <a:xfrm>
            <a:off x="2060222" y="4986935"/>
            <a:ext cx="620889" cy="35277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4755444" y="4157202"/>
            <a:ext cx="395112" cy="35277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0800000">
            <a:off x="4755444" y="5057491"/>
            <a:ext cx="395112" cy="35277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68111" y="3254829"/>
            <a:ext cx="8554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600" dirty="0" smtClean="0"/>
              <a:t>Model                 Spectral Gap                      </a:t>
            </a:r>
            <a:r>
              <a:rPr lang="en-US" sz="2600" dirty="0" err="1" smtClean="0"/>
              <a:t>Groundstate</a:t>
            </a:r>
            <a:endParaRPr lang="en-US" sz="2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54120" y="3908482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53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with Exponential Decay of Correlations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75190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(Araki, </a:t>
            </a:r>
            <a:r>
              <a:rPr lang="en-US" sz="2200" dirty="0" err="1" smtClean="0">
                <a:solidFill>
                  <a:srgbClr val="000090"/>
                </a:solidFill>
              </a:rPr>
              <a:t>Hepp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Ruelle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62, </a:t>
            </a:r>
            <a:r>
              <a:rPr lang="en-US" sz="2200" dirty="0" err="1">
                <a:solidFill>
                  <a:srgbClr val="000090"/>
                </a:solidFill>
              </a:rPr>
              <a:t>Fredenhagen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85)</a:t>
            </a:r>
          </a:p>
          <a:p>
            <a:r>
              <a:rPr lang="en-US" sz="2600" dirty="0" err="1" smtClean="0"/>
              <a:t>Groundstates</a:t>
            </a:r>
            <a:r>
              <a:rPr lang="en-US" sz="2600" dirty="0" smtClean="0"/>
              <a:t> </a:t>
            </a:r>
            <a:r>
              <a:rPr lang="en-US" sz="2600" dirty="0"/>
              <a:t>in relativistic </a:t>
            </a:r>
            <a:r>
              <a:rPr lang="en-US" sz="2600" dirty="0" smtClean="0"/>
              <a:t>systems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(Araki ‘69)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1D local Hamiltonians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04, </a:t>
            </a:r>
            <a:r>
              <a:rPr lang="en-US" sz="2200" dirty="0" err="1" smtClean="0">
                <a:solidFill>
                  <a:srgbClr val="000090"/>
                </a:solidFill>
              </a:rPr>
              <a:t>Nachtergaele</a:t>
            </a:r>
            <a:r>
              <a:rPr lang="en-US" sz="2200" dirty="0" smtClean="0">
                <a:solidFill>
                  <a:srgbClr val="000090"/>
                </a:solidFill>
              </a:rPr>
              <a:t>, Sims ‘06, </a:t>
            </a:r>
            <a:r>
              <a:rPr lang="en-US" sz="2200" dirty="0" err="1" smtClean="0">
                <a:solidFill>
                  <a:srgbClr val="000090"/>
                </a:solidFill>
              </a:rPr>
              <a:t>Koma</a:t>
            </a:r>
            <a:r>
              <a:rPr lang="en-US" sz="2200" dirty="0" smtClean="0">
                <a:solidFill>
                  <a:srgbClr val="000090"/>
                </a:solidFill>
              </a:rPr>
              <a:t> ‘06)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Groudstates</a:t>
            </a:r>
            <a:r>
              <a:rPr lang="en-US" sz="2600" dirty="0" smtClean="0">
                <a:solidFill>
                  <a:srgbClr val="000000"/>
                </a:solidFill>
              </a:rPr>
              <a:t> of gapped of </a:t>
            </a:r>
            <a:r>
              <a:rPr lang="en-US" sz="2600" dirty="0">
                <a:solidFill>
                  <a:srgbClr val="000000"/>
                </a:solidFill>
              </a:rPr>
              <a:t>l</a:t>
            </a:r>
            <a:r>
              <a:rPr lang="en-US" sz="2600" dirty="0" smtClean="0">
                <a:solidFill>
                  <a:srgbClr val="000000"/>
                </a:solidFill>
              </a:rPr>
              <a:t>ocal Hamiltonians     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 proof (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bounds)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Araronov</a:t>
            </a:r>
            <a:r>
              <a:rPr lang="en-US" sz="2200" dirty="0" smtClean="0">
                <a:solidFill>
                  <a:srgbClr val="000090"/>
                </a:solidFill>
              </a:rPr>
              <a:t>, Arad,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Groudstates</a:t>
            </a:r>
            <a:r>
              <a:rPr lang="en-US" sz="2600" dirty="0" smtClean="0">
                <a:solidFill>
                  <a:srgbClr val="000000"/>
                </a:solidFill>
              </a:rPr>
              <a:t> of gapped of frustration-free local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Hamiltonians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 (Detectability Lemma)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0333" y="2695222"/>
            <a:ext cx="9990666" cy="455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with Exponential Decay of Correlations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75190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(Araki, </a:t>
            </a:r>
            <a:r>
              <a:rPr lang="en-US" sz="2200" dirty="0" err="1" smtClean="0">
                <a:solidFill>
                  <a:srgbClr val="000090"/>
                </a:solidFill>
              </a:rPr>
              <a:t>Hepp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Ruelle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62, </a:t>
            </a:r>
            <a:r>
              <a:rPr lang="en-US" sz="2200" dirty="0" err="1">
                <a:solidFill>
                  <a:srgbClr val="000090"/>
                </a:solidFill>
              </a:rPr>
              <a:t>Fredenhagen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85)</a:t>
            </a:r>
          </a:p>
          <a:p>
            <a:r>
              <a:rPr lang="en-US" sz="2600" dirty="0" err="1" smtClean="0"/>
              <a:t>Groundstates</a:t>
            </a:r>
            <a:r>
              <a:rPr lang="en-US" sz="2600" dirty="0" smtClean="0"/>
              <a:t> </a:t>
            </a:r>
            <a:r>
              <a:rPr lang="en-US" sz="2600" dirty="0"/>
              <a:t>in relativistic </a:t>
            </a:r>
            <a:r>
              <a:rPr lang="en-US" sz="2600" dirty="0" smtClean="0"/>
              <a:t>systems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(Araki ‘69)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1D local Hamiltonians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04, </a:t>
            </a:r>
            <a:r>
              <a:rPr lang="en-US" sz="2200" dirty="0" err="1" smtClean="0">
                <a:solidFill>
                  <a:srgbClr val="000090"/>
                </a:solidFill>
              </a:rPr>
              <a:t>Nachtergaele</a:t>
            </a:r>
            <a:r>
              <a:rPr lang="en-US" sz="2200" dirty="0" smtClean="0">
                <a:solidFill>
                  <a:srgbClr val="000090"/>
                </a:solidFill>
              </a:rPr>
              <a:t>, Sims ‘06, </a:t>
            </a:r>
            <a:r>
              <a:rPr lang="en-US" sz="2200" dirty="0" err="1" smtClean="0">
                <a:solidFill>
                  <a:srgbClr val="000090"/>
                </a:solidFill>
              </a:rPr>
              <a:t>Koma</a:t>
            </a:r>
            <a:r>
              <a:rPr lang="en-US" sz="2200" dirty="0" smtClean="0">
                <a:solidFill>
                  <a:srgbClr val="000090"/>
                </a:solidFill>
              </a:rPr>
              <a:t> ‘06)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Groudstates</a:t>
            </a:r>
            <a:r>
              <a:rPr lang="en-US" sz="2600" dirty="0" smtClean="0">
                <a:solidFill>
                  <a:srgbClr val="000000"/>
                </a:solidFill>
              </a:rPr>
              <a:t> of gapped of </a:t>
            </a:r>
            <a:r>
              <a:rPr lang="en-US" sz="2600" dirty="0">
                <a:solidFill>
                  <a:srgbClr val="000000"/>
                </a:solidFill>
              </a:rPr>
              <a:t>l</a:t>
            </a:r>
            <a:r>
              <a:rPr lang="en-US" sz="2600" dirty="0" smtClean="0">
                <a:solidFill>
                  <a:srgbClr val="000000"/>
                </a:solidFill>
              </a:rPr>
              <a:t>ocal Hamiltonians     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 proof (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bounds)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Araronov</a:t>
            </a:r>
            <a:r>
              <a:rPr lang="en-US" sz="2200" dirty="0" smtClean="0">
                <a:solidFill>
                  <a:srgbClr val="000090"/>
                </a:solidFill>
              </a:rPr>
              <a:t>, Arad,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Groudstates</a:t>
            </a:r>
            <a:r>
              <a:rPr lang="en-US" sz="2600" dirty="0" smtClean="0">
                <a:solidFill>
                  <a:srgbClr val="000000"/>
                </a:solidFill>
              </a:rPr>
              <a:t> of gapped of frustration-free local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Hamiltonians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 (Detectability Lemma)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0333" y="3753556"/>
            <a:ext cx="9990666" cy="3499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with Exponential Decay of Correlations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75190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(Araki, </a:t>
            </a:r>
            <a:r>
              <a:rPr lang="en-US" sz="2200" dirty="0" err="1" smtClean="0">
                <a:solidFill>
                  <a:srgbClr val="000090"/>
                </a:solidFill>
              </a:rPr>
              <a:t>Hepp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Ruelle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62, </a:t>
            </a:r>
            <a:r>
              <a:rPr lang="en-US" sz="2200" dirty="0" err="1">
                <a:solidFill>
                  <a:srgbClr val="000090"/>
                </a:solidFill>
              </a:rPr>
              <a:t>Fredenhagen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85)</a:t>
            </a:r>
          </a:p>
          <a:p>
            <a:r>
              <a:rPr lang="en-US" sz="2600" dirty="0" err="1" smtClean="0"/>
              <a:t>Groundstates</a:t>
            </a:r>
            <a:r>
              <a:rPr lang="en-US" sz="2600" dirty="0" smtClean="0"/>
              <a:t> </a:t>
            </a:r>
            <a:r>
              <a:rPr lang="en-US" sz="2600" dirty="0"/>
              <a:t>in relativistic </a:t>
            </a:r>
            <a:r>
              <a:rPr lang="en-US" sz="2600" dirty="0" smtClean="0"/>
              <a:t>systems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(Araki ‘69)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1D local Hamiltonians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04, </a:t>
            </a:r>
            <a:r>
              <a:rPr lang="en-US" sz="2200" dirty="0" err="1" smtClean="0">
                <a:solidFill>
                  <a:srgbClr val="000090"/>
                </a:solidFill>
              </a:rPr>
              <a:t>Nachtergaele</a:t>
            </a:r>
            <a:r>
              <a:rPr lang="en-US" sz="2200" dirty="0" smtClean="0">
                <a:solidFill>
                  <a:srgbClr val="000090"/>
                </a:solidFill>
              </a:rPr>
              <a:t>, Sims ‘06, </a:t>
            </a:r>
            <a:r>
              <a:rPr lang="en-US" sz="2200" dirty="0" err="1" smtClean="0">
                <a:solidFill>
                  <a:srgbClr val="000090"/>
                </a:solidFill>
              </a:rPr>
              <a:t>Koma</a:t>
            </a:r>
            <a:r>
              <a:rPr lang="en-US" sz="2200" dirty="0" smtClean="0">
                <a:solidFill>
                  <a:srgbClr val="000090"/>
                </a:solidFill>
              </a:rPr>
              <a:t> ‘06)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of gapped </a:t>
            </a:r>
            <a:r>
              <a:rPr lang="en-US" sz="2600" dirty="0">
                <a:solidFill>
                  <a:srgbClr val="000000"/>
                </a:solidFill>
              </a:rPr>
              <a:t>l</a:t>
            </a:r>
            <a:r>
              <a:rPr lang="en-US" sz="2600" dirty="0" smtClean="0">
                <a:solidFill>
                  <a:srgbClr val="000000"/>
                </a:solidFill>
              </a:rPr>
              <a:t>ocal Hamiltonians     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 proof: 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bounds, etc…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Araronov</a:t>
            </a:r>
            <a:r>
              <a:rPr lang="en-US" sz="2200" dirty="0" smtClean="0">
                <a:solidFill>
                  <a:srgbClr val="000090"/>
                </a:solidFill>
              </a:rPr>
              <a:t>, Arad,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Groudstates</a:t>
            </a:r>
            <a:r>
              <a:rPr lang="en-US" sz="2600" dirty="0" smtClean="0">
                <a:solidFill>
                  <a:srgbClr val="000000"/>
                </a:solidFill>
              </a:rPr>
              <a:t> of gapped of frustration-free local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Hamiltonians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 (Detectability Lemma)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0333" y="5136444"/>
            <a:ext cx="9990666" cy="211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with Exponential Decay of Correlations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75190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(Araki, </a:t>
            </a:r>
            <a:r>
              <a:rPr lang="en-US" sz="2200" dirty="0" err="1" smtClean="0">
                <a:solidFill>
                  <a:srgbClr val="000090"/>
                </a:solidFill>
              </a:rPr>
              <a:t>Hepp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Ruelle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62, </a:t>
            </a:r>
            <a:r>
              <a:rPr lang="en-US" sz="2200" dirty="0" err="1">
                <a:solidFill>
                  <a:srgbClr val="000090"/>
                </a:solidFill>
              </a:rPr>
              <a:t>Fredenhagen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85)</a:t>
            </a:r>
          </a:p>
          <a:p>
            <a:r>
              <a:rPr lang="en-US" sz="2600" dirty="0" err="1" smtClean="0"/>
              <a:t>Groundstates</a:t>
            </a:r>
            <a:r>
              <a:rPr lang="en-US" sz="2600" dirty="0" smtClean="0"/>
              <a:t> </a:t>
            </a:r>
            <a:r>
              <a:rPr lang="en-US" sz="2600" dirty="0"/>
              <a:t>in relativistic </a:t>
            </a:r>
            <a:r>
              <a:rPr lang="en-US" sz="2600" dirty="0" smtClean="0"/>
              <a:t>systems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(Araki ‘69)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1D local Hamiltonians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04, </a:t>
            </a:r>
            <a:r>
              <a:rPr lang="en-US" sz="2200" dirty="0" err="1" smtClean="0">
                <a:solidFill>
                  <a:srgbClr val="000090"/>
                </a:solidFill>
              </a:rPr>
              <a:t>Nachtergaele</a:t>
            </a:r>
            <a:r>
              <a:rPr lang="en-US" sz="2200" dirty="0" smtClean="0">
                <a:solidFill>
                  <a:srgbClr val="000090"/>
                </a:solidFill>
              </a:rPr>
              <a:t>, Sims ‘06, </a:t>
            </a:r>
            <a:r>
              <a:rPr lang="en-US" sz="2200" dirty="0" err="1" smtClean="0">
                <a:solidFill>
                  <a:srgbClr val="000090"/>
                </a:solidFill>
              </a:rPr>
              <a:t>Koma</a:t>
            </a:r>
            <a:r>
              <a:rPr lang="en-US" sz="2200" dirty="0" smtClean="0">
                <a:solidFill>
                  <a:srgbClr val="000090"/>
                </a:solidFill>
              </a:rPr>
              <a:t> ‘06)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of gapped </a:t>
            </a:r>
            <a:r>
              <a:rPr lang="en-US" sz="2600" dirty="0">
                <a:solidFill>
                  <a:srgbClr val="000000"/>
                </a:solidFill>
              </a:rPr>
              <a:t>l</a:t>
            </a:r>
            <a:r>
              <a:rPr lang="en-US" sz="2600" dirty="0" smtClean="0">
                <a:solidFill>
                  <a:srgbClr val="000000"/>
                </a:solidFill>
              </a:rPr>
              <a:t>ocal Hamiltonians     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 proof: 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bounds, etc…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Araronov</a:t>
            </a:r>
            <a:r>
              <a:rPr lang="en-US" sz="2200" dirty="0" smtClean="0">
                <a:solidFill>
                  <a:srgbClr val="000090"/>
                </a:solidFill>
              </a:rPr>
              <a:t>, Arad,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of gapped frustration-free local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Hamiltonians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Proof: Detectability Lemma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 of Correlations…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923371"/>
            <a:ext cx="91440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793E"/>
                </a:solidFill>
              </a:rPr>
              <a:t>… intuitively suggests the state </a:t>
            </a:r>
            <a:r>
              <a:rPr lang="en-US" sz="2800" b="1" dirty="0" smtClean="0">
                <a:solidFill>
                  <a:srgbClr val="3A793E"/>
                </a:solidFill>
              </a:rPr>
              <a:t>is </a:t>
            </a:r>
            <a:r>
              <a:rPr lang="en-US" sz="2800" b="1" i="1" dirty="0" smtClean="0">
                <a:solidFill>
                  <a:srgbClr val="3A793E"/>
                </a:solidFill>
              </a:rPr>
              <a:t>simple</a:t>
            </a:r>
            <a:r>
              <a:rPr lang="en-US" sz="2800" b="1" dirty="0" smtClean="0">
                <a:solidFill>
                  <a:srgbClr val="3A793E"/>
                </a:solidFill>
              </a:rPr>
              <a:t>, </a:t>
            </a:r>
          </a:p>
          <a:p>
            <a:pPr algn="ctr"/>
            <a:r>
              <a:rPr lang="en-US" sz="2800" b="1" dirty="0" smtClean="0">
                <a:solidFill>
                  <a:srgbClr val="3A793E"/>
                </a:solidFill>
              </a:rPr>
              <a:t>in a sense similar to a product state. </a:t>
            </a:r>
          </a:p>
          <a:p>
            <a:endParaRPr lang="en-US" sz="2800" b="1" dirty="0">
              <a:solidFill>
                <a:srgbClr val="3A793E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3A793E"/>
                </a:solidFill>
              </a:rPr>
              <a:t>Can we make this rigorous? </a:t>
            </a: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But first, are there </a:t>
            </a:r>
            <a:r>
              <a:rPr lang="en-US" sz="2800" i="1" dirty="0" smtClean="0">
                <a:solidFill>
                  <a:srgbClr val="000090"/>
                </a:solidFill>
              </a:rPr>
              <a:t>other ways </a:t>
            </a:r>
            <a:r>
              <a:rPr lang="en-US" sz="2800" dirty="0" smtClean="0">
                <a:solidFill>
                  <a:srgbClr val="000090"/>
                </a:solidFill>
              </a:rPr>
              <a:t>to impose simplicity in quantum states?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1"/>
            <a:ext cx="9058594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Condensed (matter) version of the talk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15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693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6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3443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8121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089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462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740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052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8329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1702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9804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4482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726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098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2376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5415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0693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066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93443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8121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6089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9462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4740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3052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329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702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69804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4482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3726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098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12376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415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93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4066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93443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8121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6089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9462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740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3052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329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1702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69804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4482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3726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098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2376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5415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0693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4066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93443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08121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66089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99462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4740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052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8329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1702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69804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4482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3726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7098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12376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5415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0693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4066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93443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08121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6089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99462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34740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052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8329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41702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69804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84482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3726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7098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2376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415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0693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4066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93443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8121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6089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9462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4740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3052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8329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1702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9804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84482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3726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77098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2376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5415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0693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4066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93443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308121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66089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9462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34740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73052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8329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41702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769804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84482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3726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7098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12376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95415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30693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64066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993443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308121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66089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99462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34740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3052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08329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1702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769804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084482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43726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77098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812376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448732" y="5192889"/>
            <a:ext cx="8424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Finite correlation length implies correlations are short ranged</a:t>
            </a:r>
          </a:p>
        </p:txBody>
      </p:sp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42837"/>
              </p:ext>
            </p:extLst>
          </p:nvPr>
        </p:nvGraphicFramePr>
        <p:xfrm>
          <a:off x="2164557" y="2897716"/>
          <a:ext cx="5889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1" name="Equation" r:id="rId3" imgW="241300" imgH="241300" progId="Equation.3">
                  <p:embed/>
                </p:oleObj>
              </mc:Choice>
              <mc:Fallback>
                <p:oleObj name="Equation" r:id="rId3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557" y="2897716"/>
                        <a:ext cx="5889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69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 1D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318" y="1255790"/>
            <a:ext cx="86696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Let                                      be a </a:t>
            </a:r>
            <a:r>
              <a:rPr lang="en-US" sz="2600" b="1" i="1" dirty="0" smtClean="0">
                <a:solidFill>
                  <a:srgbClr val="3A793E"/>
                </a:solidFill>
              </a:rPr>
              <a:t>n</a:t>
            </a:r>
            <a:r>
              <a:rPr lang="en-US" sz="2600" b="1" dirty="0" smtClean="0">
                <a:solidFill>
                  <a:srgbClr val="3A793E"/>
                </a:solidFill>
              </a:rPr>
              <a:t>-</a:t>
            </a:r>
            <a:r>
              <a:rPr lang="en-US" sz="2600" b="1" dirty="0" err="1" smtClean="0">
                <a:solidFill>
                  <a:srgbClr val="3A793E"/>
                </a:solidFill>
              </a:rPr>
              <a:t>qubit</a:t>
            </a:r>
            <a:r>
              <a:rPr lang="en-US" sz="2600" b="1" dirty="0" smtClean="0">
                <a:solidFill>
                  <a:srgbClr val="3A793E"/>
                </a:solidFill>
              </a:rPr>
              <a:t> quantum state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0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Entanglement Entropy: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endParaRPr lang="en-US" sz="1500" b="1" dirty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Area Law: </a:t>
            </a:r>
            <a:r>
              <a:rPr lang="en-US" sz="2600" dirty="0" smtClean="0"/>
              <a:t>For all cuts of the chain (X, Y), with X = [1, r], </a:t>
            </a:r>
          </a:p>
          <a:p>
            <a:r>
              <a:rPr lang="en-US" sz="2600" dirty="0" smtClean="0"/>
              <a:t>Y = [r+1, n],</a:t>
            </a: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84480"/>
              </p:ext>
            </p:extLst>
          </p:nvPr>
        </p:nvGraphicFramePr>
        <p:xfrm>
          <a:off x="3270250" y="5557838"/>
          <a:ext cx="25796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6" name="Equation" r:id="rId3" imgW="876300" imgH="203200" progId="Equation.3">
                  <p:embed/>
                </p:oleObj>
              </mc:Choice>
              <mc:Fallback>
                <p:oleObj name="Equation" r:id="rId3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0" y="5557838"/>
                        <a:ext cx="257968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37124"/>
              </p:ext>
            </p:extLst>
          </p:nvPr>
        </p:nvGraphicFramePr>
        <p:xfrm>
          <a:off x="1249363" y="1196975"/>
          <a:ext cx="2452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7" name="Equation" r:id="rId5" imgW="1016000" imgH="266700" progId="Equation.3">
                  <p:embed/>
                </p:oleObj>
              </mc:Choice>
              <mc:Fallback>
                <p:oleObj name="Equation" r:id="rId5" imgW="101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9363" y="1196975"/>
                        <a:ext cx="2452687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1811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70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29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447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606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765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924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083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242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401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60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19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878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037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355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514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673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832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991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150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309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68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627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786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945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104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263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4422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581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74000" y="210661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50839"/>
              </p:ext>
            </p:extLst>
          </p:nvPr>
        </p:nvGraphicFramePr>
        <p:xfrm>
          <a:off x="363192" y="2471738"/>
          <a:ext cx="490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8" name="Equation" r:id="rId7" imgW="203200" imgH="203200" progId="Equation.3">
                  <p:embed/>
                </p:oleObj>
              </mc:Choice>
              <mc:Fallback>
                <p:oleObj name="Equation" r:id="rId7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192" y="2471738"/>
                        <a:ext cx="4905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V="1">
            <a:off x="853729" y="2339976"/>
            <a:ext cx="225771" cy="274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5400000">
            <a:off x="2249016" y="1344851"/>
            <a:ext cx="150166" cy="22860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/>
          <p:cNvSpPr/>
          <p:nvPr/>
        </p:nvSpPr>
        <p:spPr>
          <a:xfrm rot="5400000">
            <a:off x="5628118" y="280988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146300" y="255375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49899" y="2581044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526941"/>
              </p:ext>
            </p:extLst>
          </p:nvPr>
        </p:nvGraphicFramePr>
        <p:xfrm>
          <a:off x="3833813" y="3351213"/>
          <a:ext cx="27209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9" name="Equation" r:id="rId9" imgW="1117600" imgH="266700" progId="Equation.3">
                  <p:embed/>
                </p:oleObj>
              </mc:Choice>
              <mc:Fallback>
                <p:oleObj name="Equation" r:id="rId9" imgW="1117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3813" y="3351213"/>
                        <a:ext cx="272097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304362" y="4328701"/>
            <a:ext cx="8484475" cy="19427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in 1D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318" y="1095787"/>
            <a:ext cx="8669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Area Law: </a:t>
            </a:r>
            <a:r>
              <a:rPr lang="en-US" sz="2600" dirty="0" smtClean="0"/>
              <a:t>For all cuts of the chain (X, Y), with X = [1, r], </a:t>
            </a:r>
          </a:p>
          <a:p>
            <a:r>
              <a:rPr lang="en-US" sz="2600" dirty="0" smtClean="0"/>
              <a:t>Y = [r+1, n],</a:t>
            </a: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47905"/>
              </p:ext>
            </p:extLst>
          </p:nvPr>
        </p:nvGraphicFramePr>
        <p:xfrm>
          <a:off x="3270250" y="2260600"/>
          <a:ext cx="25796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2" name="Equation" r:id="rId3" imgW="876300" imgH="203200" progId="Equation.3">
                  <p:embed/>
                </p:oleObj>
              </mc:Choice>
              <mc:Fallback>
                <p:oleObj name="Equation" r:id="rId3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0" y="2260600"/>
                        <a:ext cx="257968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345380" y="1095787"/>
            <a:ext cx="8484475" cy="19427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3190" y="3259139"/>
            <a:ext cx="86439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For the majority of quantum states:</a:t>
            </a:r>
          </a:p>
          <a:p>
            <a:endParaRPr lang="en-US" sz="26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Area Law puts severe constraints on the amount of entanglement of the state</a:t>
            </a: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795965"/>
              </p:ext>
            </p:extLst>
          </p:nvPr>
        </p:nvGraphicFramePr>
        <p:xfrm>
          <a:off x="5457472" y="3259139"/>
          <a:ext cx="35496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3" name="Equation" r:id="rId5" imgW="1206500" imgH="203200" progId="Equation.3">
                  <p:embed/>
                </p:oleObj>
              </mc:Choice>
              <mc:Fallback>
                <p:oleObj name="Equation" r:id="rId5" imgW="120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7472" y="3259139"/>
                        <a:ext cx="35496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58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Quantifying Entanglement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190" y="1438805"/>
            <a:ext cx="864393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Sometimes </a:t>
            </a:r>
            <a:r>
              <a:rPr lang="en-US" sz="2600" dirty="0" smtClean="0">
                <a:solidFill>
                  <a:srgbClr val="000000"/>
                </a:solidFill>
              </a:rPr>
              <a:t>entanglement entropy is not the most convenient measure</a:t>
            </a:r>
            <a:r>
              <a:rPr lang="en-US" sz="2600" dirty="0" smtClean="0">
                <a:solidFill>
                  <a:srgbClr val="000000"/>
                </a:solidFill>
              </a:rPr>
              <a:t>:</a:t>
            </a:r>
            <a:endParaRPr lang="en-US" sz="2600" b="1" dirty="0" smtClean="0">
              <a:solidFill>
                <a:srgbClr val="000000"/>
              </a:solidFill>
            </a:endParaRPr>
          </a:p>
          <a:p>
            <a:endParaRPr lang="en-US" sz="3000" b="1" dirty="0">
              <a:solidFill>
                <a:srgbClr val="000000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      Max</a:t>
            </a:r>
            <a:r>
              <a:rPr lang="en-US" sz="2600" b="1" dirty="0">
                <a:solidFill>
                  <a:srgbClr val="3A793E"/>
                </a:solidFill>
              </a:rPr>
              <a:t>-</a:t>
            </a:r>
            <a:r>
              <a:rPr lang="en-US" sz="2600" b="1" dirty="0" smtClean="0">
                <a:solidFill>
                  <a:srgbClr val="3A793E"/>
                </a:solidFill>
              </a:rPr>
              <a:t>entropy:</a:t>
            </a:r>
          </a:p>
          <a:p>
            <a:endParaRPr lang="en-US" sz="2600" b="1" dirty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Smooth max-entropy:</a:t>
            </a:r>
          </a:p>
          <a:p>
            <a:endParaRPr lang="en-US" sz="2600" b="1" dirty="0">
              <a:solidFill>
                <a:srgbClr val="3A793E"/>
              </a:solidFill>
            </a:endParaRPr>
          </a:p>
          <a:p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2600" b="1" dirty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Smooth max-entropy gives the minimum number of </a:t>
            </a:r>
            <a:r>
              <a:rPr lang="en-US" sz="2600" b="1" dirty="0" err="1" smtClean="0">
                <a:solidFill>
                  <a:srgbClr val="3A793E"/>
                </a:solidFill>
              </a:rPr>
              <a:t>qubits</a:t>
            </a:r>
            <a:r>
              <a:rPr lang="en-US" sz="2600" b="1" dirty="0" smtClean="0">
                <a:solidFill>
                  <a:srgbClr val="3A793E"/>
                </a:solidFill>
              </a:rPr>
              <a:t> needed to store an </a:t>
            </a:r>
            <a:r>
              <a:rPr lang="en-US" sz="2600" b="1" dirty="0" err="1" smtClean="0">
                <a:solidFill>
                  <a:srgbClr val="3A793E"/>
                </a:solidFill>
              </a:rPr>
              <a:t>ε</a:t>
            </a:r>
            <a:r>
              <a:rPr lang="en-US" sz="2600" b="1" dirty="0" smtClean="0">
                <a:solidFill>
                  <a:srgbClr val="3A793E"/>
                </a:solidFill>
              </a:rPr>
              <a:t>-approx. of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dirty="0" smtClean="0">
                <a:solidFill>
                  <a:srgbClr val="3A793E"/>
                </a:solidFill>
              </a:rPr>
              <a:t> </a:t>
            </a:r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28832"/>
              </p:ext>
            </p:extLst>
          </p:nvPr>
        </p:nvGraphicFramePr>
        <p:xfrm>
          <a:off x="3664168" y="3432175"/>
          <a:ext cx="33083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3" name="Equation" r:id="rId3" imgW="1358900" imgH="215900" progId="Equation.3">
                  <p:embed/>
                </p:oleObj>
              </mc:Choice>
              <mc:Fallback>
                <p:oleObj name="Equation" r:id="rId3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4168" y="3432175"/>
                        <a:ext cx="33083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12649"/>
              </p:ext>
            </p:extLst>
          </p:nvPr>
        </p:nvGraphicFramePr>
        <p:xfrm>
          <a:off x="3681413" y="4237919"/>
          <a:ext cx="37417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4" name="Equation" r:id="rId5" imgW="1536700" imgH="304800" progId="Equation.3">
                  <p:embed/>
                </p:oleObj>
              </mc:Choice>
              <mc:Fallback>
                <p:oleObj name="Equation" r:id="rId5" imgW="1536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1413" y="4237919"/>
                        <a:ext cx="374173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12829"/>
              </p:ext>
            </p:extLst>
          </p:nvPr>
        </p:nvGraphicFramePr>
        <p:xfrm>
          <a:off x="4259263" y="5083175"/>
          <a:ext cx="30543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5" name="Equation" r:id="rId7" imgW="1562100" imgH="279400" progId="Equation.3">
                  <p:embed/>
                </p:oleObj>
              </mc:Choice>
              <mc:Fallback>
                <p:oleObj name="Equation" r:id="rId7" imgW="1562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9263" y="5083175"/>
                        <a:ext cx="3054350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04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that satisfy Area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aw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545989"/>
            <a:ext cx="9144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3A793E"/>
                </a:solidFill>
              </a:rPr>
              <a:t>Intuition </a:t>
            </a:r>
            <a:r>
              <a:rPr lang="en-US" sz="2700" dirty="0" smtClean="0">
                <a:solidFill>
                  <a:srgbClr val="3A793E"/>
                </a:solidFill>
              </a:rPr>
              <a:t>-  </a:t>
            </a:r>
            <a:r>
              <a:rPr lang="en-US" sz="2700" dirty="0" smtClean="0"/>
              <a:t>based on concrete examples (XY model, </a:t>
            </a:r>
            <a:r>
              <a:rPr lang="en-US" sz="2700" dirty="0" err="1" smtClean="0"/>
              <a:t>harmomic</a:t>
            </a:r>
            <a:r>
              <a:rPr lang="en-US" sz="2700" dirty="0" smtClean="0"/>
              <a:t> systems, etc.) and general non-rigorous arguments</a:t>
            </a:r>
            <a:r>
              <a:rPr lang="en-US" sz="3300" dirty="0" smtClean="0"/>
              <a:t>:</a:t>
            </a:r>
          </a:p>
          <a:p>
            <a:endParaRPr lang="en-US" sz="2700" dirty="0">
              <a:solidFill>
                <a:srgbClr val="3A793E"/>
              </a:solidFill>
            </a:endParaRP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764" y="3818857"/>
            <a:ext cx="88007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" dirty="0" smtClean="0"/>
          </a:p>
          <a:p>
            <a:r>
              <a:rPr lang="en-US" sz="2600" dirty="0" smtClean="0"/>
              <a:t>  Non-critical                Gapped                     S(X) ≤ O(Area(X))</a:t>
            </a:r>
          </a:p>
          <a:p>
            <a:endParaRPr lang="en-US" sz="800" dirty="0" smtClean="0"/>
          </a:p>
          <a:p>
            <a:endParaRPr lang="en-US" sz="2400" dirty="0"/>
          </a:p>
          <a:p>
            <a:r>
              <a:rPr lang="en-US" sz="2600" dirty="0" smtClean="0"/>
              <a:t>     Critical                  Non-gapped            S</a:t>
            </a:r>
            <a:r>
              <a:rPr lang="en-US" sz="2600" dirty="0"/>
              <a:t>(X) ≤  </a:t>
            </a:r>
            <a:r>
              <a:rPr lang="en-US" sz="2600" dirty="0" smtClean="0"/>
              <a:t>O(Area(X)log(n)) </a:t>
            </a:r>
            <a:endParaRPr lang="en-US" sz="2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4120" y="3007865"/>
            <a:ext cx="5644" cy="236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0667" y="3052315"/>
            <a:ext cx="0" cy="2315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6067" y="3052315"/>
            <a:ext cx="0" cy="2315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22268" y="3007865"/>
            <a:ext cx="0" cy="236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4120" y="3007865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9764" y="4578035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764" y="5368257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2060222" y="3954688"/>
            <a:ext cx="620889" cy="35277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2060222" y="4784421"/>
            <a:ext cx="620889" cy="35277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755444" y="3954688"/>
            <a:ext cx="395112" cy="35277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755444" y="4854977"/>
            <a:ext cx="395112" cy="35277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8111" y="3052315"/>
            <a:ext cx="8554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600" dirty="0" smtClean="0"/>
              <a:t>Model                 Spectral Gap                        Area Law</a:t>
            </a:r>
            <a:endParaRPr lang="en-US" sz="2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4120" y="3705968"/>
            <a:ext cx="8668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3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States that satisfy Area Law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  <a:p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229795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</a:rPr>
              <a:t>et al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07;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 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09,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Gottesman</a:t>
            </a:r>
            <a:r>
              <a:rPr lang="en-US" sz="2200" dirty="0" smtClean="0">
                <a:solidFill>
                  <a:srgbClr val="000090"/>
                </a:solidFill>
              </a:rPr>
              <a:t> ‘09)</a:t>
            </a:r>
          </a:p>
          <a:p>
            <a:r>
              <a:rPr lang="en-US" sz="2600" dirty="0" err="1">
                <a:solidFill>
                  <a:srgbClr val="000000"/>
                </a:solidFill>
              </a:rPr>
              <a:t>Groundstates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1D Ham. </a:t>
            </a:r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</a:t>
            </a:r>
            <a:r>
              <a:rPr lang="en-US" sz="2600" i="1" dirty="0" smtClean="0">
                <a:solidFill>
                  <a:srgbClr val="000000"/>
                </a:solidFill>
              </a:rPr>
              <a:t>volume</a:t>
            </a:r>
            <a:r>
              <a:rPr lang="en-US" sz="2600" dirty="0" smtClean="0">
                <a:solidFill>
                  <a:srgbClr val="000000"/>
                </a:solidFill>
              </a:rPr>
              <a:t> law          </a:t>
            </a:r>
            <a:r>
              <a:rPr lang="en-US" sz="2600" b="1" dirty="0" smtClean="0">
                <a:solidFill>
                  <a:srgbClr val="FF0000"/>
                </a:solidFill>
              </a:rPr>
              <a:t>S</a:t>
            </a:r>
            <a:r>
              <a:rPr lang="en-US" sz="2600" b="1" dirty="0">
                <a:solidFill>
                  <a:srgbClr val="FF0000"/>
                </a:solidFill>
              </a:rPr>
              <a:t>(X) </a:t>
            </a:r>
            <a:r>
              <a:rPr lang="en-US" sz="2600" b="1" dirty="0" smtClean="0">
                <a:solidFill>
                  <a:srgbClr val="FF0000"/>
                </a:solidFill>
              </a:rPr>
              <a:t>≥ </a:t>
            </a:r>
            <a:r>
              <a:rPr lang="en-US" sz="2600" b="1" dirty="0" err="1" smtClean="0">
                <a:solidFill>
                  <a:srgbClr val="FF0000"/>
                </a:solidFill>
              </a:rPr>
              <a:t>Ω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vol</a:t>
            </a:r>
            <a:r>
              <a:rPr lang="en-US" sz="2600" b="1" dirty="0" smtClean="0">
                <a:solidFill>
                  <a:srgbClr val="FF0000"/>
                </a:solidFill>
              </a:rPr>
              <a:t>(X)) 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Connection to QMA-hardness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‘07)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</a:t>
            </a:r>
            <a:r>
              <a:rPr lang="en-US" sz="2600" i="1" dirty="0" smtClean="0">
                <a:solidFill>
                  <a:srgbClr val="000000"/>
                </a:solidFill>
              </a:rPr>
              <a:t>gapped</a:t>
            </a:r>
            <a:r>
              <a:rPr lang="en-US" sz="2600" dirty="0" smtClean="0">
                <a:solidFill>
                  <a:srgbClr val="000000"/>
                </a:solidFill>
              </a:rPr>
              <a:t> local Ham.: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S(X) </a:t>
            </a:r>
            <a:r>
              <a:rPr lang="en-US" sz="2600" dirty="0">
                <a:solidFill>
                  <a:srgbClr val="FF0000"/>
                </a:solidFill>
              </a:rPr>
              <a:t>≤</a:t>
            </a:r>
            <a:r>
              <a:rPr lang="en-US" sz="2600" b="1" dirty="0" smtClean="0">
                <a:solidFill>
                  <a:srgbClr val="FF0000"/>
                </a:solidFill>
              </a:rPr>
              <a:t>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O(1/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)</a:t>
            </a: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Analytical Proof: 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bounds, etc… 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(Wolf,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>
                <a:solidFill>
                  <a:srgbClr val="000090"/>
                </a:solidFill>
              </a:rPr>
              <a:t>, Hastings, </a:t>
            </a:r>
            <a:r>
              <a:rPr lang="en-US" sz="2200" dirty="0" err="1">
                <a:solidFill>
                  <a:srgbClr val="000090"/>
                </a:solidFill>
              </a:rPr>
              <a:t>Cirac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‘07)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local </a:t>
            </a:r>
            <a:r>
              <a:rPr lang="en-US" sz="2600" dirty="0" smtClean="0"/>
              <a:t>Ham.</a:t>
            </a:r>
            <a:r>
              <a:rPr lang="en-US" sz="2600" b="1" dirty="0" smtClean="0"/>
              <a:t>: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I(X:Y) ≤ O(Area(X)/β)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Simple (and beautiful!) proof from </a:t>
            </a:r>
          </a:p>
          <a:p>
            <a:r>
              <a:rPr lang="en-US" sz="2200" dirty="0" err="1" smtClean="0">
                <a:solidFill>
                  <a:srgbClr val="000000"/>
                </a:solidFill>
              </a:rPr>
              <a:t>Jaynes</a:t>
            </a:r>
            <a:r>
              <a:rPr lang="en-US" sz="2200" dirty="0" smtClean="0">
                <a:solidFill>
                  <a:srgbClr val="000000"/>
                </a:solidFill>
              </a:rPr>
              <a:t>’ principle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(Arad,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‘12)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FF0000"/>
                </a:solidFill>
              </a:rPr>
              <a:t>(X)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(1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O(1)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Local Ham.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 (</a:t>
            </a:r>
            <a:r>
              <a:rPr lang="en-US" sz="2200" dirty="0" err="1" smtClean="0">
                <a:solidFill>
                  <a:srgbClr val="000000"/>
                </a:solidFill>
              </a:rPr>
              <a:t>Chebyshev</a:t>
            </a:r>
            <a:r>
              <a:rPr lang="en-US" sz="2200" dirty="0" smtClean="0">
                <a:solidFill>
                  <a:srgbClr val="000000"/>
                </a:solidFill>
              </a:rPr>
              <a:t> polynomials, etc…)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0333" y="2568222"/>
            <a:ext cx="9990666" cy="4684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States that satisfy Area Law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  <a:p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229795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</a:rPr>
              <a:t>et al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07;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 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09,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Gottesman</a:t>
            </a:r>
            <a:r>
              <a:rPr lang="en-US" sz="2200" dirty="0" smtClean="0">
                <a:solidFill>
                  <a:srgbClr val="000090"/>
                </a:solidFill>
              </a:rPr>
              <a:t> ‘09)</a:t>
            </a:r>
          </a:p>
          <a:p>
            <a:r>
              <a:rPr lang="en-US" sz="2600" dirty="0" err="1">
                <a:solidFill>
                  <a:srgbClr val="000000"/>
                </a:solidFill>
              </a:rPr>
              <a:t>Groundstates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1D Ham. </a:t>
            </a:r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</a:t>
            </a:r>
            <a:r>
              <a:rPr lang="en-US" sz="2600" i="1" dirty="0" smtClean="0">
                <a:solidFill>
                  <a:srgbClr val="000000"/>
                </a:solidFill>
              </a:rPr>
              <a:t>volume</a:t>
            </a:r>
            <a:r>
              <a:rPr lang="en-US" sz="2600" dirty="0" smtClean="0">
                <a:solidFill>
                  <a:srgbClr val="000000"/>
                </a:solidFill>
              </a:rPr>
              <a:t> law          </a:t>
            </a:r>
            <a:r>
              <a:rPr lang="en-US" sz="2600" b="1" dirty="0" smtClean="0">
                <a:solidFill>
                  <a:srgbClr val="FF0000"/>
                </a:solidFill>
              </a:rPr>
              <a:t>S</a:t>
            </a:r>
            <a:r>
              <a:rPr lang="en-US" sz="2600" b="1" dirty="0">
                <a:solidFill>
                  <a:srgbClr val="FF0000"/>
                </a:solidFill>
              </a:rPr>
              <a:t>(X) </a:t>
            </a:r>
            <a:r>
              <a:rPr lang="en-US" sz="2600" b="1" dirty="0" smtClean="0">
                <a:solidFill>
                  <a:srgbClr val="FF0000"/>
                </a:solidFill>
              </a:rPr>
              <a:t>≥ </a:t>
            </a:r>
            <a:r>
              <a:rPr lang="en-US" sz="2600" b="1" dirty="0" err="1" smtClean="0">
                <a:solidFill>
                  <a:srgbClr val="FF0000"/>
                </a:solidFill>
              </a:rPr>
              <a:t>Ω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vol</a:t>
            </a:r>
            <a:r>
              <a:rPr lang="en-US" sz="2600" b="1" dirty="0" smtClean="0">
                <a:solidFill>
                  <a:srgbClr val="FF0000"/>
                </a:solidFill>
              </a:rPr>
              <a:t>(X)) 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Connection to QMA-hardness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‘07)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</a:t>
            </a:r>
            <a:r>
              <a:rPr lang="en-US" sz="2600" i="1" dirty="0" smtClean="0">
                <a:solidFill>
                  <a:srgbClr val="000000"/>
                </a:solidFill>
              </a:rPr>
              <a:t>gapped</a:t>
            </a:r>
            <a:r>
              <a:rPr lang="en-US" sz="2600" dirty="0" smtClean="0">
                <a:solidFill>
                  <a:srgbClr val="000000"/>
                </a:solidFill>
              </a:rPr>
              <a:t> local Ham.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S(X) </a:t>
            </a:r>
            <a:r>
              <a:rPr lang="en-US" sz="2600" dirty="0">
                <a:solidFill>
                  <a:srgbClr val="FF0000"/>
                </a:solidFill>
              </a:rPr>
              <a:t>≤</a:t>
            </a:r>
            <a:r>
              <a:rPr lang="en-US" sz="2600" b="1" dirty="0" smtClean="0">
                <a:solidFill>
                  <a:srgbClr val="FF0000"/>
                </a:solidFill>
              </a:rPr>
              <a:t>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O(1/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)</a:t>
            </a: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Analytical Proof: 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bounds, etc… 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(Wolf,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>
                <a:solidFill>
                  <a:srgbClr val="000090"/>
                </a:solidFill>
              </a:rPr>
              <a:t>, Hastings, </a:t>
            </a:r>
            <a:r>
              <a:rPr lang="en-US" sz="2200" dirty="0" err="1">
                <a:solidFill>
                  <a:srgbClr val="000090"/>
                </a:solidFill>
              </a:rPr>
              <a:t>Cirac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‘07)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local </a:t>
            </a:r>
            <a:r>
              <a:rPr lang="en-US" sz="2600" dirty="0" smtClean="0"/>
              <a:t>Ham.</a:t>
            </a:r>
            <a:r>
              <a:rPr lang="en-US" sz="2600" b="1" dirty="0" smtClean="0"/>
              <a:t>: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I(X:Y) ≤ O(Area(X)/β)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Simple (and beautiful!) proof from </a:t>
            </a:r>
          </a:p>
          <a:p>
            <a:r>
              <a:rPr lang="en-US" sz="2200" dirty="0" err="1" smtClean="0">
                <a:solidFill>
                  <a:srgbClr val="000000"/>
                </a:solidFill>
              </a:rPr>
              <a:t>Jaynes</a:t>
            </a:r>
            <a:r>
              <a:rPr lang="en-US" sz="2200" dirty="0" smtClean="0">
                <a:solidFill>
                  <a:srgbClr val="000000"/>
                </a:solidFill>
              </a:rPr>
              <a:t>’ principle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(Arad,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‘12)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FF0000"/>
                </a:solidFill>
              </a:rPr>
              <a:t>(X)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(1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O(1)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Local Ham.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 (</a:t>
            </a:r>
            <a:r>
              <a:rPr lang="en-US" sz="2200" dirty="0" err="1" smtClean="0">
                <a:solidFill>
                  <a:srgbClr val="000000"/>
                </a:solidFill>
              </a:rPr>
              <a:t>Chebyshev</a:t>
            </a:r>
            <a:r>
              <a:rPr lang="en-US" sz="2200" dirty="0" smtClean="0">
                <a:solidFill>
                  <a:srgbClr val="000000"/>
                </a:solidFill>
              </a:rPr>
              <a:t> polynomials, etc…)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0333" y="3965222"/>
            <a:ext cx="9990666" cy="328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States that satisfy Area Law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  <a:p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229795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</a:rPr>
              <a:t>et al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07;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 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09,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Gottesman</a:t>
            </a:r>
            <a:r>
              <a:rPr lang="en-US" sz="2200" dirty="0" smtClean="0">
                <a:solidFill>
                  <a:srgbClr val="000090"/>
                </a:solidFill>
              </a:rPr>
              <a:t> ‘09)</a:t>
            </a:r>
          </a:p>
          <a:p>
            <a:r>
              <a:rPr lang="en-US" sz="2600" dirty="0" err="1">
                <a:solidFill>
                  <a:srgbClr val="000000"/>
                </a:solidFill>
              </a:rPr>
              <a:t>Groundstates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1D Ham. </a:t>
            </a:r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</a:t>
            </a:r>
            <a:r>
              <a:rPr lang="en-US" sz="2600" i="1" dirty="0" smtClean="0">
                <a:solidFill>
                  <a:srgbClr val="000000"/>
                </a:solidFill>
              </a:rPr>
              <a:t>volume</a:t>
            </a:r>
            <a:r>
              <a:rPr lang="en-US" sz="2600" dirty="0" smtClean="0">
                <a:solidFill>
                  <a:srgbClr val="000000"/>
                </a:solidFill>
              </a:rPr>
              <a:t> law          </a:t>
            </a:r>
            <a:r>
              <a:rPr lang="en-US" sz="2600" b="1" dirty="0" smtClean="0">
                <a:solidFill>
                  <a:srgbClr val="FF0000"/>
                </a:solidFill>
              </a:rPr>
              <a:t>S</a:t>
            </a:r>
            <a:r>
              <a:rPr lang="en-US" sz="2600" b="1" dirty="0">
                <a:solidFill>
                  <a:srgbClr val="FF0000"/>
                </a:solidFill>
              </a:rPr>
              <a:t>(X) </a:t>
            </a:r>
            <a:r>
              <a:rPr lang="en-US" sz="2600" b="1" dirty="0" smtClean="0">
                <a:solidFill>
                  <a:srgbClr val="FF0000"/>
                </a:solidFill>
              </a:rPr>
              <a:t>≥ </a:t>
            </a:r>
            <a:r>
              <a:rPr lang="en-US" sz="2600" b="1" dirty="0" err="1" smtClean="0">
                <a:solidFill>
                  <a:srgbClr val="FF0000"/>
                </a:solidFill>
              </a:rPr>
              <a:t>Ω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vol</a:t>
            </a:r>
            <a:r>
              <a:rPr lang="en-US" sz="2600" b="1" dirty="0" smtClean="0">
                <a:solidFill>
                  <a:srgbClr val="FF0000"/>
                </a:solidFill>
              </a:rPr>
              <a:t>(X)) 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Connection to QMA-hardness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‘07)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</a:t>
            </a:r>
            <a:r>
              <a:rPr lang="en-US" sz="2600" i="1" dirty="0" smtClean="0">
                <a:solidFill>
                  <a:srgbClr val="000000"/>
                </a:solidFill>
              </a:rPr>
              <a:t>gapped</a:t>
            </a:r>
            <a:r>
              <a:rPr lang="en-US" sz="2600" dirty="0" smtClean="0">
                <a:solidFill>
                  <a:srgbClr val="000000"/>
                </a:solidFill>
              </a:rPr>
              <a:t> local Ham.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S(X) </a:t>
            </a:r>
            <a:r>
              <a:rPr lang="en-US" sz="2600" dirty="0">
                <a:solidFill>
                  <a:srgbClr val="FF0000"/>
                </a:solidFill>
              </a:rPr>
              <a:t>≤</a:t>
            </a:r>
            <a:r>
              <a:rPr lang="en-US" sz="2600" b="1" dirty="0" smtClean="0">
                <a:solidFill>
                  <a:srgbClr val="FF0000"/>
                </a:solidFill>
              </a:rPr>
              <a:t>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O(1/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)</a:t>
            </a: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Analytical Proof: 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bounds, etc… 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(Wolf,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>
                <a:solidFill>
                  <a:srgbClr val="000090"/>
                </a:solidFill>
              </a:rPr>
              <a:t>, Hastings, </a:t>
            </a:r>
            <a:r>
              <a:rPr lang="en-US" sz="2200" dirty="0" err="1">
                <a:solidFill>
                  <a:srgbClr val="000090"/>
                </a:solidFill>
              </a:rPr>
              <a:t>Cirac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‘07)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local </a:t>
            </a:r>
            <a:r>
              <a:rPr lang="en-US" sz="2600" dirty="0" smtClean="0"/>
              <a:t>Ham.</a:t>
            </a:r>
            <a:r>
              <a:rPr lang="en-US" sz="2600" b="1" dirty="0"/>
              <a:t> </a:t>
            </a:r>
            <a:r>
              <a:rPr lang="en-US" sz="2600" b="1" dirty="0" smtClean="0"/>
              <a:t>  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I(X:Y) ≤ O(Area(X)/β)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Proof from </a:t>
            </a:r>
            <a:r>
              <a:rPr lang="en-US" sz="2200" dirty="0" err="1" smtClean="0">
                <a:solidFill>
                  <a:srgbClr val="000000"/>
                </a:solidFill>
              </a:rPr>
              <a:t>Jaynes</a:t>
            </a:r>
            <a:r>
              <a:rPr lang="en-US" sz="2200" dirty="0" smtClean="0">
                <a:solidFill>
                  <a:srgbClr val="000000"/>
                </a:solidFill>
              </a:rPr>
              <a:t>’ principle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(Arad,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‘12)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FF0000"/>
                </a:solidFill>
              </a:rPr>
              <a:t>(X)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(1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O(1)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Local Ham.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 (</a:t>
            </a:r>
            <a:r>
              <a:rPr lang="en-US" sz="2200" dirty="0" err="1" smtClean="0">
                <a:solidFill>
                  <a:srgbClr val="000000"/>
                </a:solidFill>
              </a:rPr>
              <a:t>Chebyshev</a:t>
            </a:r>
            <a:r>
              <a:rPr lang="en-US" sz="2200" dirty="0" smtClean="0">
                <a:solidFill>
                  <a:srgbClr val="000000"/>
                </a:solidFill>
              </a:rPr>
              <a:t> polynomials, etc…)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0333" y="5305777"/>
            <a:ext cx="9990666" cy="166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8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States that satisfy Area Law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  <a:p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4" y="1229795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</a:rPr>
              <a:t>et al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07;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 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09, </a:t>
            </a:r>
            <a:r>
              <a:rPr lang="en-US" sz="2200" dirty="0" err="1" smtClean="0">
                <a:solidFill>
                  <a:srgbClr val="000090"/>
                </a:solidFill>
              </a:rPr>
              <a:t>Irani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Gottesman</a:t>
            </a:r>
            <a:r>
              <a:rPr lang="en-US" sz="2200" dirty="0" smtClean="0">
                <a:solidFill>
                  <a:srgbClr val="000090"/>
                </a:solidFill>
              </a:rPr>
              <a:t> ‘09)</a:t>
            </a:r>
          </a:p>
          <a:p>
            <a:r>
              <a:rPr lang="en-US" sz="2600" dirty="0" err="1">
                <a:solidFill>
                  <a:srgbClr val="000000"/>
                </a:solidFill>
              </a:rPr>
              <a:t>Groundstates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1D Ham. </a:t>
            </a:r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</a:t>
            </a:r>
            <a:r>
              <a:rPr lang="en-US" sz="2600" i="1" dirty="0" smtClean="0">
                <a:solidFill>
                  <a:srgbClr val="000000"/>
                </a:solidFill>
              </a:rPr>
              <a:t>volume</a:t>
            </a:r>
            <a:r>
              <a:rPr lang="en-US" sz="2600" dirty="0" smtClean="0">
                <a:solidFill>
                  <a:srgbClr val="000000"/>
                </a:solidFill>
              </a:rPr>
              <a:t> law          </a:t>
            </a:r>
            <a:r>
              <a:rPr lang="en-US" sz="2600" b="1" dirty="0" smtClean="0">
                <a:solidFill>
                  <a:srgbClr val="FF0000"/>
                </a:solidFill>
              </a:rPr>
              <a:t>S</a:t>
            </a:r>
            <a:r>
              <a:rPr lang="en-US" sz="2600" b="1" dirty="0">
                <a:solidFill>
                  <a:srgbClr val="FF0000"/>
                </a:solidFill>
              </a:rPr>
              <a:t>(X) </a:t>
            </a:r>
            <a:r>
              <a:rPr lang="en-US" sz="2600" b="1" dirty="0" smtClean="0">
                <a:solidFill>
                  <a:srgbClr val="FF0000"/>
                </a:solidFill>
              </a:rPr>
              <a:t>≥ </a:t>
            </a:r>
            <a:r>
              <a:rPr lang="en-US" sz="2600" b="1" dirty="0" err="1" smtClean="0">
                <a:solidFill>
                  <a:srgbClr val="FF0000"/>
                </a:solidFill>
              </a:rPr>
              <a:t>Ω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vol</a:t>
            </a:r>
            <a:r>
              <a:rPr lang="en-US" sz="2600" b="1" dirty="0" smtClean="0">
                <a:solidFill>
                  <a:srgbClr val="FF0000"/>
                </a:solidFill>
              </a:rPr>
              <a:t>(X)) 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Connection to QMA-hardness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(Hastings ‘07) 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</a:t>
            </a:r>
            <a:r>
              <a:rPr lang="en-US" sz="2600" i="1" dirty="0" smtClean="0">
                <a:solidFill>
                  <a:srgbClr val="000000"/>
                </a:solidFill>
              </a:rPr>
              <a:t>gapped</a:t>
            </a:r>
            <a:r>
              <a:rPr lang="en-US" sz="2600" dirty="0" smtClean="0">
                <a:solidFill>
                  <a:srgbClr val="000000"/>
                </a:solidFill>
              </a:rPr>
              <a:t> local Ham.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S(X) </a:t>
            </a:r>
            <a:r>
              <a:rPr lang="en-US" sz="2600" dirty="0">
                <a:solidFill>
                  <a:srgbClr val="FF0000"/>
                </a:solidFill>
              </a:rPr>
              <a:t>≤</a:t>
            </a:r>
            <a:r>
              <a:rPr lang="en-US" sz="2600" b="1" dirty="0" smtClean="0">
                <a:solidFill>
                  <a:srgbClr val="FF0000"/>
                </a:solidFill>
              </a:rPr>
              <a:t>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O(1/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)</a:t>
            </a: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Analytical Proof: </a:t>
            </a:r>
            <a:r>
              <a:rPr lang="en-US" sz="2200" dirty="0" err="1" smtClean="0">
                <a:solidFill>
                  <a:srgbClr val="000000"/>
                </a:solidFill>
              </a:rPr>
              <a:t>Lieb</a:t>
            </a:r>
            <a:r>
              <a:rPr lang="en-US" sz="2200" dirty="0" smtClean="0">
                <a:solidFill>
                  <a:srgbClr val="000000"/>
                </a:solidFill>
              </a:rPr>
              <a:t>-Robinson bounds, etc</a:t>
            </a:r>
            <a:r>
              <a:rPr lang="en-US" sz="2200" dirty="0" smtClean="0">
                <a:solidFill>
                  <a:srgbClr val="000000"/>
                </a:solidFill>
              </a:rPr>
              <a:t>… 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(Wolf,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>
                <a:solidFill>
                  <a:srgbClr val="000090"/>
                </a:solidFill>
              </a:rPr>
              <a:t>, Hastings, </a:t>
            </a:r>
            <a:r>
              <a:rPr lang="en-US" sz="2200" dirty="0" err="1">
                <a:solidFill>
                  <a:srgbClr val="000090"/>
                </a:solidFill>
              </a:rPr>
              <a:t>Cirac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‘07)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Thermal states of local </a:t>
            </a:r>
            <a:r>
              <a:rPr lang="en-US" sz="2600" dirty="0" smtClean="0"/>
              <a:t>Ham.</a:t>
            </a:r>
            <a:r>
              <a:rPr lang="en-US" sz="2600" b="1" dirty="0"/>
              <a:t> </a:t>
            </a:r>
            <a:r>
              <a:rPr lang="en-US" sz="2600" b="1" dirty="0" smtClean="0"/>
              <a:t>  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I(X:Y) ≤ O(Area(X)/β)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Proof from </a:t>
            </a:r>
            <a:r>
              <a:rPr lang="en-US" sz="2200" dirty="0" err="1" smtClean="0">
                <a:solidFill>
                  <a:srgbClr val="000000"/>
                </a:solidFill>
              </a:rPr>
              <a:t>Jaynes</a:t>
            </a:r>
            <a:r>
              <a:rPr lang="en-US" sz="2200" dirty="0" smtClean="0">
                <a:solidFill>
                  <a:srgbClr val="000000"/>
                </a:solidFill>
              </a:rPr>
              <a:t>’ principle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(Arad,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‘12)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FF0000"/>
                </a:solidFill>
              </a:rPr>
              <a:t>(X)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O(1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00"/>
                </a:solidFill>
              </a:rPr>
              <a:t>Groundstates</a:t>
            </a:r>
            <a:r>
              <a:rPr lang="en-US" sz="2600" dirty="0" smtClean="0">
                <a:solidFill>
                  <a:srgbClr val="000000"/>
                </a:solidFill>
              </a:rPr>
              <a:t> 1D </a:t>
            </a:r>
            <a:r>
              <a:rPr lang="en-US" sz="2600" i="1" dirty="0" smtClean="0">
                <a:solidFill>
                  <a:srgbClr val="000000"/>
                </a:solidFill>
              </a:rPr>
              <a:t>gapped</a:t>
            </a:r>
            <a:r>
              <a:rPr lang="en-US" sz="2600" dirty="0" smtClean="0">
                <a:solidFill>
                  <a:srgbClr val="000000"/>
                </a:solidFill>
              </a:rPr>
              <a:t> local Ham.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Combinatorial Proof: </a:t>
            </a:r>
            <a:r>
              <a:rPr lang="en-US" sz="2200" dirty="0" err="1" smtClean="0">
                <a:solidFill>
                  <a:srgbClr val="000000"/>
                </a:solidFill>
              </a:rPr>
              <a:t>Chebyshev</a:t>
            </a:r>
            <a:r>
              <a:rPr lang="en-US" sz="2200" dirty="0" smtClean="0">
                <a:solidFill>
                  <a:srgbClr val="000000"/>
                </a:solidFill>
              </a:rPr>
              <a:t> polynomials, etc…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               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1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and MPS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310575" cy="664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764" y="5221110"/>
            <a:ext cx="88876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 1D: Area </a:t>
            </a:r>
            <a:r>
              <a:rPr lang="en-US" sz="2600" dirty="0"/>
              <a:t>L</a:t>
            </a:r>
            <a:r>
              <a:rPr lang="en-US" sz="2600" dirty="0" smtClean="0"/>
              <a:t>aw                  State has an efficient classical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      description MPS with D = poly(n) </a:t>
            </a:r>
            <a:endParaRPr lang="en-US" sz="26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062726"/>
              </p:ext>
            </p:extLst>
          </p:nvPr>
        </p:nvGraphicFramePr>
        <p:xfrm>
          <a:off x="256321" y="1766262"/>
          <a:ext cx="8286751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5" name="Equation" r:id="rId3" imgW="3403600" imgH="482600" progId="Equation.3">
                  <p:embed/>
                </p:oleObj>
              </mc:Choice>
              <mc:Fallback>
                <p:oleObj name="Equation" r:id="rId3" imgW="3403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321" y="1766262"/>
                        <a:ext cx="8286751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1273819"/>
            <a:ext cx="5791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Matrix Product State (MPS):</a:t>
            </a:r>
          </a:p>
          <a:p>
            <a:endParaRPr lang="en-US" sz="2600" b="1" dirty="0">
              <a:solidFill>
                <a:srgbClr val="3A793E"/>
              </a:solidFill>
            </a:endParaRPr>
          </a:p>
          <a:p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0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D : </a:t>
            </a:r>
            <a:r>
              <a:rPr lang="en-US" sz="2600" b="1" dirty="0" smtClean="0">
                <a:solidFill>
                  <a:srgbClr val="3A793E"/>
                </a:solidFill>
              </a:rPr>
              <a:t>bond dimension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2511778" y="5347216"/>
            <a:ext cx="635000" cy="296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827056" y="6008549"/>
            <a:ext cx="4957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(Vidal 03,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‘05, </a:t>
            </a:r>
            <a:r>
              <a:rPr lang="en-US" sz="2200" dirty="0" err="1" smtClean="0">
                <a:solidFill>
                  <a:srgbClr val="000090"/>
                </a:solidFill>
              </a:rPr>
              <a:t>Schuch</a:t>
            </a:r>
            <a:r>
              <a:rPr lang="en-US" sz="2200" dirty="0" smtClean="0">
                <a:solidFill>
                  <a:srgbClr val="000090"/>
                </a:solidFill>
              </a:rPr>
              <a:t>, Wolf,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07, </a:t>
            </a:r>
            <a:r>
              <a:rPr lang="en-US" sz="2200" dirty="0" smtClean="0">
                <a:solidFill>
                  <a:srgbClr val="000090"/>
                </a:solidFill>
              </a:rPr>
              <a:t>Hastings ‘07)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8415" y="3661700"/>
            <a:ext cx="90647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Only </a:t>
            </a:r>
            <a:r>
              <a:rPr lang="en-US" sz="2600" b="1" dirty="0">
                <a:solidFill>
                  <a:srgbClr val="FF0000"/>
                </a:solidFill>
              </a:rPr>
              <a:t>nD</a:t>
            </a:r>
            <a:r>
              <a:rPr lang="en-US" sz="2600" b="1" baseline="30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 parameters. 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Local </a:t>
            </a:r>
            <a:r>
              <a:rPr lang="en-US" sz="2600" dirty="0">
                <a:solidFill>
                  <a:srgbClr val="000000"/>
                </a:solidFill>
              </a:rPr>
              <a:t>expectation values computed in </a:t>
            </a:r>
            <a:r>
              <a:rPr lang="en-US" sz="2600" b="1" dirty="0">
                <a:solidFill>
                  <a:srgbClr val="FF0000"/>
                </a:solidFill>
              </a:rPr>
              <a:t>poly(D, n) </a:t>
            </a:r>
            <a:r>
              <a:rPr lang="en-US" sz="2600" dirty="0" smtClean="0">
                <a:solidFill>
                  <a:srgbClr val="000000"/>
                </a:solidFill>
              </a:rPr>
              <a:t>time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>
                <a:solidFill>
                  <a:srgbClr val="000000"/>
                </a:solidFill>
              </a:rPr>
              <a:t>Variational</a:t>
            </a:r>
            <a:r>
              <a:rPr lang="en-US" sz="2600" dirty="0" smtClean="0">
                <a:solidFill>
                  <a:srgbClr val="000000"/>
                </a:solidFill>
              </a:rPr>
              <a:t> class of states for powerful </a:t>
            </a:r>
            <a:r>
              <a:rPr lang="en-US" sz="2600" b="1" dirty="0" smtClean="0">
                <a:solidFill>
                  <a:srgbClr val="008000"/>
                </a:solidFill>
              </a:rPr>
              <a:t>DMRG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8415" y="5168923"/>
            <a:ext cx="8484475" cy="16090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vs.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6322" y="1161116"/>
            <a:ext cx="8788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 suggests Area Law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1"/>
            <a:ext cx="9058594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Condensed (matter) version of the talk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15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693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6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3443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8121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089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462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740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052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8329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1702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9804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4482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726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098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2376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5415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0693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066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93443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8121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6089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9462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4740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3052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329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702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69804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4482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3726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098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12376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415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93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4066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93443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8121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6089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9462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740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3052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329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1702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69804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4482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3726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098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2376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5415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0693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4066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93443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08121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66089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99462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4740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052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8329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1702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69804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4482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3726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7098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12376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5415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0693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4066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93443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08121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6089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99462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34740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052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8329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41702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69804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84482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3726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7098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2376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415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0693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4066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93443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8121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6089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9462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4740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3052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8329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1702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9804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84482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3726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77098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2376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5415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0693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4066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93443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308121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66089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9462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34740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73052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8329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41702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769804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84482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3726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7098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12376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95415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30693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64066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993443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308121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66089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99462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34740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3052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08329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1702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769804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084482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43726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77098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812376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03886" y="2436482"/>
            <a:ext cx="3006374" cy="1582693"/>
          </a:xfrm>
          <a:prstGeom prst="rect">
            <a:avLst/>
          </a:prstGeom>
          <a:solidFill>
            <a:schemeClr val="bg1">
              <a:alpha val="15000"/>
            </a:schemeClr>
          </a:solidFill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448732" y="5192889"/>
            <a:ext cx="8424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Finite correlation length implies correlations are short ranged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6909" y="2537423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</a:t>
            </a:r>
            <a:endParaRPr lang="en-US" sz="4000" b="1" dirty="0">
              <a:solidFill>
                <a:srgbClr val="008000"/>
              </a:solidFill>
            </a:endParaRPr>
          </a:p>
        </p:txBody>
      </p:sp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95138"/>
              </p:ext>
            </p:extLst>
          </p:nvPr>
        </p:nvGraphicFramePr>
        <p:xfrm>
          <a:off x="2164557" y="2897716"/>
          <a:ext cx="5889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5" name="Equation" r:id="rId3" imgW="241300" imgH="241300" progId="Equation.3">
                  <p:embed/>
                </p:oleObj>
              </mc:Choice>
              <mc:Fallback>
                <p:oleObj name="Equation" r:id="rId3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557" y="2897716"/>
                        <a:ext cx="5889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3179937" y="1744379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B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2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vs.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161116"/>
            <a:ext cx="878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 suggests Area Law</a:t>
            </a:r>
            <a:r>
              <a:rPr lang="en-US" sz="2600" dirty="0" smtClean="0"/>
              <a:t>: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‘05)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36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2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8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4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00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6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31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7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3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79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95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1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7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3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9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75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90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06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22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38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54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0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86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2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18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34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49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65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1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97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13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29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16200000">
            <a:off x="3131304" y="176754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687463" y="240665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64846" y="240109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5400000">
            <a:off x="1931812" y="239395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3119262" y="250190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 rot="5400000">
            <a:off x="5894212" y="80645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68312" y="3000378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805312" y="303941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74813" y="306049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846214" y="1748504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 = O(</a:t>
            </a:r>
            <a:r>
              <a:rPr lang="en-US" sz="2400" dirty="0" err="1" smtClean="0"/>
              <a:t>ξ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268" y="3627791"/>
            <a:ext cx="883073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ξ</a:t>
            </a:r>
            <a:r>
              <a:rPr lang="en-US" sz="2600" dirty="0" smtClean="0"/>
              <a:t>,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)-EDC   implies                                          </a:t>
            </a:r>
          </a:p>
          <a:p>
            <a:endParaRPr lang="en-US" sz="1500" dirty="0"/>
          </a:p>
          <a:p>
            <a:r>
              <a:rPr lang="en-US" sz="2600" dirty="0" smtClean="0"/>
              <a:t>                                                                         </a:t>
            </a:r>
            <a:endParaRPr lang="en-US" sz="26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31697"/>
              </p:ext>
            </p:extLst>
          </p:nvPr>
        </p:nvGraphicFramePr>
        <p:xfrm>
          <a:off x="2947813" y="3627791"/>
          <a:ext cx="26908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7" name="Equation" r:id="rId3" imgW="1104900" imgH="228600" progId="Equation.3">
                  <p:embed/>
                </p:oleObj>
              </mc:Choice>
              <mc:Fallback>
                <p:oleObj name="Equation" r:id="rId3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813" y="3627791"/>
                        <a:ext cx="2690812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8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vs.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161116"/>
            <a:ext cx="878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 suggests Area Law</a:t>
            </a:r>
            <a:r>
              <a:rPr lang="en-US" sz="2600" dirty="0" smtClean="0"/>
              <a:t>: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‘05)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36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2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8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4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00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6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31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7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3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79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95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1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7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3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9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75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90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06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22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38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54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0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86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2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18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34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49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65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1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97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13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29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16200000">
            <a:off x="3131304" y="176754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687463" y="240665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64846" y="240109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5400000">
            <a:off x="1931812" y="239395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3119262" y="250190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 rot="5400000">
            <a:off x="5894212" y="80645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68312" y="3000378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805312" y="303941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74813" y="306049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68" y="3627791"/>
            <a:ext cx="88307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ξ</a:t>
            </a:r>
            <a:r>
              <a:rPr lang="en-US" sz="2600" dirty="0" smtClean="0"/>
              <a:t>,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)-EDC   implies                                          which implies </a:t>
            </a:r>
          </a:p>
          <a:p>
            <a:endParaRPr lang="en-US" sz="1500" dirty="0"/>
          </a:p>
          <a:p>
            <a:r>
              <a:rPr lang="en-US" sz="2600" dirty="0" smtClean="0"/>
              <a:t>                                                                         </a:t>
            </a:r>
            <a:r>
              <a:rPr lang="en-US" sz="2200" dirty="0" smtClean="0"/>
              <a:t>(by </a:t>
            </a:r>
            <a:r>
              <a:rPr lang="en-US" sz="2200" dirty="0" err="1" smtClean="0"/>
              <a:t>Uhlmann’s</a:t>
            </a:r>
            <a:r>
              <a:rPr lang="en-US" sz="2200" dirty="0" smtClean="0"/>
              <a:t> theorem)  </a:t>
            </a:r>
            <a:endParaRPr lang="en-US" sz="1000" dirty="0"/>
          </a:p>
          <a:p>
            <a:endParaRPr lang="en-US" sz="1500" dirty="0" smtClean="0"/>
          </a:p>
          <a:p>
            <a:r>
              <a:rPr lang="en-US" sz="2600" dirty="0" smtClean="0"/>
              <a:t> A is only entangled with B! </a:t>
            </a:r>
            <a:endParaRPr lang="en-US" sz="26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64593"/>
              </p:ext>
            </p:extLst>
          </p:nvPr>
        </p:nvGraphicFramePr>
        <p:xfrm>
          <a:off x="2947813" y="3627791"/>
          <a:ext cx="26908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9" name="Equation" r:id="rId3" imgW="1104900" imgH="228600" progId="Equation.3">
                  <p:embed/>
                </p:oleObj>
              </mc:Choice>
              <mc:Fallback>
                <p:oleObj name="Equation" r:id="rId3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813" y="3627791"/>
                        <a:ext cx="2690812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884"/>
              </p:ext>
            </p:extLst>
          </p:nvPr>
        </p:nvGraphicFramePr>
        <p:xfrm>
          <a:off x="208346" y="4183416"/>
          <a:ext cx="5253345" cy="64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0" name="Equation" r:id="rId5" imgW="2362200" imgH="292100" progId="Equation.3">
                  <p:embed/>
                </p:oleObj>
              </mc:Choice>
              <mc:Fallback>
                <p:oleObj name="Equation" r:id="rId5" imgW="2362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346" y="4183416"/>
                        <a:ext cx="5253345" cy="64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846214" y="1748504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 = O(</a:t>
            </a:r>
            <a:r>
              <a:rPr lang="en-US" sz="2400" dirty="0" err="1" smtClean="0"/>
              <a:t>ξ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41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Area Law vs.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161116"/>
            <a:ext cx="878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Exponential Decay of Correlations suggests Area Law</a:t>
            </a:r>
            <a:r>
              <a:rPr lang="en-US" sz="2600" dirty="0" smtClean="0"/>
              <a:t>: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 ‘05)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36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2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8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4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00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6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31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7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3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79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95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1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7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3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9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75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90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06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22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38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54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0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863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22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181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340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499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658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17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976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135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29413" y="248920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16200000">
            <a:off x="3131304" y="176754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687463" y="240665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64846" y="240109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5400000">
            <a:off x="1931812" y="239395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3119262" y="250190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 rot="5400000">
            <a:off x="5894212" y="80645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68312" y="3000378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805312" y="303941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74813" y="306049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68" y="3627791"/>
            <a:ext cx="88307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ξ</a:t>
            </a:r>
            <a:r>
              <a:rPr lang="en-US" sz="2600" dirty="0" smtClean="0"/>
              <a:t>,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)-EDC   implies                                          which implies </a:t>
            </a:r>
          </a:p>
          <a:p>
            <a:endParaRPr lang="en-US" sz="1500" dirty="0"/>
          </a:p>
          <a:p>
            <a:r>
              <a:rPr lang="en-US" sz="2600" dirty="0" smtClean="0"/>
              <a:t>                                                                         </a:t>
            </a:r>
            <a:r>
              <a:rPr lang="en-US" sz="2200" dirty="0" smtClean="0"/>
              <a:t>(by </a:t>
            </a:r>
            <a:r>
              <a:rPr lang="en-US" sz="2200" dirty="0" err="1" smtClean="0"/>
              <a:t>Uhlmann’s</a:t>
            </a:r>
            <a:r>
              <a:rPr lang="en-US" sz="2200" dirty="0" smtClean="0"/>
              <a:t> theorem)  </a:t>
            </a:r>
            <a:endParaRPr lang="en-US" sz="1000" dirty="0"/>
          </a:p>
          <a:p>
            <a:endParaRPr lang="en-US" sz="1500" dirty="0" smtClean="0"/>
          </a:p>
          <a:p>
            <a:r>
              <a:rPr lang="en-US" sz="2600" dirty="0" smtClean="0"/>
              <a:t> A is only entangled with B!  Alas, the argument is </a:t>
            </a:r>
            <a:r>
              <a:rPr lang="en-US" sz="2600" i="1" dirty="0" smtClean="0">
                <a:solidFill>
                  <a:srgbClr val="FF0000"/>
                </a:solidFill>
              </a:rPr>
              <a:t>wrong</a:t>
            </a:r>
            <a:r>
              <a:rPr lang="en-US" sz="2600" i="1" dirty="0" smtClean="0"/>
              <a:t>…</a:t>
            </a:r>
          </a:p>
          <a:p>
            <a:endParaRPr lang="en-US" sz="1500" dirty="0" smtClean="0"/>
          </a:p>
          <a:p>
            <a:r>
              <a:rPr lang="en-US" sz="2600" dirty="0" smtClean="0"/>
              <a:t> Reason: </a:t>
            </a:r>
            <a:r>
              <a:rPr lang="en-US" sz="2600" dirty="0" smtClean="0">
                <a:solidFill>
                  <a:srgbClr val="3A793E"/>
                </a:solidFill>
              </a:rPr>
              <a:t>Quantum Data Hiding </a:t>
            </a:r>
            <a:r>
              <a:rPr lang="en-US" sz="2600" dirty="0" smtClean="0"/>
              <a:t>states: For random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AC</a:t>
            </a:r>
            <a:r>
              <a:rPr lang="en-US" sz="2600" dirty="0" smtClean="0"/>
              <a:t> </a:t>
            </a:r>
            <a:r>
              <a:rPr lang="en-US" sz="2600" dirty="0" err="1" smtClean="0"/>
              <a:t>w.h.p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   </a:t>
            </a:r>
            <a:endParaRPr lang="en-US" sz="26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585425"/>
              </p:ext>
            </p:extLst>
          </p:nvPr>
        </p:nvGraphicFramePr>
        <p:xfrm>
          <a:off x="2947813" y="3627791"/>
          <a:ext cx="26908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8" name="Equation" r:id="rId3" imgW="1104900" imgH="228600" progId="Equation.3">
                  <p:embed/>
                </p:oleObj>
              </mc:Choice>
              <mc:Fallback>
                <p:oleObj name="Equation" r:id="rId3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813" y="3627791"/>
                        <a:ext cx="2690812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87107"/>
              </p:ext>
            </p:extLst>
          </p:nvPr>
        </p:nvGraphicFramePr>
        <p:xfrm>
          <a:off x="208346" y="4183416"/>
          <a:ext cx="5253345" cy="64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9" name="Equation" r:id="rId5" imgW="2362200" imgH="292100" progId="Equation.3">
                  <p:embed/>
                </p:oleObj>
              </mc:Choice>
              <mc:Fallback>
                <p:oleObj name="Equation" r:id="rId5" imgW="2362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346" y="4183416"/>
                        <a:ext cx="5253345" cy="64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85799"/>
              </p:ext>
            </p:extLst>
          </p:nvPr>
        </p:nvGraphicFramePr>
        <p:xfrm>
          <a:off x="1011238" y="5948363"/>
          <a:ext cx="67167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0" name="Equation" r:id="rId7" imgW="2755900" imgH="406400" progId="Equation.3">
                  <p:embed/>
                </p:oleObj>
              </mc:Choice>
              <mc:Fallback>
                <p:oleObj name="Equation" r:id="rId7" imgW="2755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1238" y="5948363"/>
                        <a:ext cx="67167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6402213" y="3627791"/>
            <a:ext cx="990600" cy="555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400804" y="3510931"/>
            <a:ext cx="953909" cy="6724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59764" y="5432778"/>
            <a:ext cx="8730236" cy="28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46214" y="1748504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 = O(</a:t>
            </a:r>
            <a:r>
              <a:rPr lang="en-US" sz="2400" dirty="0" err="1" smtClean="0"/>
              <a:t>ξ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40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data hiding implies?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769116"/>
            <a:ext cx="8788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Intuitive explanation is </a:t>
            </a:r>
            <a:r>
              <a:rPr lang="en-US" sz="2500" dirty="0" smtClean="0">
                <a:solidFill>
                  <a:srgbClr val="FF0000"/>
                </a:solidFill>
              </a:rPr>
              <a:t>flawed</a:t>
            </a: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5982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data hiding implies?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769116"/>
            <a:ext cx="8788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Intuitive explanation is </a:t>
            </a:r>
            <a:r>
              <a:rPr lang="en-US" sz="2500" dirty="0" smtClean="0">
                <a:solidFill>
                  <a:srgbClr val="FF0000"/>
                </a:solidFill>
              </a:rPr>
              <a:t>flawed</a:t>
            </a: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>
                <a:solidFill>
                  <a:srgbClr val="FF0000"/>
                </a:solidFill>
              </a:rPr>
              <a:t>-Go </a:t>
            </a:r>
            <a:r>
              <a:rPr lang="en-US" sz="2400" dirty="0"/>
              <a:t>for area law from exponential decaying correlations? So far that was largely believed to be </a:t>
            </a:r>
            <a:r>
              <a:rPr lang="en-US" sz="2400" dirty="0" smtClean="0"/>
              <a:t>so</a:t>
            </a:r>
            <a:r>
              <a:rPr lang="en-US" sz="2400" dirty="0"/>
              <a:t> </a:t>
            </a:r>
            <a:r>
              <a:rPr lang="en-US" sz="2400" dirty="0" smtClean="0"/>
              <a:t>(by QI people)</a:t>
            </a:r>
          </a:p>
        </p:txBody>
      </p:sp>
    </p:spTree>
    <p:extLst>
      <p:ext uri="{BB962C8B-B14F-4D97-AF65-F5344CB8AC3E}">
        <p14:creationId xmlns:p14="http://schemas.microsoft.com/office/powerpoint/2010/main" val="108438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data hiding implies?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769116"/>
            <a:ext cx="87889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Intuitive explanation is </a:t>
            </a:r>
            <a:r>
              <a:rPr lang="en-US" sz="2500" dirty="0" smtClean="0">
                <a:solidFill>
                  <a:srgbClr val="FF0000"/>
                </a:solidFill>
              </a:rPr>
              <a:t>flawed</a:t>
            </a: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>
                <a:solidFill>
                  <a:srgbClr val="FF0000"/>
                </a:solidFill>
              </a:rPr>
              <a:t>-Go </a:t>
            </a:r>
            <a:r>
              <a:rPr lang="en-US" sz="2400" dirty="0"/>
              <a:t>for area law from exponential decaying correlations? So far that was largely believed to be </a:t>
            </a:r>
            <a:r>
              <a:rPr lang="en-US" sz="2400" dirty="0" smtClean="0"/>
              <a:t>so</a:t>
            </a:r>
            <a:r>
              <a:rPr lang="en-US" sz="2400" dirty="0"/>
              <a:t> </a:t>
            </a:r>
            <a:r>
              <a:rPr lang="en-US" sz="2400" dirty="0" smtClean="0"/>
              <a:t>(by QI people)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Cop out</a:t>
            </a:r>
            <a:r>
              <a:rPr lang="en-US" sz="2500" dirty="0" smtClean="0"/>
              <a:t>: data hiding states are unnatural; “physical” states are well behaved.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8438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data hiding implies?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2" y="1769116"/>
            <a:ext cx="87889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Intuitive explanation is </a:t>
            </a:r>
            <a:r>
              <a:rPr lang="en-US" sz="2500" dirty="0" smtClean="0">
                <a:solidFill>
                  <a:srgbClr val="FF0000"/>
                </a:solidFill>
              </a:rPr>
              <a:t>flawed</a:t>
            </a: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>
                <a:solidFill>
                  <a:srgbClr val="FF0000"/>
                </a:solidFill>
              </a:rPr>
              <a:t>-Go </a:t>
            </a:r>
            <a:r>
              <a:rPr lang="en-US" sz="2400" dirty="0"/>
              <a:t>for area law from exponential decaying correlations? So far that was largely believed to be </a:t>
            </a:r>
            <a:r>
              <a:rPr lang="en-US" sz="2400" dirty="0" smtClean="0"/>
              <a:t>so</a:t>
            </a:r>
            <a:r>
              <a:rPr lang="en-US" sz="2400" dirty="0"/>
              <a:t> </a:t>
            </a:r>
            <a:r>
              <a:rPr lang="en-US" sz="2400" dirty="0" smtClean="0"/>
              <a:t>(by QI people)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Cop out</a:t>
            </a:r>
            <a:r>
              <a:rPr lang="en-US" sz="2500" dirty="0" smtClean="0"/>
              <a:t>: data hiding states are unnatural; “physical” states are well behaved.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 startAt="4"/>
            </a:pPr>
            <a:r>
              <a:rPr lang="en-US" sz="2500" dirty="0" smtClean="0"/>
              <a:t>We fixed a partition; </a:t>
            </a:r>
            <a:r>
              <a:rPr lang="en-US" sz="2500" dirty="0" smtClean="0">
                <a:solidFill>
                  <a:srgbClr val="FF0000"/>
                </a:solidFill>
              </a:rPr>
              <a:t>EDC gives us more</a:t>
            </a:r>
            <a:r>
              <a:rPr lang="en-US" sz="2500" dirty="0" smtClean="0"/>
              <a:t>…</a:t>
            </a:r>
            <a:r>
              <a:rPr lang="en-US" sz="2500" dirty="0" smtClean="0"/>
              <a:t> </a:t>
            </a:r>
          </a:p>
          <a:p>
            <a:pPr marL="457200" indent="-457200">
              <a:buAutoNum type="arabicPeriod" startAt="4"/>
            </a:pPr>
            <a:endParaRPr lang="en-US" sz="2500" dirty="0"/>
          </a:p>
          <a:p>
            <a:pPr marL="457200" indent="-457200">
              <a:buAutoNum type="arabicPeriod" startAt="4"/>
            </a:pPr>
            <a:r>
              <a:rPr lang="en-US" sz="2500" dirty="0" smtClean="0"/>
              <a:t>It’s an interesting quantum information theory problem too: </a:t>
            </a:r>
            <a:r>
              <a:rPr lang="en-US" sz="2500" dirty="0" smtClean="0">
                <a:solidFill>
                  <a:srgbClr val="FF0000"/>
                </a:solidFill>
              </a:rPr>
              <a:t>How strong is data hiding in quantum states?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8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Decaying Correlations Imply Area Law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2540955"/>
            <a:ext cx="81562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3A793E"/>
                </a:solidFill>
              </a:rPr>
              <a:t>Thm</a:t>
            </a:r>
            <a:r>
              <a:rPr lang="en-US" sz="2600" b="1" dirty="0" smtClean="0">
                <a:solidFill>
                  <a:srgbClr val="3A793E"/>
                </a:solidFill>
              </a:rPr>
              <a:t> 1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 ‘12) </a:t>
            </a:r>
            <a:r>
              <a:rPr lang="en-US" sz="2200" dirty="0" smtClean="0"/>
              <a:t>If                  has </a:t>
            </a:r>
            <a:r>
              <a:rPr lang="en-US" sz="2400" dirty="0"/>
              <a:t>(</a:t>
            </a:r>
            <a:r>
              <a:rPr lang="en-US" sz="2400" dirty="0" err="1"/>
              <a:t>ξ</a:t>
            </a:r>
            <a:r>
              <a:rPr lang="en-US" sz="2400" dirty="0"/>
              <a:t>, l</a:t>
            </a:r>
            <a:r>
              <a:rPr lang="en-US" sz="2400" baseline="-25000" dirty="0"/>
              <a:t>0</a:t>
            </a:r>
            <a:r>
              <a:rPr lang="en-US" sz="2400" dirty="0"/>
              <a:t>)-</a:t>
            </a:r>
            <a:r>
              <a:rPr lang="en-US" sz="2400" dirty="0" smtClean="0"/>
              <a:t>EDC, then for every </a:t>
            </a:r>
          </a:p>
          <a:p>
            <a:r>
              <a:rPr lang="en-US" sz="2400" dirty="0" smtClean="0"/>
              <a:t>X = [1, r</a:t>
            </a:r>
            <a:r>
              <a:rPr lang="en-US" sz="2400" dirty="0" smtClean="0"/>
              <a:t>]</a:t>
            </a:r>
            <a:r>
              <a:rPr lang="en-US" sz="2400" dirty="0"/>
              <a:t> </a:t>
            </a:r>
            <a:r>
              <a:rPr lang="en-US" sz="2400" dirty="0" smtClean="0"/>
              <a:t>and m,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200" dirty="0" smtClean="0"/>
              <a:t>   </a:t>
            </a:r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85846"/>
              </p:ext>
            </p:extLst>
          </p:nvPr>
        </p:nvGraphicFramePr>
        <p:xfrm>
          <a:off x="2533650" y="3440113"/>
          <a:ext cx="40195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91" name="Equation" r:id="rId3" imgW="1524000" imgH="266700" progId="Equation.3">
                  <p:embed/>
                </p:oleObj>
              </mc:Choice>
              <mc:Fallback>
                <p:oleObj name="Equation" r:id="rId3" imgW="1524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650" y="3440113"/>
                        <a:ext cx="401955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35753"/>
              </p:ext>
            </p:extLst>
          </p:nvPr>
        </p:nvGraphicFramePr>
        <p:xfrm>
          <a:off x="3941233" y="2540955"/>
          <a:ext cx="935564" cy="54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92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1233" y="2540955"/>
                        <a:ext cx="935564" cy="548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1223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39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5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71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87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02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8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50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66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82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98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14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30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6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61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7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93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09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25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41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57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73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89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05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20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36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52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68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84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00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16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2291349" y="657833"/>
            <a:ext cx="150166" cy="22860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5670451" y="-40603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88633" y="186674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2232" y="189402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265288" y="2442239"/>
            <a:ext cx="8484475" cy="19942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Decaying Correlations Imply Area Law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2540955"/>
            <a:ext cx="81562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3A793E"/>
                </a:solidFill>
              </a:rPr>
              <a:t>Thm</a:t>
            </a:r>
            <a:r>
              <a:rPr lang="en-US" sz="2600" b="1" dirty="0" smtClean="0">
                <a:solidFill>
                  <a:srgbClr val="3A793E"/>
                </a:solidFill>
              </a:rPr>
              <a:t> 1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 ‘12) </a:t>
            </a:r>
            <a:r>
              <a:rPr lang="en-US" sz="2200" dirty="0" smtClean="0"/>
              <a:t>If                  has </a:t>
            </a:r>
            <a:r>
              <a:rPr lang="en-US" sz="2400" dirty="0"/>
              <a:t>(</a:t>
            </a:r>
            <a:r>
              <a:rPr lang="en-US" sz="2400" dirty="0" err="1"/>
              <a:t>ξ</a:t>
            </a:r>
            <a:r>
              <a:rPr lang="en-US" sz="2400" dirty="0"/>
              <a:t>, l</a:t>
            </a:r>
            <a:r>
              <a:rPr lang="en-US" sz="2400" baseline="-25000" dirty="0"/>
              <a:t>0</a:t>
            </a:r>
            <a:r>
              <a:rPr lang="en-US" sz="2400" dirty="0"/>
              <a:t>)-</a:t>
            </a:r>
            <a:r>
              <a:rPr lang="en-US" sz="2400" dirty="0" smtClean="0"/>
              <a:t>EDC, then for every </a:t>
            </a:r>
          </a:p>
          <a:p>
            <a:r>
              <a:rPr lang="en-US" sz="2400" dirty="0" smtClean="0"/>
              <a:t>X = [1, r</a:t>
            </a:r>
            <a:r>
              <a:rPr lang="en-US" sz="2400" dirty="0" smtClean="0"/>
              <a:t>]</a:t>
            </a:r>
            <a:r>
              <a:rPr lang="en-US" sz="2400" dirty="0"/>
              <a:t> </a:t>
            </a:r>
            <a:r>
              <a:rPr lang="en-US" sz="2400" dirty="0" smtClean="0"/>
              <a:t>and m,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200" dirty="0" smtClean="0"/>
              <a:t>   </a:t>
            </a:r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79012"/>
              </p:ext>
            </p:extLst>
          </p:nvPr>
        </p:nvGraphicFramePr>
        <p:xfrm>
          <a:off x="3941233" y="2540955"/>
          <a:ext cx="935564" cy="54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7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1233" y="2540955"/>
                        <a:ext cx="935564" cy="548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8000" y="4565318"/>
            <a:ext cx="8636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Obs1: </a:t>
            </a:r>
            <a:r>
              <a:rPr lang="en-US" sz="2600" dirty="0" smtClean="0"/>
              <a:t>Implies</a:t>
            </a:r>
          </a:p>
          <a:p>
            <a:endParaRPr lang="en-US" sz="1500" dirty="0" smtClean="0"/>
          </a:p>
          <a:p>
            <a:r>
              <a:rPr lang="en-US" sz="2600" b="1" dirty="0" smtClean="0">
                <a:solidFill>
                  <a:srgbClr val="3A793E"/>
                </a:solidFill>
              </a:rPr>
              <a:t>Obs2: </a:t>
            </a:r>
            <a:r>
              <a:rPr lang="en-US" sz="2600" dirty="0" smtClean="0"/>
              <a:t>Only valid in 1D…</a:t>
            </a:r>
          </a:p>
          <a:p>
            <a:endParaRPr lang="en-US" sz="1500" dirty="0" smtClean="0"/>
          </a:p>
          <a:p>
            <a:r>
              <a:rPr lang="en-US" sz="2600" b="1" dirty="0" smtClean="0">
                <a:solidFill>
                  <a:srgbClr val="3A793E"/>
                </a:solidFill>
              </a:rPr>
              <a:t>Obs3: </a:t>
            </a:r>
            <a:r>
              <a:rPr lang="en-US" sz="2600" dirty="0" smtClean="0"/>
              <a:t>Reproduces bound of Hastings for GS 1D gapped Ham.,  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using EDC in such states</a:t>
            </a:r>
            <a:endParaRPr lang="en-US" sz="2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27120"/>
              </p:ext>
            </p:extLst>
          </p:nvPr>
        </p:nvGraphicFramePr>
        <p:xfrm>
          <a:off x="2684463" y="4502150"/>
          <a:ext cx="28813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8" name="Equation" r:id="rId5" imgW="1092200" imgH="241300" progId="Equation.3">
                  <p:embed/>
                </p:oleObj>
              </mc:Choice>
              <mc:Fallback>
                <p:oleObj name="Equation" r:id="rId5" imgW="1092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4463" y="4502150"/>
                        <a:ext cx="2881312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1223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39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5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71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87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02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8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50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66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82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98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14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30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6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61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7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93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09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25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41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57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73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89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05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20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36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52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68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84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00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16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2291349" y="657833"/>
            <a:ext cx="150166" cy="22860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5670451" y="-40603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88633" y="186674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2232" y="189402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31634"/>
              </p:ext>
            </p:extLst>
          </p:nvPr>
        </p:nvGraphicFramePr>
        <p:xfrm>
          <a:off x="2533650" y="3440113"/>
          <a:ext cx="40195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9" name="Equation" r:id="rId7" imgW="1524000" imgH="266700" progId="Equation.3">
                  <p:embed/>
                </p:oleObj>
              </mc:Choice>
              <mc:Fallback>
                <p:oleObj name="Equation" r:id="rId7" imgW="1524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33650" y="3440113"/>
                        <a:ext cx="401955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265288" y="2442239"/>
            <a:ext cx="8484475" cy="19942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Efficient Classical Description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2540955"/>
            <a:ext cx="81562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(Cor. </a:t>
            </a:r>
            <a:r>
              <a:rPr lang="en-US" sz="2600" dirty="0" err="1" smtClean="0">
                <a:solidFill>
                  <a:srgbClr val="3A793E"/>
                </a:solidFill>
              </a:rPr>
              <a:t>Thm</a:t>
            </a:r>
            <a:r>
              <a:rPr lang="en-US" sz="2600" dirty="0" smtClean="0">
                <a:solidFill>
                  <a:srgbClr val="3A793E"/>
                </a:solidFill>
              </a:rPr>
              <a:t> 1)</a:t>
            </a:r>
            <a:r>
              <a:rPr lang="en-US" sz="2600" dirty="0" smtClean="0"/>
              <a:t> </a:t>
            </a:r>
            <a:r>
              <a:rPr lang="en-US" sz="2200" dirty="0" smtClean="0"/>
              <a:t>If                  has </a:t>
            </a:r>
            <a:r>
              <a:rPr lang="en-US" sz="2400" dirty="0"/>
              <a:t>(</a:t>
            </a:r>
            <a:r>
              <a:rPr lang="en-US" sz="2400" dirty="0" err="1"/>
              <a:t>ξ</a:t>
            </a:r>
            <a:r>
              <a:rPr lang="en-US" sz="2400" dirty="0"/>
              <a:t>, l</a:t>
            </a:r>
            <a:r>
              <a:rPr lang="en-US" sz="2400" baseline="-25000" dirty="0"/>
              <a:t>0</a:t>
            </a:r>
            <a:r>
              <a:rPr lang="en-US" sz="2400" dirty="0"/>
              <a:t>)-</a:t>
            </a:r>
            <a:r>
              <a:rPr lang="en-US" sz="2400" dirty="0" smtClean="0"/>
              <a:t>EDC, then for every </a:t>
            </a:r>
            <a:r>
              <a:rPr lang="en-US" sz="2400" dirty="0" err="1" smtClean="0"/>
              <a:t>ε</a:t>
            </a:r>
            <a:r>
              <a:rPr lang="en-US" sz="2400" dirty="0" smtClean="0"/>
              <a:t>&gt;0 there is MPS           with </a:t>
            </a:r>
            <a:r>
              <a:rPr lang="en-US" sz="2400" dirty="0"/>
              <a:t>poly(n, 1/</a:t>
            </a:r>
            <a:r>
              <a:rPr lang="en-US" sz="2400" dirty="0" err="1"/>
              <a:t>ε</a:t>
            </a:r>
            <a:r>
              <a:rPr lang="en-US" sz="2400" dirty="0"/>
              <a:t>) </a:t>
            </a:r>
            <a:r>
              <a:rPr lang="en-US" sz="2400" dirty="0" smtClean="0"/>
              <a:t> bound dim.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200" dirty="0" smtClean="0"/>
              <a:t>   </a:t>
            </a:r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6319"/>
              </p:ext>
            </p:extLst>
          </p:nvPr>
        </p:nvGraphicFramePr>
        <p:xfrm>
          <a:off x="3354388" y="3440113"/>
          <a:ext cx="23780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05" name="Equation" r:id="rId3" imgW="901700" imgH="266700" progId="Equation.3">
                  <p:embed/>
                </p:oleObj>
              </mc:Choice>
              <mc:Fallback>
                <p:oleObj name="Equation" r:id="rId3" imgW="901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4388" y="3440113"/>
                        <a:ext cx="23780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89872"/>
              </p:ext>
            </p:extLst>
          </p:nvPr>
        </p:nvGraphicFramePr>
        <p:xfrm>
          <a:off x="2574395" y="2540955"/>
          <a:ext cx="9350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06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4395" y="2540955"/>
                        <a:ext cx="935038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19695" y="2355691"/>
            <a:ext cx="8484475" cy="19942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9833" y="4565318"/>
            <a:ext cx="863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States with exponential decaying correlations are </a:t>
            </a:r>
            <a:r>
              <a:rPr lang="en-US" sz="2600" b="1" i="1" dirty="0" smtClean="0">
                <a:solidFill>
                  <a:srgbClr val="3A793E"/>
                </a:solidFill>
              </a:rPr>
              <a:t>simple</a:t>
            </a:r>
            <a:r>
              <a:rPr lang="en-US" sz="2600" b="1" dirty="0" smtClean="0">
                <a:solidFill>
                  <a:srgbClr val="3A793E"/>
                </a:solidFill>
              </a:rPr>
              <a:t> in a</a:t>
            </a:r>
          </a:p>
          <a:p>
            <a:r>
              <a:rPr lang="en-US" sz="2600" b="1" dirty="0">
                <a:solidFill>
                  <a:srgbClr val="3A793E"/>
                </a:solidFill>
              </a:rPr>
              <a:t>p</a:t>
            </a:r>
            <a:r>
              <a:rPr lang="en-US" sz="2600" b="1" dirty="0" smtClean="0">
                <a:solidFill>
                  <a:srgbClr val="3A793E"/>
                </a:solidFill>
              </a:rPr>
              <a:t>recise sense</a:t>
            </a:r>
          </a:p>
          <a:p>
            <a:endParaRPr lang="en-US" sz="2600" b="1" dirty="0">
              <a:solidFill>
                <a:srgbClr val="3A793E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                                                                                                               </a:t>
            </a:r>
            <a:endParaRPr lang="en-US" sz="2200" dirty="0" smtClean="0">
              <a:solidFill>
                <a:srgbClr val="00009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5" name="Oval 14"/>
          <p:cNvSpPr/>
          <p:nvPr/>
        </p:nvSpPr>
        <p:spPr>
          <a:xfrm>
            <a:off x="1223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39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5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71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87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02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8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50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66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82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98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14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30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6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61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7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93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09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25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41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57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73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89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05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20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36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52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68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84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00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16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2291349" y="657833"/>
            <a:ext cx="150166" cy="22860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5670451" y="-40603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88633" y="186674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2232" y="189402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05250"/>
              </p:ext>
            </p:extLst>
          </p:nvPr>
        </p:nvGraphicFramePr>
        <p:xfrm>
          <a:off x="1466320" y="2919413"/>
          <a:ext cx="631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07" name="Equation" r:id="rId7" imgW="292100" imgH="241300" progId="Equation.3">
                  <p:embed/>
                </p:oleObj>
              </mc:Choice>
              <mc:Fallback>
                <p:oleObj name="Equation" r:id="rId7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6320" y="2919413"/>
                        <a:ext cx="6318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64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1"/>
            <a:ext cx="9058594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Condensed (matter) version of the talk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15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693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6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3443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8121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089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462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740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052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8329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1702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9804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4482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726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098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2376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5415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0693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066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93443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8121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6089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9462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4740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3052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329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702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69804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4482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3726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098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12376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415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93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4066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93443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8121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6089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9462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740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3052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329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1702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69804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4482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3726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098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2376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5415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0693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4066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93443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08121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66089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99462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4740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052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8329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1702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69804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4482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3726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7098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12376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5415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0693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4066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93443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08121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6089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99462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34740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052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8329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41702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69804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84482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3726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7098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2376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415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0693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4066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93443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8121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6089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9462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4740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3052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8329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1702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9804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84482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3726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77098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2376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5415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0693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4066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93443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308121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66089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9462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34740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73052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8329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41702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769804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84482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3726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7098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12376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95415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30693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64066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993443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308121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66089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99462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34740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3052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08329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1702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769804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084482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43726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77098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812376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03886" y="2436482"/>
            <a:ext cx="3006374" cy="1582693"/>
          </a:xfrm>
          <a:prstGeom prst="rect">
            <a:avLst/>
          </a:prstGeom>
          <a:solidFill>
            <a:schemeClr val="bg1">
              <a:alpha val="15000"/>
            </a:schemeClr>
          </a:solidFill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9" idx="4"/>
          </p:cNvCxnSpPr>
          <p:nvPr/>
        </p:nvCxnSpPr>
        <p:spPr>
          <a:xfrm>
            <a:off x="4773788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105482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459588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850113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193013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35913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894688" y="23410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213775" y="2355696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426125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9" idx="6"/>
          </p:cNvCxnSpPr>
          <p:nvPr/>
        </p:nvCxnSpPr>
        <p:spPr>
          <a:xfrm>
            <a:off x="4219221" y="301272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219221" y="342547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219221" y="383187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418737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773788" y="394334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116770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459588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842725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185625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535913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887300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204975" y="394334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01" idx="2"/>
          </p:cNvCxnSpPr>
          <p:nvPr/>
        </p:nvCxnSpPr>
        <p:spPr>
          <a:xfrm>
            <a:off x="7314335" y="3815974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310260" y="3427246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314335" y="3020681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310260" y="2626981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48732" y="5192889"/>
            <a:ext cx="84243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Finite correlation length implies correlations are short ranged</a:t>
            </a:r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endParaRPr lang="en-US" sz="2500" b="1" dirty="0">
              <a:solidFill>
                <a:srgbClr val="008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636909" y="2537423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</a:t>
            </a:r>
            <a:endParaRPr lang="en-US" sz="4000" b="1" dirty="0">
              <a:solidFill>
                <a:srgbClr val="008000"/>
              </a:solidFill>
            </a:endParaRPr>
          </a:p>
        </p:txBody>
      </p:sp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95138"/>
              </p:ext>
            </p:extLst>
          </p:nvPr>
        </p:nvGraphicFramePr>
        <p:xfrm>
          <a:off x="2164557" y="2897716"/>
          <a:ext cx="5889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72" name="Equation" r:id="rId3" imgW="241300" imgH="241300" progId="Equation.3">
                  <p:embed/>
                </p:oleObj>
              </mc:Choice>
              <mc:Fallback>
                <p:oleObj name="Equation" r:id="rId3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557" y="2897716"/>
                        <a:ext cx="5889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TextBox 163"/>
          <p:cNvSpPr txBox="1"/>
          <p:nvPr/>
        </p:nvSpPr>
        <p:spPr>
          <a:xfrm>
            <a:off x="3179937" y="1744379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B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8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Correlations in Q. Computation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25" y="1327922"/>
            <a:ext cx="816900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What kind of correlations are necessary for exponential speed-ups? </a:t>
            </a:r>
          </a:p>
          <a:p>
            <a:endParaRPr lang="en-US" sz="1500" b="1" dirty="0" smtClean="0">
              <a:solidFill>
                <a:srgbClr val="3A793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44995" y="2433168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4995" y="2685837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44995" y="2903087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44995" y="3151022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4995" y="3410421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61958" y="243316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2229" y="290308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24086" y="265041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96901" y="268583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05468" y="243316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6012" y="268583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61602" y="243316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47007" y="3151022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44995" y="3676673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25798" y="3410421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579175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0079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500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1199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358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7239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343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45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17496"/>
              </p:ext>
            </p:extLst>
          </p:nvPr>
        </p:nvGraphicFramePr>
        <p:xfrm>
          <a:off x="2387103" y="3919290"/>
          <a:ext cx="384144" cy="33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59" name="Equation" r:id="rId3" imgW="279400" imgH="241300" progId="Equation.3">
                  <p:embed/>
                </p:oleObj>
              </mc:Choice>
              <mc:Fallback>
                <p:oleObj name="Equation" r:id="rId3" imgW="279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7103" y="3919290"/>
                        <a:ext cx="384144" cy="331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47708"/>
              </p:ext>
            </p:extLst>
          </p:nvPr>
        </p:nvGraphicFramePr>
        <p:xfrm>
          <a:off x="2699974" y="3919377"/>
          <a:ext cx="4016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60" name="Equation" r:id="rId5" imgW="292100" imgH="241300" progId="Equation.3">
                  <p:embed/>
                </p:oleObj>
              </mc:Choice>
              <mc:Fallback>
                <p:oleObj name="Equation" r:id="rId5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974" y="3919377"/>
                        <a:ext cx="401638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09763"/>
              </p:ext>
            </p:extLst>
          </p:nvPr>
        </p:nvGraphicFramePr>
        <p:xfrm>
          <a:off x="4079036" y="3905266"/>
          <a:ext cx="384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61" name="Equation" r:id="rId7" imgW="279400" imgH="241300" progId="Equation.3">
                  <p:embed/>
                </p:oleObj>
              </mc:Choice>
              <mc:Fallback>
                <p:oleObj name="Equation" r:id="rId7" imgW="279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9036" y="3905266"/>
                        <a:ext cx="384175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52290" y="3839498"/>
            <a:ext cx="97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3052" y="4296765"/>
            <a:ext cx="896530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.     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>
                <a:solidFill>
                  <a:srgbClr val="000090"/>
                </a:solidFill>
              </a:rPr>
              <a:t>Vidal ‘03) </a:t>
            </a:r>
            <a:r>
              <a:rPr lang="en-US" sz="2600" dirty="0" smtClean="0">
                <a:solidFill>
                  <a:srgbClr val="000000"/>
                </a:solidFill>
              </a:rPr>
              <a:t>Must exist </a:t>
            </a:r>
            <a:r>
              <a:rPr lang="en-US" sz="2600" i="1" dirty="0" smtClean="0">
                <a:solidFill>
                  <a:srgbClr val="000000"/>
                </a:solidFill>
              </a:rPr>
              <a:t>t</a:t>
            </a:r>
            <a:r>
              <a:rPr lang="en-US" sz="2600" dirty="0" smtClean="0">
                <a:solidFill>
                  <a:srgbClr val="000000"/>
                </a:solidFill>
              </a:rPr>
              <a:t> and X = [1,r] </a:t>
            </a:r>
            <a:r>
              <a:rPr lang="en-US" sz="2600" dirty="0" err="1" smtClean="0">
                <a:solidFill>
                  <a:srgbClr val="000000"/>
                </a:solidFill>
              </a:rPr>
              <a:t>s.t.</a:t>
            </a:r>
            <a:endParaRPr lang="en-US" sz="26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2600" dirty="0"/>
          </a:p>
        </p:txBody>
      </p:sp>
      <p:sp>
        <p:nvSpPr>
          <p:cNvPr id="40" name="Right Brace 39"/>
          <p:cNvSpPr/>
          <p:nvPr/>
        </p:nvSpPr>
        <p:spPr>
          <a:xfrm rot="10800000">
            <a:off x="1731636" y="2433168"/>
            <a:ext cx="357746" cy="7178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22412" y="2515364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42" name="Right Brace 41"/>
          <p:cNvSpPr/>
          <p:nvPr/>
        </p:nvSpPr>
        <p:spPr>
          <a:xfrm>
            <a:off x="5683575" y="2433168"/>
            <a:ext cx="357746" cy="4699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5683575" y="2938506"/>
            <a:ext cx="357746" cy="4699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>
            <a:off x="5683575" y="3463064"/>
            <a:ext cx="357746" cy="2136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41321" y="2352221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78549"/>
              </p:ext>
            </p:extLst>
          </p:nvPr>
        </p:nvGraphicFramePr>
        <p:xfrm>
          <a:off x="6041321" y="4208463"/>
          <a:ext cx="2343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62" name="Equation" r:id="rId9" imgW="889000" imgH="241300" progId="Equation.3">
                  <p:embed/>
                </p:oleObj>
              </mc:Choice>
              <mc:Fallback>
                <p:oleObj name="Equation" r:id="rId9" imgW="889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1321" y="4208463"/>
                        <a:ext cx="23431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071309" y="2844664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71309" y="3296742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1745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Correlations in Q. Computation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25" y="1327922"/>
            <a:ext cx="816900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What kind of correlations are necessary for exponential speed-ups? </a:t>
            </a:r>
          </a:p>
          <a:p>
            <a:endParaRPr lang="en-US" sz="1500" b="1" dirty="0" smtClean="0">
              <a:solidFill>
                <a:srgbClr val="3A793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44995" y="2433168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4995" y="2685837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44995" y="2903087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44995" y="3151022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4995" y="3410421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61958" y="243316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2229" y="290308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24086" y="265041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96901" y="268583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05468" y="243316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6012" y="268583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61602" y="243316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47007" y="3151022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44995" y="3676673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25798" y="3410421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579175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0079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500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1199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358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7239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343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4543" y="2289720"/>
            <a:ext cx="0" cy="155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2971"/>
              </p:ext>
            </p:extLst>
          </p:nvPr>
        </p:nvGraphicFramePr>
        <p:xfrm>
          <a:off x="2387103" y="3919290"/>
          <a:ext cx="384144" cy="33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3" name="Equation" r:id="rId3" imgW="279400" imgH="241300" progId="Equation.3">
                  <p:embed/>
                </p:oleObj>
              </mc:Choice>
              <mc:Fallback>
                <p:oleObj name="Equation" r:id="rId3" imgW="279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7103" y="3919290"/>
                        <a:ext cx="384144" cy="331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15434"/>
              </p:ext>
            </p:extLst>
          </p:nvPr>
        </p:nvGraphicFramePr>
        <p:xfrm>
          <a:off x="2699974" y="3919377"/>
          <a:ext cx="4016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4" name="Equation" r:id="rId5" imgW="292100" imgH="241300" progId="Equation.3">
                  <p:embed/>
                </p:oleObj>
              </mc:Choice>
              <mc:Fallback>
                <p:oleObj name="Equation" r:id="rId5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974" y="3919377"/>
                        <a:ext cx="401638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07230"/>
              </p:ext>
            </p:extLst>
          </p:nvPr>
        </p:nvGraphicFramePr>
        <p:xfrm>
          <a:off x="4079036" y="3905266"/>
          <a:ext cx="384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5" name="Equation" r:id="rId7" imgW="279400" imgH="241300" progId="Equation.3">
                  <p:embed/>
                </p:oleObj>
              </mc:Choice>
              <mc:Fallback>
                <p:oleObj name="Equation" r:id="rId7" imgW="279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9036" y="3905266"/>
                        <a:ext cx="384175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52290" y="3839498"/>
            <a:ext cx="97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3052" y="4296765"/>
            <a:ext cx="89653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.     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>
                <a:solidFill>
                  <a:srgbClr val="000090"/>
                </a:solidFill>
              </a:rPr>
              <a:t>Vidal ‘03) </a:t>
            </a:r>
            <a:r>
              <a:rPr lang="en-US" sz="2600" dirty="0" smtClean="0">
                <a:solidFill>
                  <a:srgbClr val="000000"/>
                </a:solidFill>
              </a:rPr>
              <a:t>Must exist </a:t>
            </a:r>
            <a:r>
              <a:rPr lang="en-US" sz="2600" i="1" dirty="0" smtClean="0">
                <a:solidFill>
                  <a:srgbClr val="000000"/>
                </a:solidFill>
              </a:rPr>
              <a:t>t</a:t>
            </a:r>
            <a:r>
              <a:rPr lang="en-US" sz="2600" dirty="0" smtClean="0">
                <a:solidFill>
                  <a:srgbClr val="000000"/>
                </a:solidFill>
              </a:rPr>
              <a:t> and X = [1,r] </a:t>
            </a:r>
            <a:r>
              <a:rPr lang="en-US" sz="2600" dirty="0" err="1" smtClean="0">
                <a:solidFill>
                  <a:srgbClr val="000000"/>
                </a:solidFill>
              </a:rPr>
              <a:t>s.t.</a:t>
            </a:r>
            <a:endParaRPr lang="en-US" sz="26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600" dirty="0"/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(Cor. </a:t>
            </a:r>
            <a:r>
              <a:rPr lang="en-US" sz="2600" dirty="0" err="1" smtClean="0">
                <a:solidFill>
                  <a:srgbClr val="3A793E"/>
                </a:solidFill>
              </a:rPr>
              <a:t>Thm</a:t>
            </a:r>
            <a:r>
              <a:rPr lang="en-US" sz="2600" dirty="0" smtClean="0">
                <a:solidFill>
                  <a:srgbClr val="3A793E"/>
                </a:solidFill>
              </a:rPr>
              <a:t> 1) </a:t>
            </a:r>
            <a:r>
              <a:rPr lang="en-US" sz="2600" dirty="0" smtClean="0"/>
              <a:t>At some time step state must have long range   </a:t>
            </a:r>
          </a:p>
          <a:p>
            <a:r>
              <a:rPr lang="en-US" sz="2600" dirty="0" smtClean="0"/>
              <a:t>        correlations </a:t>
            </a:r>
            <a:r>
              <a:rPr lang="en-US" sz="2200" dirty="0" smtClean="0"/>
              <a:t>(at least algebraically decaying)  </a:t>
            </a:r>
          </a:p>
          <a:p>
            <a:r>
              <a:rPr lang="en-US" sz="2200" dirty="0" smtClean="0"/>
              <a:t>          - </a:t>
            </a:r>
            <a:r>
              <a:rPr lang="en-US" sz="2600" dirty="0" smtClean="0"/>
              <a:t>Quantum Computing happens in “critical phase”</a:t>
            </a:r>
          </a:p>
          <a:p>
            <a:r>
              <a:rPr lang="en-US" sz="2600" dirty="0" smtClean="0"/>
              <a:t>        - Cannot hide information everywhere</a:t>
            </a:r>
            <a:endParaRPr lang="en-US" sz="2600" dirty="0"/>
          </a:p>
        </p:txBody>
      </p:sp>
      <p:sp>
        <p:nvSpPr>
          <p:cNvPr id="40" name="Right Brace 39"/>
          <p:cNvSpPr/>
          <p:nvPr/>
        </p:nvSpPr>
        <p:spPr>
          <a:xfrm rot="10800000">
            <a:off x="1731636" y="2433168"/>
            <a:ext cx="357746" cy="7178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22412" y="2515364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42" name="Right Brace 41"/>
          <p:cNvSpPr/>
          <p:nvPr/>
        </p:nvSpPr>
        <p:spPr>
          <a:xfrm>
            <a:off x="5683575" y="2433168"/>
            <a:ext cx="357746" cy="4699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5683575" y="2938506"/>
            <a:ext cx="357746" cy="4699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>
            <a:off x="5683575" y="3463064"/>
            <a:ext cx="357746" cy="2136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41321" y="2352221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86148"/>
              </p:ext>
            </p:extLst>
          </p:nvPr>
        </p:nvGraphicFramePr>
        <p:xfrm>
          <a:off x="6041321" y="4208463"/>
          <a:ext cx="2343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6" name="Equation" r:id="rId9" imgW="889000" imgH="241300" progId="Equation.3">
                  <p:embed/>
                </p:oleObj>
              </mc:Choice>
              <mc:Fallback>
                <p:oleObj name="Equation" r:id="rId9" imgW="889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1321" y="4208463"/>
                        <a:ext cx="23431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071309" y="2844664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71309" y="3296742"/>
            <a:ext cx="620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653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States Have EDC?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943047"/>
              </p:ext>
            </p:extLst>
          </p:nvPr>
        </p:nvGraphicFramePr>
        <p:xfrm>
          <a:off x="127009" y="352444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1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9" y="352444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3809" y="3637241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68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6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31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47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63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79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5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11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27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43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59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75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90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22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8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54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70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86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02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18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34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49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65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81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97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13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29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5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61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3711982" y="1514727"/>
            <a:ext cx="189707" cy="12594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36909" y="228066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36543" y="2298258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1644658" y="1510065"/>
            <a:ext cx="215900" cy="2768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3683009" y="2278418"/>
            <a:ext cx="215900" cy="1231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5672675" y="1550283"/>
            <a:ext cx="215900" cy="26881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562110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6607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06809" y="29233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644914" y="1629867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0" y="3834585"/>
            <a:ext cx="9378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r>
              <a:rPr lang="en-US" sz="2600" dirty="0" err="1" smtClean="0"/>
              <a:t>w.h.p</a:t>
            </a:r>
            <a:r>
              <a:rPr lang="en-US" sz="2600" dirty="0" smtClean="0"/>
              <a:t>, if size(A) ≈ size(C):</a:t>
            </a:r>
          </a:p>
          <a:p>
            <a:endParaRPr lang="en-US" sz="1000" dirty="0"/>
          </a:p>
          <a:p>
            <a:r>
              <a:rPr lang="en-US" sz="2600" dirty="0" smtClean="0"/>
              <a:t>and</a:t>
            </a:r>
            <a:endParaRPr lang="en-US" sz="2200" dirty="0" smtClean="0">
              <a:solidFill>
                <a:srgbClr val="000090"/>
              </a:solidFill>
            </a:endParaRPr>
          </a:p>
          <a:p>
            <a:endParaRPr lang="en-US" sz="1000" dirty="0"/>
          </a:p>
          <a:p>
            <a:r>
              <a:rPr lang="en-US" sz="2600" dirty="0" smtClean="0"/>
              <a:t>Small correlations in a </a:t>
            </a:r>
            <a:r>
              <a:rPr lang="en-US" sz="2600" i="1" dirty="0" smtClean="0"/>
              <a:t>fixed</a:t>
            </a:r>
            <a:r>
              <a:rPr lang="en-US" sz="2600" dirty="0" smtClean="0"/>
              <a:t> partition do not imply area </a:t>
            </a:r>
            <a:r>
              <a:rPr lang="en-US" sz="2600" dirty="0" smtClean="0"/>
              <a:t>law. </a:t>
            </a:r>
            <a:endParaRPr lang="en-US" sz="26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i="1" dirty="0" smtClean="0"/>
          </a:p>
          <a:p>
            <a:endParaRPr lang="en-US" sz="2600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77017"/>
              </p:ext>
            </p:extLst>
          </p:nvPr>
        </p:nvGraphicFramePr>
        <p:xfrm>
          <a:off x="3575050" y="4159250"/>
          <a:ext cx="30368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2" name="Equation" r:id="rId5" imgW="1104900" imgH="228600" progId="Equation.3">
                  <p:embed/>
                </p:oleObj>
              </mc:Choice>
              <mc:Fallback>
                <p:oleObj name="Equation" r:id="rId5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050" y="4159250"/>
                        <a:ext cx="303688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36040"/>
              </p:ext>
            </p:extLst>
          </p:nvPr>
        </p:nvGraphicFramePr>
        <p:xfrm>
          <a:off x="749318" y="4787216"/>
          <a:ext cx="3581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3" name="Equation" r:id="rId7" imgW="1358900" imgH="203200" progId="Equation.3">
                  <p:embed/>
                </p:oleObj>
              </mc:Choice>
              <mc:Fallback>
                <p:oleObj name="Equation" r:id="rId7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318" y="4787216"/>
                        <a:ext cx="358140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62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States Have EDC?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76646"/>
              </p:ext>
            </p:extLst>
          </p:nvPr>
        </p:nvGraphicFramePr>
        <p:xfrm>
          <a:off x="127009" y="352444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85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9" y="352444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3809" y="3637241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68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6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31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47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63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79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5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11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27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43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59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75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90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22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8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54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70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86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02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18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34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49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65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81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97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13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29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5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61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3711982" y="1514727"/>
            <a:ext cx="189707" cy="12594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36909" y="228066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36543" y="2298258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1644658" y="1510065"/>
            <a:ext cx="215900" cy="2768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3683009" y="2278418"/>
            <a:ext cx="215900" cy="1231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5672675" y="1550283"/>
            <a:ext cx="215900" cy="26881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562110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6607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06809" y="29233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644914" y="1629867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1" y="3834585"/>
            <a:ext cx="83580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r>
              <a:rPr lang="en-US" sz="2600" dirty="0" err="1" smtClean="0"/>
              <a:t>w.h.p</a:t>
            </a:r>
            <a:r>
              <a:rPr lang="en-US" sz="2600" dirty="0" smtClean="0"/>
              <a:t>, if size(A) ≈ size(C):</a:t>
            </a:r>
          </a:p>
          <a:p>
            <a:endParaRPr lang="en-US" sz="1000" dirty="0"/>
          </a:p>
          <a:p>
            <a:r>
              <a:rPr lang="en-US" sz="2600" dirty="0" smtClean="0"/>
              <a:t>and                                                  </a:t>
            </a:r>
            <a:endParaRPr lang="en-US" sz="2600" dirty="0" smtClean="0">
              <a:solidFill>
                <a:srgbClr val="FF0000"/>
              </a:solidFill>
            </a:endParaRPr>
          </a:p>
          <a:p>
            <a:endParaRPr lang="en-US" sz="1000" dirty="0"/>
          </a:p>
          <a:p>
            <a:r>
              <a:rPr lang="en-US" sz="2600" dirty="0" smtClean="0"/>
              <a:t>Small correlations in a </a:t>
            </a:r>
            <a:r>
              <a:rPr lang="en-US" sz="2600" i="1" dirty="0" smtClean="0"/>
              <a:t>fixed</a:t>
            </a:r>
            <a:r>
              <a:rPr lang="en-US" sz="2600" dirty="0" smtClean="0"/>
              <a:t> partition do not imply area law.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But we can </a:t>
            </a:r>
            <a:r>
              <a:rPr lang="en-US" sz="2600" b="1" dirty="0" smtClean="0">
                <a:solidFill>
                  <a:srgbClr val="3A793E"/>
                </a:solidFill>
              </a:rPr>
              <a:t>move the partition freely</a:t>
            </a:r>
            <a:r>
              <a:rPr lang="en-US" sz="2600" dirty="0" smtClean="0"/>
              <a:t>...     </a:t>
            </a:r>
          </a:p>
          <a:p>
            <a:endParaRPr lang="en-US" sz="1000" i="1" dirty="0" smtClean="0"/>
          </a:p>
          <a:p>
            <a:endParaRPr lang="en-US" sz="2600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49670"/>
              </p:ext>
            </p:extLst>
          </p:nvPr>
        </p:nvGraphicFramePr>
        <p:xfrm>
          <a:off x="3575050" y="4159250"/>
          <a:ext cx="30368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86" name="Equation" r:id="rId5" imgW="1104900" imgH="228600" progId="Equation.3">
                  <p:embed/>
                </p:oleObj>
              </mc:Choice>
              <mc:Fallback>
                <p:oleObj name="Equation" r:id="rId5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050" y="4159250"/>
                        <a:ext cx="303688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34586"/>
              </p:ext>
            </p:extLst>
          </p:nvPr>
        </p:nvGraphicFramePr>
        <p:xfrm>
          <a:off x="749318" y="4787216"/>
          <a:ext cx="3581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87" name="Equation" r:id="rId7" imgW="1358900" imgH="203200" progId="Equation.3">
                  <p:embed/>
                </p:oleObj>
              </mc:Choice>
              <mc:Fallback>
                <p:oleObj name="Equation" r:id="rId7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318" y="4787216"/>
                        <a:ext cx="358140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6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States Have EDC?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70810"/>
              </p:ext>
            </p:extLst>
          </p:nvPr>
        </p:nvGraphicFramePr>
        <p:xfrm>
          <a:off x="127009" y="352444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6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9" y="352444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3809" y="3637241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68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6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31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47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63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79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5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11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27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43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59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75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90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22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8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54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70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86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02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18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34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49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65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81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97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13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29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5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61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3475973" y="1278717"/>
            <a:ext cx="189707" cy="17314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705109" y="228066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36543" y="2298258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1428758" y="1725965"/>
            <a:ext cx="215900" cy="2336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3467109" y="2062518"/>
            <a:ext cx="215900" cy="16637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5672675" y="1550283"/>
            <a:ext cx="215900" cy="26881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562110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6607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06809" y="29233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456526" y="1629867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1" y="3834585"/>
            <a:ext cx="83580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r>
              <a:rPr lang="en-US" sz="2600" dirty="0" err="1" smtClean="0"/>
              <a:t>w.h.p</a:t>
            </a:r>
            <a:r>
              <a:rPr lang="en-US" sz="2600" dirty="0" smtClean="0"/>
              <a:t>, if size(A) ≈ size(C):</a:t>
            </a:r>
          </a:p>
          <a:p>
            <a:endParaRPr lang="en-US" sz="1000" dirty="0"/>
          </a:p>
          <a:p>
            <a:r>
              <a:rPr lang="en-US" sz="2600" dirty="0" smtClean="0"/>
              <a:t>and                                                  </a:t>
            </a:r>
            <a:endParaRPr lang="en-US" sz="2600" dirty="0" smtClean="0">
              <a:solidFill>
                <a:srgbClr val="FF0000"/>
              </a:solidFill>
            </a:endParaRPr>
          </a:p>
          <a:p>
            <a:endParaRPr lang="en-US" sz="1000" dirty="0"/>
          </a:p>
          <a:p>
            <a:r>
              <a:rPr lang="en-US" sz="2600" dirty="0" smtClean="0"/>
              <a:t>Small correlations in a </a:t>
            </a:r>
            <a:r>
              <a:rPr lang="en-US" sz="2600" i="1" dirty="0" smtClean="0"/>
              <a:t>fixed</a:t>
            </a:r>
            <a:r>
              <a:rPr lang="en-US" sz="2600" dirty="0" smtClean="0"/>
              <a:t> partition do not imply area law.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But we can </a:t>
            </a:r>
            <a:r>
              <a:rPr lang="en-US" sz="2600" b="1" dirty="0" smtClean="0">
                <a:solidFill>
                  <a:srgbClr val="3A793E"/>
                </a:solidFill>
              </a:rPr>
              <a:t>move the partition freely</a:t>
            </a:r>
            <a:r>
              <a:rPr lang="en-US" sz="2600" dirty="0" smtClean="0"/>
              <a:t>...     </a:t>
            </a:r>
          </a:p>
          <a:p>
            <a:endParaRPr lang="en-US" sz="1000" i="1" dirty="0" smtClean="0"/>
          </a:p>
          <a:p>
            <a:endParaRPr lang="en-US" sz="2600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65417"/>
              </p:ext>
            </p:extLst>
          </p:nvPr>
        </p:nvGraphicFramePr>
        <p:xfrm>
          <a:off x="3575050" y="4159250"/>
          <a:ext cx="30368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7" name="Equation" r:id="rId5" imgW="1104900" imgH="228600" progId="Equation.3">
                  <p:embed/>
                </p:oleObj>
              </mc:Choice>
              <mc:Fallback>
                <p:oleObj name="Equation" r:id="rId5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050" y="4159250"/>
                        <a:ext cx="303688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07690"/>
              </p:ext>
            </p:extLst>
          </p:nvPr>
        </p:nvGraphicFramePr>
        <p:xfrm>
          <a:off x="749318" y="4787216"/>
          <a:ext cx="3581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8" name="Equation" r:id="rId7" imgW="1358900" imgH="203200" progId="Equation.3">
                  <p:embed/>
                </p:oleObj>
              </mc:Choice>
              <mc:Fallback>
                <p:oleObj name="Equation" r:id="rId7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318" y="4787216"/>
                        <a:ext cx="358140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90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97432"/>
              </p:ext>
            </p:extLst>
          </p:nvPr>
        </p:nvGraphicFramePr>
        <p:xfrm>
          <a:off x="127009" y="352444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40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9" y="352444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3809" y="3637241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68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6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31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47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63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79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5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11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27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43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59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75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90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22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8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54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70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86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02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181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340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499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658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817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976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135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294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53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61209" y="238636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2615544" y="1279778"/>
            <a:ext cx="189707" cy="17293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45743" y="228066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75050" y="228066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999075" y="2155648"/>
            <a:ext cx="215900" cy="14774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2607751" y="2062515"/>
            <a:ext cx="215900" cy="16637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5241929" y="1119537"/>
            <a:ext cx="215900" cy="3549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31352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154807" y="290983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27309" y="29233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578119" y="1625906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1" y="3834585"/>
            <a:ext cx="83580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r>
              <a:rPr lang="en-US" sz="2600" dirty="0" err="1" smtClean="0"/>
              <a:t>w.h.p</a:t>
            </a:r>
            <a:r>
              <a:rPr lang="en-US" sz="2600" dirty="0" smtClean="0"/>
              <a:t>, if size(A) ≈ size(C):</a:t>
            </a:r>
          </a:p>
          <a:p>
            <a:endParaRPr lang="en-US" sz="1000" dirty="0"/>
          </a:p>
          <a:p>
            <a:r>
              <a:rPr lang="en-US" sz="2600" dirty="0" smtClean="0"/>
              <a:t>and                                                  </a:t>
            </a:r>
            <a:endParaRPr lang="en-US" sz="2600" dirty="0" smtClean="0">
              <a:solidFill>
                <a:srgbClr val="FF0000"/>
              </a:solidFill>
            </a:endParaRPr>
          </a:p>
          <a:p>
            <a:endParaRPr lang="en-US" sz="1000" dirty="0"/>
          </a:p>
          <a:p>
            <a:r>
              <a:rPr lang="en-US" sz="2600" dirty="0" smtClean="0"/>
              <a:t>Small correlations in a </a:t>
            </a:r>
            <a:r>
              <a:rPr lang="en-US" sz="2600" i="1" dirty="0" smtClean="0"/>
              <a:t>fixed</a:t>
            </a:r>
            <a:r>
              <a:rPr lang="en-US" sz="2600" dirty="0" smtClean="0"/>
              <a:t> partition do not imply area law.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But we can </a:t>
            </a:r>
            <a:r>
              <a:rPr lang="en-US" sz="2600" b="1" dirty="0" smtClean="0">
                <a:solidFill>
                  <a:srgbClr val="3A793E"/>
                </a:solidFill>
              </a:rPr>
              <a:t>move the partition freely</a:t>
            </a:r>
            <a:r>
              <a:rPr lang="en-US" sz="2600" dirty="0" smtClean="0"/>
              <a:t>...     </a:t>
            </a:r>
          </a:p>
          <a:p>
            <a:endParaRPr lang="en-US" sz="1000" i="1" dirty="0" smtClean="0"/>
          </a:p>
          <a:p>
            <a:endParaRPr lang="en-US" sz="2600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48942"/>
              </p:ext>
            </p:extLst>
          </p:nvPr>
        </p:nvGraphicFramePr>
        <p:xfrm>
          <a:off x="3575050" y="4159250"/>
          <a:ext cx="30368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41" name="Equation" r:id="rId5" imgW="1104900" imgH="228600" progId="Equation.3">
                  <p:embed/>
                </p:oleObj>
              </mc:Choice>
              <mc:Fallback>
                <p:oleObj name="Equation" r:id="rId5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050" y="4159250"/>
                        <a:ext cx="303688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561574"/>
              </p:ext>
            </p:extLst>
          </p:nvPr>
        </p:nvGraphicFramePr>
        <p:xfrm>
          <a:off x="749318" y="4787216"/>
          <a:ext cx="3581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42" name="Equation" r:id="rId7" imgW="1358900" imgH="203200" progId="Equation.3">
                  <p:embed/>
                </p:oleObj>
              </mc:Choice>
              <mc:Fallback>
                <p:oleObj name="Equation" r:id="rId7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318" y="4787216"/>
                        <a:ext cx="358140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States Have EDC?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9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tates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ave Big Correl.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12319"/>
              </p:ext>
            </p:extLst>
          </p:nvPr>
        </p:nvGraphicFramePr>
        <p:xfrm>
          <a:off x="3314705" y="1249735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0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5" y="1249735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2921" y="1392292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81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2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8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4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0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76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92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8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40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5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71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7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19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35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51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67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83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99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14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30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46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2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78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94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10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26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42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8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73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2075796" y="1268780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31955" y="190788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09338" y="190232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876304" y="1895184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2063754" y="2003134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4838704" y="307683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12804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49804" y="254065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19305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06606" y="1249735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97" y="3002315"/>
            <a:ext cx="8358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Let size(AB) &lt; </a:t>
            </a:r>
            <a:r>
              <a:rPr lang="en-US" sz="2600" dirty="0" smtClean="0"/>
              <a:t>size(C). </a:t>
            </a:r>
            <a:r>
              <a:rPr lang="en-US" sz="2600" dirty="0" err="1" smtClean="0"/>
              <a:t>W.h.p</a:t>
            </a:r>
            <a:r>
              <a:rPr lang="en-US" sz="2600" dirty="0" smtClean="0"/>
              <a:t>.                                                 ,  </a:t>
            </a:r>
          </a:p>
          <a:p>
            <a:endParaRPr lang="en-US" sz="1000" i="1" dirty="0" smtClean="0"/>
          </a:p>
          <a:p>
            <a:endParaRPr lang="en-US" sz="1000" i="1" dirty="0" smtClean="0"/>
          </a:p>
          <a:p>
            <a:r>
              <a:rPr lang="en-US" sz="2600" i="1" dirty="0" smtClean="0"/>
              <a:t>A</a:t>
            </a:r>
            <a:r>
              <a:rPr lang="en-US" sz="2600" dirty="0" smtClean="0"/>
              <a:t> is </a:t>
            </a:r>
            <a:r>
              <a:rPr lang="en-US" sz="2600" b="1" dirty="0" smtClean="0">
                <a:solidFill>
                  <a:srgbClr val="3A793E"/>
                </a:solidFill>
              </a:rPr>
              <a:t>decoupled</a:t>
            </a:r>
            <a:r>
              <a:rPr lang="en-US" sz="2600" dirty="0" smtClean="0"/>
              <a:t> from </a:t>
            </a:r>
            <a:r>
              <a:rPr lang="en-US" sz="2600" i="1" dirty="0"/>
              <a:t>B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  </a:t>
            </a:r>
          </a:p>
          <a:p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endParaRPr lang="en-US" sz="26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78127"/>
              </p:ext>
            </p:extLst>
          </p:nvPr>
        </p:nvGraphicFramePr>
        <p:xfrm>
          <a:off x="4051305" y="2905244"/>
          <a:ext cx="3557230" cy="61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1" name="Equation" r:id="rId5" imgW="1473200" imgH="254000" progId="Equation.3">
                  <p:embed/>
                </p:oleObj>
              </mc:Choice>
              <mc:Fallback>
                <p:oleObj name="Equation" r:id="rId5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1305" y="2905244"/>
                        <a:ext cx="3557230" cy="61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78309"/>
              </p:ext>
            </p:extLst>
          </p:nvPr>
        </p:nvGraphicFramePr>
        <p:xfrm>
          <a:off x="7791084" y="2806891"/>
          <a:ext cx="1352915" cy="89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2" name="Equation" r:id="rId7" imgW="596900" imgH="393700" progId="Equation.3">
                  <p:embed/>
                </p:oleObj>
              </mc:Choice>
              <mc:Fallback>
                <p:oleObj name="Equation" r:id="rId7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1084" y="2806891"/>
                        <a:ext cx="1352915" cy="89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56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tates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ave Big Correl.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540443"/>
              </p:ext>
            </p:extLst>
          </p:nvPr>
        </p:nvGraphicFramePr>
        <p:xfrm>
          <a:off x="3314705" y="1249735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58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5" y="1249735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2921" y="1392292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81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2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8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4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0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76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92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8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40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5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71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7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19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35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51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67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83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99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14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30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46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2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78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94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10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26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42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8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73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2075796" y="1268780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31955" y="190788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09338" y="190232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876304" y="1895184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2063754" y="2003134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4838704" y="307683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12804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49804" y="254065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19305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06606" y="1249735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96" y="3002315"/>
            <a:ext cx="9055803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Let size(AB) &lt; size(C). </a:t>
            </a:r>
            <a:r>
              <a:rPr lang="en-US" sz="2600" dirty="0" err="1" smtClean="0"/>
              <a:t>W.h.p</a:t>
            </a:r>
            <a:r>
              <a:rPr lang="en-US" sz="2600" dirty="0" smtClean="0"/>
              <a:t>.                                                ,  </a:t>
            </a:r>
          </a:p>
          <a:p>
            <a:endParaRPr lang="en-US" sz="1000" i="1" dirty="0" smtClean="0"/>
          </a:p>
          <a:p>
            <a:endParaRPr lang="en-US" sz="1000" i="1" dirty="0" smtClean="0"/>
          </a:p>
          <a:p>
            <a:r>
              <a:rPr lang="en-US" sz="2600" i="1" dirty="0" smtClean="0"/>
              <a:t>A</a:t>
            </a:r>
            <a:r>
              <a:rPr lang="en-US" sz="2600" dirty="0" smtClean="0"/>
              <a:t> is </a:t>
            </a:r>
            <a:r>
              <a:rPr lang="en-US" sz="2600" b="1" dirty="0" smtClean="0">
                <a:solidFill>
                  <a:srgbClr val="3A793E"/>
                </a:solidFill>
              </a:rPr>
              <a:t>decoupled</a:t>
            </a:r>
            <a:r>
              <a:rPr lang="en-US" sz="2600" dirty="0" smtClean="0"/>
              <a:t> from </a:t>
            </a:r>
            <a:r>
              <a:rPr lang="en-US" sz="2600" i="1" dirty="0"/>
              <a:t>B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i="1" dirty="0" smtClean="0"/>
              <a:t>Extensive</a:t>
            </a:r>
            <a:r>
              <a:rPr lang="en-US" sz="2600" dirty="0" smtClean="0"/>
              <a:t> entropy, but 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lso </a:t>
            </a:r>
            <a:r>
              <a:rPr lang="en-US" sz="2600" i="1" dirty="0" smtClean="0"/>
              <a:t>large</a:t>
            </a:r>
            <a:r>
              <a:rPr lang="en-US" sz="2600" dirty="0" smtClean="0"/>
              <a:t> correlations: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              Maximally entangled state between AC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  </a:t>
            </a:r>
          </a:p>
          <a:p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endParaRPr lang="en-US" sz="26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819184"/>
              </p:ext>
            </p:extLst>
          </p:nvPr>
        </p:nvGraphicFramePr>
        <p:xfrm>
          <a:off x="3619505" y="4429152"/>
          <a:ext cx="5087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59" name="Equation" r:id="rId5" imgW="1930400" imgH="266700" progId="Equation.3">
                  <p:embed/>
                </p:oleObj>
              </mc:Choice>
              <mc:Fallback>
                <p:oleObj name="Equation" r:id="rId5" imgW="1930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5" y="4429152"/>
                        <a:ext cx="508793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97797"/>
              </p:ext>
            </p:extLst>
          </p:nvPr>
        </p:nvGraphicFramePr>
        <p:xfrm>
          <a:off x="192225" y="5500159"/>
          <a:ext cx="1050925" cy="59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60" name="Equation" r:id="rId7" imgW="469900" imgH="266700" progId="Equation.3">
                  <p:embed/>
                </p:oleObj>
              </mc:Choice>
              <mc:Fallback>
                <p:oleObj name="Equation" r:id="rId7" imgW="469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225" y="5500159"/>
                        <a:ext cx="1050925" cy="59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32751" y="5130827"/>
            <a:ext cx="27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Uhlmann’s</a:t>
            </a:r>
            <a:r>
              <a:rPr lang="en-US" dirty="0" smtClean="0"/>
              <a:t> theorem)</a:t>
            </a:r>
            <a:endParaRPr lang="en-US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80799"/>
              </p:ext>
            </p:extLst>
          </p:nvPr>
        </p:nvGraphicFramePr>
        <p:xfrm>
          <a:off x="4051305" y="2905244"/>
          <a:ext cx="3557230" cy="61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61" name="Equation" r:id="rId9" imgW="1473200" imgH="254000" progId="Equation.3">
                  <p:embed/>
                </p:oleObj>
              </mc:Choice>
              <mc:Fallback>
                <p:oleObj name="Equation" r:id="rId9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1305" y="2905244"/>
                        <a:ext cx="3557230" cy="61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45007"/>
              </p:ext>
            </p:extLst>
          </p:nvPr>
        </p:nvGraphicFramePr>
        <p:xfrm>
          <a:off x="7791084" y="2806891"/>
          <a:ext cx="1352915" cy="89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62" name="Equation" r:id="rId11" imgW="596900" imgH="393700" progId="Equation.3">
                  <p:embed/>
                </p:oleObj>
              </mc:Choice>
              <mc:Fallback>
                <p:oleObj name="Equation" r:id="rId11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1084" y="2806891"/>
                        <a:ext cx="1352915" cy="89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6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tates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ave Big Correl.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14994"/>
              </p:ext>
            </p:extLst>
          </p:nvPr>
        </p:nvGraphicFramePr>
        <p:xfrm>
          <a:off x="3314705" y="1249735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9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5" y="1249735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2921" y="1392292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81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2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8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4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0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76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92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8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40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5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71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7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19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35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51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67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83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99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14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30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46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2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78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94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10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26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42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8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73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2075796" y="1268780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31955" y="190788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09338" y="190232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876304" y="1895184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2063754" y="2003134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4838704" y="307683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12804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49804" y="254065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19305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06606" y="1249735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96" y="3002315"/>
            <a:ext cx="9055803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Let size(AB) &lt; size(C). </a:t>
            </a:r>
            <a:r>
              <a:rPr lang="en-US" sz="2600" dirty="0" err="1" smtClean="0"/>
              <a:t>W.h.p</a:t>
            </a:r>
            <a:r>
              <a:rPr lang="en-US" sz="2600" dirty="0" smtClean="0"/>
              <a:t>.                                                ,  </a:t>
            </a:r>
          </a:p>
          <a:p>
            <a:endParaRPr lang="en-US" sz="1000" i="1" dirty="0" smtClean="0"/>
          </a:p>
          <a:p>
            <a:endParaRPr lang="en-US" sz="1000" i="1" dirty="0" smtClean="0"/>
          </a:p>
          <a:p>
            <a:r>
              <a:rPr lang="en-US" sz="2600" i="1" dirty="0" smtClean="0"/>
              <a:t>A</a:t>
            </a:r>
            <a:r>
              <a:rPr lang="en-US" sz="2600" dirty="0" smtClean="0"/>
              <a:t> is </a:t>
            </a:r>
            <a:r>
              <a:rPr lang="en-US" sz="2600" b="1" dirty="0" smtClean="0">
                <a:solidFill>
                  <a:srgbClr val="3A793E"/>
                </a:solidFill>
              </a:rPr>
              <a:t>decoupled</a:t>
            </a:r>
            <a:r>
              <a:rPr lang="en-US" sz="2600" dirty="0" smtClean="0"/>
              <a:t> from </a:t>
            </a:r>
            <a:r>
              <a:rPr lang="en-US" sz="2600" i="1" dirty="0"/>
              <a:t>B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i="1" dirty="0" smtClean="0"/>
              <a:t>Extensive</a:t>
            </a:r>
            <a:r>
              <a:rPr lang="en-US" sz="2600" dirty="0" smtClean="0"/>
              <a:t> entropy, but 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lso </a:t>
            </a:r>
            <a:r>
              <a:rPr lang="en-US" sz="2600" i="1" dirty="0" smtClean="0"/>
              <a:t>large</a:t>
            </a:r>
            <a:r>
              <a:rPr lang="en-US" sz="2600" dirty="0" smtClean="0"/>
              <a:t> correlations: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              Maximally entangled state between AC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. 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Cor</a:t>
            </a:r>
            <a:r>
              <a:rPr lang="en-US" sz="2600" dirty="0" smtClean="0"/>
              <a:t>(A:C) ≥ </a:t>
            </a:r>
            <a:r>
              <a:rPr lang="en-US" sz="2600" dirty="0" err="1" smtClean="0"/>
              <a:t>Cor</a:t>
            </a:r>
            <a:r>
              <a:rPr lang="en-US" sz="2600" dirty="0" smtClean="0"/>
              <a:t>(A:C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= </a:t>
            </a:r>
            <a:r>
              <a:rPr lang="en-US" sz="2600" dirty="0" err="1" smtClean="0"/>
              <a:t>Ω</a:t>
            </a:r>
            <a:r>
              <a:rPr lang="en-US" sz="2600" dirty="0" smtClean="0"/>
              <a:t>(1) &gt;&gt; 2</a:t>
            </a:r>
            <a:r>
              <a:rPr lang="en-US" sz="2600" baseline="30000" dirty="0" smtClean="0"/>
              <a:t>-Ω(n)</a:t>
            </a:r>
            <a:r>
              <a:rPr lang="en-US" sz="2600" dirty="0" smtClean="0"/>
              <a:t>   : </a:t>
            </a:r>
            <a:r>
              <a:rPr lang="en-US" sz="2600" b="1" dirty="0" smtClean="0">
                <a:solidFill>
                  <a:srgbClr val="3A793E"/>
                </a:solidFill>
              </a:rPr>
              <a:t>long-range correlations!</a:t>
            </a:r>
          </a:p>
          <a:p>
            <a:r>
              <a:rPr lang="en-US" sz="2600" dirty="0" smtClean="0"/>
              <a:t>  </a:t>
            </a:r>
          </a:p>
          <a:p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endParaRPr lang="en-US" sz="26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29895"/>
              </p:ext>
            </p:extLst>
          </p:nvPr>
        </p:nvGraphicFramePr>
        <p:xfrm>
          <a:off x="3619505" y="4429152"/>
          <a:ext cx="5087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0" name="Equation" r:id="rId5" imgW="1930400" imgH="266700" progId="Equation.3">
                  <p:embed/>
                </p:oleObj>
              </mc:Choice>
              <mc:Fallback>
                <p:oleObj name="Equation" r:id="rId5" imgW="1930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5" y="4429152"/>
                        <a:ext cx="508793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24490"/>
              </p:ext>
            </p:extLst>
          </p:nvPr>
        </p:nvGraphicFramePr>
        <p:xfrm>
          <a:off x="192225" y="5500159"/>
          <a:ext cx="1050925" cy="59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1" name="Equation" r:id="rId7" imgW="469900" imgH="266700" progId="Equation.3">
                  <p:embed/>
                </p:oleObj>
              </mc:Choice>
              <mc:Fallback>
                <p:oleObj name="Equation" r:id="rId7" imgW="469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225" y="5500159"/>
                        <a:ext cx="1050925" cy="59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32751" y="5130827"/>
            <a:ext cx="27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Uhlmann’s</a:t>
            </a:r>
            <a:r>
              <a:rPr lang="en-US" dirty="0" smtClean="0"/>
              <a:t> theorem)</a:t>
            </a:r>
            <a:endParaRPr lang="en-US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67234"/>
              </p:ext>
            </p:extLst>
          </p:nvPr>
        </p:nvGraphicFramePr>
        <p:xfrm>
          <a:off x="4051305" y="2905244"/>
          <a:ext cx="3557230" cy="61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2" name="Equation" r:id="rId9" imgW="1473200" imgH="254000" progId="Equation.3">
                  <p:embed/>
                </p:oleObj>
              </mc:Choice>
              <mc:Fallback>
                <p:oleObj name="Equation" r:id="rId9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1305" y="2905244"/>
                        <a:ext cx="3557230" cy="61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1116"/>
              </p:ext>
            </p:extLst>
          </p:nvPr>
        </p:nvGraphicFramePr>
        <p:xfrm>
          <a:off x="7791084" y="2806891"/>
          <a:ext cx="1352915" cy="89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3" name="Equation" r:id="rId11" imgW="596900" imgH="393700" progId="Equation.3">
                  <p:embed/>
                </p:oleObj>
              </mc:Choice>
              <mc:Fallback>
                <p:oleObj name="Equation" r:id="rId11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1084" y="2806891"/>
                        <a:ext cx="1352915" cy="89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51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tates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ave Big Correl.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33480"/>
              </p:ext>
            </p:extLst>
          </p:nvPr>
        </p:nvGraphicFramePr>
        <p:xfrm>
          <a:off x="3314705" y="1249735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24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5" y="1249735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2921" y="1392292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: Drawn from </a:t>
            </a:r>
            <a:r>
              <a:rPr lang="en-US" sz="2600" dirty="0" err="1" smtClean="0"/>
              <a:t>Haar</a:t>
            </a:r>
            <a:r>
              <a:rPr lang="en-US" sz="2600" dirty="0" smtClean="0"/>
              <a:t> measure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381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2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8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4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0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76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92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8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40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5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71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7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19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35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51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67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83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99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14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308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467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26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785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944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103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262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421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80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73905" y="199043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6200000">
            <a:off x="2075796" y="1268780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31955" y="190788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09338" y="190232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876304" y="1895184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5400000">
            <a:off x="2063754" y="2003134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4838704" y="307683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12804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49804" y="254065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19305" y="250160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06606" y="1249735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96" y="3002315"/>
            <a:ext cx="9634359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w.h.p</a:t>
            </a:r>
            <a:r>
              <a:rPr lang="en-US" sz="2600" dirty="0" smtClean="0"/>
              <a:t>                                                     , if size(AB) &lt; size(C), </a:t>
            </a:r>
          </a:p>
          <a:p>
            <a:endParaRPr lang="en-US" sz="1000" i="1" dirty="0" smtClean="0"/>
          </a:p>
          <a:p>
            <a:endParaRPr lang="en-US" sz="1000" i="1" dirty="0" smtClean="0"/>
          </a:p>
          <a:p>
            <a:r>
              <a:rPr lang="en-US" sz="2600" i="1" dirty="0" smtClean="0"/>
              <a:t>A</a:t>
            </a:r>
            <a:r>
              <a:rPr lang="en-US" sz="2600" dirty="0" smtClean="0"/>
              <a:t> is </a:t>
            </a:r>
            <a:r>
              <a:rPr lang="en-US" sz="2600" b="1" dirty="0" smtClean="0">
                <a:solidFill>
                  <a:srgbClr val="3A793E"/>
                </a:solidFill>
              </a:rPr>
              <a:t>decoupled</a:t>
            </a:r>
            <a:r>
              <a:rPr lang="en-US" sz="2600" dirty="0" smtClean="0"/>
              <a:t> from </a:t>
            </a:r>
            <a:r>
              <a:rPr lang="en-US" sz="2600" i="1" dirty="0"/>
              <a:t>B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Extensive entropy, but 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lso large correlations: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600" dirty="0" smtClean="0"/>
              <a:t>              Maximally entangled state between AC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. 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Cor</a:t>
            </a:r>
            <a:r>
              <a:rPr lang="en-US" sz="2600" dirty="0" smtClean="0"/>
              <a:t>(A:C) ≥ </a:t>
            </a:r>
            <a:r>
              <a:rPr lang="en-US" sz="2600" dirty="0" err="1" smtClean="0"/>
              <a:t>Cor</a:t>
            </a:r>
            <a:r>
              <a:rPr lang="en-US" sz="2600" dirty="0" smtClean="0"/>
              <a:t>(A:C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= </a:t>
            </a:r>
            <a:r>
              <a:rPr lang="en-US" sz="2600" dirty="0" err="1" smtClean="0"/>
              <a:t>Ω</a:t>
            </a:r>
            <a:r>
              <a:rPr lang="en-US" sz="2600" dirty="0" smtClean="0"/>
              <a:t>(1) &gt;&gt; 2</a:t>
            </a:r>
            <a:r>
              <a:rPr lang="en-US" sz="2600" baseline="30000" dirty="0" smtClean="0"/>
              <a:t>-Ω(n)</a:t>
            </a:r>
            <a:r>
              <a:rPr lang="en-US" sz="2600" dirty="0" smtClean="0"/>
              <a:t>   : </a:t>
            </a:r>
            <a:r>
              <a:rPr lang="en-US" sz="2600" b="1" dirty="0" smtClean="0">
                <a:solidFill>
                  <a:srgbClr val="3A793E"/>
                </a:solidFill>
              </a:rPr>
              <a:t>long-range correlations!</a:t>
            </a:r>
          </a:p>
          <a:p>
            <a:r>
              <a:rPr lang="en-US" sz="2600" dirty="0" smtClean="0"/>
              <a:t>  </a:t>
            </a:r>
          </a:p>
          <a:p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endParaRPr lang="en-US" sz="26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83611"/>
              </p:ext>
            </p:extLst>
          </p:nvPr>
        </p:nvGraphicFramePr>
        <p:xfrm>
          <a:off x="1011777" y="2963274"/>
          <a:ext cx="38830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25" name="Equation" r:id="rId5" imgW="1473200" imgH="254000" progId="Equation.3">
                  <p:embed/>
                </p:oleObj>
              </mc:Choice>
              <mc:Fallback>
                <p:oleObj name="Equation" r:id="rId5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1777" y="2963274"/>
                        <a:ext cx="3883025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35586"/>
              </p:ext>
            </p:extLst>
          </p:nvPr>
        </p:nvGraphicFramePr>
        <p:xfrm>
          <a:off x="7606778" y="2713935"/>
          <a:ext cx="1573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26" name="Equation" r:id="rId7" imgW="596900" imgH="393700" progId="Equation.3">
                  <p:embed/>
                </p:oleObj>
              </mc:Choice>
              <mc:Fallback>
                <p:oleObj name="Equation" r:id="rId7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06778" y="2713935"/>
                        <a:ext cx="1573213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84946"/>
              </p:ext>
            </p:extLst>
          </p:nvPr>
        </p:nvGraphicFramePr>
        <p:xfrm>
          <a:off x="3619505" y="4429152"/>
          <a:ext cx="5087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27" name="Equation" r:id="rId9" imgW="1930400" imgH="266700" progId="Equation.3">
                  <p:embed/>
                </p:oleObj>
              </mc:Choice>
              <mc:Fallback>
                <p:oleObj name="Equation" r:id="rId9" imgW="1930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9505" y="4429152"/>
                        <a:ext cx="508793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03338"/>
              </p:ext>
            </p:extLst>
          </p:nvPr>
        </p:nvGraphicFramePr>
        <p:xfrm>
          <a:off x="192225" y="5500159"/>
          <a:ext cx="1050925" cy="59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28" name="Equation" r:id="rId11" imgW="469900" imgH="266700" progId="Equation.3">
                  <p:embed/>
                </p:oleObj>
              </mc:Choice>
              <mc:Fallback>
                <p:oleObj name="Equation" r:id="rId11" imgW="469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225" y="5500159"/>
                        <a:ext cx="1050925" cy="59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32751" y="5130827"/>
            <a:ext cx="27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Uhlmann’s</a:t>
            </a:r>
            <a:r>
              <a:rPr lang="en-US" dirty="0" smtClean="0"/>
              <a:t> theorem)</a:t>
            </a:r>
            <a:endParaRPr lang="en-US" dirty="0"/>
          </a:p>
        </p:txBody>
      </p:sp>
      <p:sp>
        <p:nvSpPr>
          <p:cNvPr id="73" name="Rectangular Callout 72"/>
          <p:cNvSpPr/>
          <p:nvPr/>
        </p:nvSpPr>
        <p:spPr>
          <a:xfrm>
            <a:off x="381006" y="1354667"/>
            <a:ext cx="8326436" cy="3019778"/>
          </a:xfrm>
          <a:prstGeom prst="wedgeRectCallout">
            <a:avLst>
              <a:gd name="adj1" fmla="val -35675"/>
              <a:gd name="adj2" fmla="val 101229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81004" y="1392292"/>
            <a:ext cx="832643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Previously it was thought random states were counterexamples to area law from EDC. Not true, and the reason hints at the idea of the general proof: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We’ll show large entropy leads to large correlations by choosing a </a:t>
            </a:r>
          </a:p>
          <a:p>
            <a:r>
              <a:rPr lang="en-US" sz="2400" b="1" dirty="0" smtClean="0">
                <a:solidFill>
                  <a:srgbClr val="3A793E"/>
                </a:solidFill>
              </a:rPr>
              <a:t>random measurement that decouples </a:t>
            </a:r>
            <a:r>
              <a:rPr lang="en-US" sz="2400" b="1" i="1" dirty="0" smtClean="0">
                <a:solidFill>
                  <a:srgbClr val="3A793E"/>
                </a:solidFill>
              </a:rPr>
              <a:t>A</a:t>
            </a:r>
            <a:r>
              <a:rPr lang="en-US" sz="2400" b="1" dirty="0" smtClean="0">
                <a:solidFill>
                  <a:srgbClr val="3A793E"/>
                </a:solidFill>
              </a:rPr>
              <a:t> and </a:t>
            </a:r>
            <a:r>
              <a:rPr lang="en-US" sz="2400" b="1" i="1" dirty="0">
                <a:solidFill>
                  <a:srgbClr val="3A793E"/>
                </a:solidFill>
              </a:rPr>
              <a:t>B</a:t>
            </a:r>
            <a:endParaRPr lang="en-US" sz="2400" b="1" i="1" dirty="0" smtClean="0">
              <a:solidFill>
                <a:srgbClr val="3A793E"/>
              </a:solidFill>
            </a:endParaRPr>
          </a:p>
          <a:p>
            <a:endParaRPr lang="en-US" sz="1500" b="1" dirty="0" smtClean="0">
              <a:solidFill>
                <a:srgbClr val="3A7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1"/>
            <a:ext cx="9058594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Condensed (matter) version of the talk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15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693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6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3443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8121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089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462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740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052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8329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1702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9804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4482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726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098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2376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5415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0693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066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93443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8121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6089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9462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4740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3052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329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702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69804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4482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3726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098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12376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415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93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4066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93443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8121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6089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9462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740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3052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329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1702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69804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4482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3726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098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2376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5415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0693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4066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93443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08121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66089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99462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4740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052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8329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1702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69804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4482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3726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7098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12376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5415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0693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4066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93443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08121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6089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99462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34740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052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8329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41702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69804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84482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3726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7098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2376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415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0693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4066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93443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8121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6089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9462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4740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3052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8329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1702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9804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84482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3726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77098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2376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5415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0693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4066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93443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308121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66089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9462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34740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73052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8329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41702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769804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84482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3726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7098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12376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95415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30693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64066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993443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308121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66089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99462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34740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3052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08329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1702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769804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084482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43726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77098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812376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03886" y="2436482"/>
            <a:ext cx="3006374" cy="1582693"/>
          </a:xfrm>
          <a:prstGeom prst="rect">
            <a:avLst/>
          </a:prstGeom>
          <a:solidFill>
            <a:schemeClr val="bg1">
              <a:alpha val="15000"/>
            </a:schemeClr>
          </a:solidFill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9" idx="4"/>
          </p:cNvCxnSpPr>
          <p:nvPr/>
        </p:nvCxnSpPr>
        <p:spPr>
          <a:xfrm>
            <a:off x="4773788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105482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459588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850113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193013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35913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894688" y="23410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213775" y="2355696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426125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9" idx="6"/>
          </p:cNvCxnSpPr>
          <p:nvPr/>
        </p:nvCxnSpPr>
        <p:spPr>
          <a:xfrm>
            <a:off x="4219221" y="301272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219221" y="342547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219221" y="383187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418737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773788" y="394334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116770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459588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842725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185625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535913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887300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204975" y="394334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01" idx="2"/>
          </p:cNvCxnSpPr>
          <p:nvPr/>
        </p:nvCxnSpPr>
        <p:spPr>
          <a:xfrm>
            <a:off x="7314335" y="3815974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310260" y="3427246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314335" y="3020681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310260" y="2626981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48732" y="5192889"/>
            <a:ext cx="84243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Finite correlation length implies correlations are short ranged</a:t>
            </a:r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A is only entangled with B at the boundary: </a:t>
            </a:r>
            <a:r>
              <a:rPr lang="en-US" sz="2500" b="1" dirty="0" smtClean="0">
                <a:solidFill>
                  <a:srgbClr val="008000"/>
                </a:solidFill>
              </a:rPr>
              <a:t>area law</a:t>
            </a:r>
            <a:endParaRPr lang="en-US" sz="2500" b="1" dirty="0">
              <a:solidFill>
                <a:srgbClr val="008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636909" y="2537423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</a:t>
            </a:r>
            <a:endParaRPr lang="en-US" sz="4000" b="1" dirty="0">
              <a:solidFill>
                <a:srgbClr val="008000"/>
              </a:solidFill>
            </a:endParaRPr>
          </a:p>
        </p:txBody>
      </p:sp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95138"/>
              </p:ext>
            </p:extLst>
          </p:nvPr>
        </p:nvGraphicFramePr>
        <p:xfrm>
          <a:off x="2164557" y="2897716"/>
          <a:ext cx="5889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9" name="Equation" r:id="rId3" imgW="241300" imgH="241300" progId="Equation.3">
                  <p:embed/>
                </p:oleObj>
              </mc:Choice>
              <mc:Fallback>
                <p:oleObj name="Equation" r:id="rId3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557" y="2897716"/>
                        <a:ext cx="5889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3179937" y="1744379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B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5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 Merging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7" y="1480392"/>
            <a:ext cx="819855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apply the </a:t>
            </a:r>
            <a:r>
              <a:rPr lang="en-US" sz="2600" dirty="0" smtClean="0">
                <a:solidFill>
                  <a:srgbClr val="3A793E"/>
                </a:solidFill>
              </a:rPr>
              <a:t>state merging protocol </a:t>
            </a:r>
            <a:r>
              <a:rPr lang="en-US" sz="2600" dirty="0" smtClean="0"/>
              <a:t>to show large entropy implies large correlations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>
                <a:solidFill>
                  <a:srgbClr val="3A793E"/>
                </a:solidFill>
              </a:rPr>
              <a:t>State </a:t>
            </a:r>
            <a:r>
              <a:rPr lang="en-US" sz="2600" dirty="0">
                <a:solidFill>
                  <a:srgbClr val="3A793E"/>
                </a:solidFill>
              </a:rPr>
              <a:t>merging </a:t>
            </a:r>
            <a:r>
              <a:rPr lang="en-US" sz="2600" dirty="0" smtClean="0">
                <a:solidFill>
                  <a:srgbClr val="3A793E"/>
                </a:solidFill>
              </a:rPr>
              <a:t>protocol: </a:t>
            </a:r>
            <a:r>
              <a:rPr lang="en-US" sz="2600" dirty="0" smtClean="0"/>
              <a:t>Given                Alice can distill </a:t>
            </a:r>
          </a:p>
          <a:p>
            <a:r>
              <a:rPr lang="en-US" sz="2600" dirty="0" smtClean="0"/>
              <a:t>S(Y) – S(XY) EPR pairs with Bob by making a random measurement with N≈ 2</a:t>
            </a:r>
            <a:r>
              <a:rPr lang="en-US" sz="2600" baseline="30000" dirty="0" smtClean="0"/>
              <a:t>I(X:Z)  </a:t>
            </a:r>
            <a:r>
              <a:rPr lang="en-US" sz="2600" dirty="0" smtClean="0"/>
              <a:t>elements, with </a:t>
            </a:r>
            <a:r>
              <a:rPr lang="en-US" sz="2600" dirty="0"/>
              <a:t>I(X:Z) := S(X) + S(Z) – S(XZ</a:t>
            </a:r>
            <a:r>
              <a:rPr lang="en-US" sz="2600" dirty="0" smtClean="0"/>
              <a:t>)</a:t>
            </a:r>
            <a:r>
              <a:rPr lang="en-US" sz="2600" dirty="0"/>
              <a:t>,</a:t>
            </a:r>
            <a:r>
              <a:rPr lang="en-US" sz="2600" dirty="0" smtClean="0"/>
              <a:t> and communicating the resulting outcome to Bob. </a:t>
            </a:r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Horodecki</a:t>
            </a:r>
            <a:r>
              <a:rPr lang="en-US" sz="2200" dirty="0">
                <a:solidFill>
                  <a:srgbClr val="000090"/>
                </a:solidFill>
              </a:rPr>
              <a:t>, Oppenheim, Winter ‘05)  </a:t>
            </a:r>
          </a:p>
          <a:p>
            <a:endParaRPr lang="en-US" sz="2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62799"/>
              </p:ext>
            </p:extLst>
          </p:nvPr>
        </p:nvGraphicFramePr>
        <p:xfrm>
          <a:off x="4638675" y="4647833"/>
          <a:ext cx="898349" cy="53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8" name="Equation" r:id="rId3" imgW="406400" imgH="241300" progId="Equation.3">
                  <p:embed/>
                </p:oleObj>
              </mc:Choice>
              <mc:Fallback>
                <p:oleObj name="Equation" r:id="rId3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8675" y="4647833"/>
                        <a:ext cx="898349" cy="53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7" y="3237569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061" y="3286241"/>
            <a:ext cx="573614" cy="76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722" y="3286745"/>
            <a:ext cx="550334" cy="762213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flipV="1">
            <a:off x="1044222" y="2892778"/>
            <a:ext cx="1792111" cy="9877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2836333" y="2892778"/>
            <a:ext cx="1594556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430889" y="2892778"/>
            <a:ext cx="2286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6716889" y="2892778"/>
            <a:ext cx="889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31333" y="289277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62778" y="3011791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71833" y="298356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1333" y="2470891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02453" y="251934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71833" y="251934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Z</a:t>
            </a:r>
            <a:endParaRPr lang="en-US" sz="2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93677"/>
              </p:ext>
            </p:extLst>
          </p:nvPr>
        </p:nvGraphicFramePr>
        <p:xfrm>
          <a:off x="5948186" y="2253170"/>
          <a:ext cx="898349" cy="53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9" name="Equation" r:id="rId8" imgW="406400" imgH="241300" progId="Equation.3">
                  <p:embed/>
                </p:oleObj>
              </mc:Choice>
              <mc:Fallback>
                <p:oleObj name="Equation" r:id="rId8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8186" y="2253170"/>
                        <a:ext cx="898349" cy="53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63194" y="4515556"/>
            <a:ext cx="8484475" cy="2229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67126" y="4517190"/>
            <a:ext cx="8484475" cy="2229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 Merging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7" y="1480392"/>
            <a:ext cx="81985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apply the </a:t>
            </a:r>
            <a:r>
              <a:rPr lang="en-US" sz="2600" dirty="0" smtClean="0">
                <a:solidFill>
                  <a:srgbClr val="3A793E"/>
                </a:solidFill>
              </a:rPr>
              <a:t>state merging protocol </a:t>
            </a:r>
            <a:r>
              <a:rPr lang="en-US" sz="2600" dirty="0" smtClean="0"/>
              <a:t>to show large entropy implies large correlations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>
                <a:solidFill>
                  <a:srgbClr val="3A793E"/>
                </a:solidFill>
              </a:rPr>
              <a:t>State </a:t>
            </a:r>
            <a:r>
              <a:rPr lang="en-US" sz="2600" dirty="0">
                <a:solidFill>
                  <a:srgbClr val="3A793E"/>
                </a:solidFill>
              </a:rPr>
              <a:t>merging </a:t>
            </a:r>
            <a:r>
              <a:rPr lang="en-US" sz="2600" dirty="0" smtClean="0">
                <a:solidFill>
                  <a:srgbClr val="3A793E"/>
                </a:solidFill>
              </a:rPr>
              <a:t>protocol: </a:t>
            </a:r>
            <a:r>
              <a:rPr lang="en-US" sz="2600" dirty="0" smtClean="0"/>
              <a:t>Given                Alice can distill </a:t>
            </a:r>
          </a:p>
          <a:p>
            <a:r>
              <a:rPr lang="en-US" sz="2600" dirty="0" smtClean="0"/>
              <a:t>S(Y) – S(XY) EPR pairs with Bob by making a random measurement with N≈ 2</a:t>
            </a:r>
            <a:r>
              <a:rPr lang="en-US" sz="2600" baseline="30000" dirty="0" smtClean="0"/>
              <a:t>I(X:Z)</a:t>
            </a:r>
            <a:r>
              <a:rPr lang="en-US" sz="2600" dirty="0" smtClean="0"/>
              <a:t> elements, with I(X:Z) := S(X) + S(Z) – S(XZ), and communicating the resulting outcome to Bob.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, Oppenheim, Winter ‘05)  </a:t>
            </a:r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951570"/>
              </p:ext>
            </p:extLst>
          </p:nvPr>
        </p:nvGraphicFramePr>
        <p:xfrm>
          <a:off x="4638675" y="4647833"/>
          <a:ext cx="898349" cy="53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6" name="Equation" r:id="rId3" imgW="406400" imgH="241300" progId="Equation.3">
                  <p:embed/>
                </p:oleObj>
              </mc:Choice>
              <mc:Fallback>
                <p:oleObj name="Equation" r:id="rId3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8675" y="4647833"/>
                        <a:ext cx="898349" cy="53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7" y="3237569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061" y="3286241"/>
            <a:ext cx="573614" cy="76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722" y="3286745"/>
            <a:ext cx="550334" cy="762213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flipV="1">
            <a:off x="1044222" y="2892778"/>
            <a:ext cx="1792111" cy="9877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2836333" y="2892778"/>
            <a:ext cx="1594556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430889" y="2892778"/>
            <a:ext cx="2286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6716889" y="2892778"/>
            <a:ext cx="889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31333" y="289277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62778" y="3011791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71833" y="298356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1333" y="2470891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02453" y="251934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71833" y="251934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Z</a:t>
            </a:r>
            <a:endParaRPr lang="en-US" sz="2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0583"/>
              </p:ext>
            </p:extLst>
          </p:nvPr>
        </p:nvGraphicFramePr>
        <p:xfrm>
          <a:off x="5948186" y="2253170"/>
          <a:ext cx="898349" cy="53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7" name="Equation" r:id="rId8" imgW="406400" imgH="241300" progId="Equation.3">
                  <p:embed/>
                </p:oleObj>
              </mc:Choice>
              <mc:Fallback>
                <p:oleObj name="Equation" r:id="rId8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8186" y="2253170"/>
                        <a:ext cx="898349" cy="53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ular Callout 19"/>
          <p:cNvSpPr/>
          <p:nvPr/>
        </p:nvSpPr>
        <p:spPr>
          <a:xfrm>
            <a:off x="650876" y="1748503"/>
            <a:ext cx="7717013" cy="2625942"/>
          </a:xfrm>
          <a:prstGeom prst="wedgeRectCallout">
            <a:avLst>
              <a:gd name="adj1" fmla="val -11271"/>
              <a:gd name="adj2" fmla="val 60575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1563" y="2145170"/>
            <a:ext cx="73942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Disclaimer:</a:t>
            </a:r>
            <a:r>
              <a:rPr lang="en-US" sz="2600" dirty="0" smtClean="0"/>
              <a:t> merging only works for                               </a:t>
            </a:r>
          </a:p>
          <a:p>
            <a:endParaRPr lang="en-US" sz="2600" dirty="0"/>
          </a:p>
          <a:p>
            <a:r>
              <a:rPr lang="en-US" sz="2600" dirty="0" smtClean="0"/>
              <a:t>Let’s </a:t>
            </a:r>
            <a:r>
              <a:rPr lang="en-US" sz="2600" i="1" dirty="0" smtClean="0"/>
              <a:t>cheat</a:t>
            </a:r>
            <a:r>
              <a:rPr lang="en-US" sz="2600" dirty="0" smtClean="0"/>
              <a:t> for a while and pretend it works for a single copy, and later deal with this issue </a:t>
            </a:r>
            <a:endParaRPr lang="en-US" sz="26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82215"/>
              </p:ext>
            </p:extLst>
          </p:nvPr>
        </p:nvGraphicFramePr>
        <p:xfrm>
          <a:off x="5761743" y="2070100"/>
          <a:ext cx="22463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8" name="Equation" r:id="rId9" imgW="1016000" imgH="292100" progId="Equation.3">
                  <p:embed/>
                </p:oleObj>
              </mc:Choice>
              <mc:Fallback>
                <p:oleObj name="Equation" r:id="rId9" imgW="1016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1743" y="2070100"/>
                        <a:ext cx="2246312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 Merging by Decoupling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7" y="1402079"/>
            <a:ext cx="8678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</a:rPr>
              <a:t>S</a:t>
            </a:r>
            <a:r>
              <a:rPr lang="en-US" sz="2600" dirty="0" smtClean="0">
                <a:solidFill>
                  <a:srgbClr val="008000"/>
                </a:solidFill>
              </a:rPr>
              <a:t>t</a:t>
            </a:r>
            <a:r>
              <a:rPr lang="en-US" sz="2600" dirty="0" smtClean="0">
                <a:solidFill>
                  <a:srgbClr val="3A793E"/>
                </a:solidFill>
              </a:rPr>
              <a:t>ate merging protocol </a:t>
            </a:r>
            <a:r>
              <a:rPr lang="en-US" sz="2600" dirty="0" smtClean="0"/>
              <a:t>works by applying a random measurement {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k</a:t>
            </a:r>
            <a:r>
              <a:rPr lang="en-US" sz="2600" dirty="0" smtClean="0"/>
              <a:t>}</a:t>
            </a:r>
            <a:r>
              <a:rPr lang="en-US" sz="2600" dirty="0"/>
              <a:t> </a:t>
            </a:r>
            <a:r>
              <a:rPr lang="en-US" sz="2600" dirty="0" smtClean="0"/>
              <a:t>to X in order to </a:t>
            </a:r>
            <a:r>
              <a:rPr lang="en-US" sz="2600" i="1" dirty="0" smtClean="0"/>
              <a:t>decouple </a:t>
            </a:r>
            <a:r>
              <a:rPr lang="en-US" sz="2600" dirty="0" smtClean="0"/>
              <a:t>it from Z: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000" dirty="0"/>
          </a:p>
          <a:p>
            <a:r>
              <a:rPr lang="en-US" sz="2600" dirty="0" smtClean="0"/>
              <a:t>   log( # of 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k</a:t>
            </a:r>
            <a:r>
              <a:rPr lang="en-US" sz="2600" dirty="0" err="1" smtClean="0"/>
              <a:t>’s</a:t>
            </a:r>
            <a:r>
              <a:rPr lang="en-US" sz="2600" dirty="0" smtClean="0"/>
              <a:t> ) </a:t>
            </a:r>
          </a:p>
          <a:p>
            <a:endParaRPr lang="en-US" sz="2600" dirty="0"/>
          </a:p>
          <a:p>
            <a:r>
              <a:rPr lang="en-US" sz="2600" dirty="0" smtClean="0"/>
              <a:t>    # EPR pairs: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1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" y="5932791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17" y="5981463"/>
            <a:ext cx="573614" cy="76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178" y="5981967"/>
            <a:ext cx="550334" cy="762213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flipV="1">
            <a:off x="1324678" y="5588000"/>
            <a:ext cx="1792111" cy="9877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3116789" y="5588000"/>
            <a:ext cx="1594556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711345" y="5588000"/>
            <a:ext cx="2286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6997345" y="5588000"/>
            <a:ext cx="889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211789" y="5588000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43234" y="5707013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52289" y="5678790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11789" y="5166113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28" name="TextBox 27"/>
          <p:cNvSpPr txBox="1"/>
          <p:nvPr/>
        </p:nvSpPr>
        <p:spPr>
          <a:xfrm>
            <a:off x="4382909" y="5214570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52289" y="5214570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Z</a:t>
            </a:r>
            <a:endParaRPr lang="en-US" sz="2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04408"/>
              </p:ext>
            </p:extLst>
          </p:nvPr>
        </p:nvGraphicFramePr>
        <p:xfrm>
          <a:off x="6228642" y="4948392"/>
          <a:ext cx="898349" cy="53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Equation" r:id="rId6" imgW="406400" imgH="241300" progId="Equation.3">
                  <p:embed/>
                </p:oleObj>
              </mc:Choice>
              <mc:Fallback>
                <p:oleObj name="Equation" r:id="rId6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8642" y="4948392"/>
                        <a:ext cx="898349" cy="53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5799"/>
              </p:ext>
            </p:extLst>
          </p:nvPr>
        </p:nvGraphicFramePr>
        <p:xfrm>
          <a:off x="465667" y="2646363"/>
          <a:ext cx="4829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tion" r:id="rId8" imgW="2184400" imgH="241300" progId="Equation.3">
                  <p:embed/>
                </p:oleObj>
              </mc:Choice>
              <mc:Fallback>
                <p:oleObj name="Equation" r:id="rId8" imgW="2184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667" y="2646363"/>
                        <a:ext cx="48291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95079"/>
              </p:ext>
            </p:extLst>
          </p:nvPr>
        </p:nvGraphicFramePr>
        <p:xfrm>
          <a:off x="5852757" y="2646363"/>
          <a:ext cx="27797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Equation" r:id="rId10" imgW="1257300" imgH="241300" progId="Equation.3">
                  <p:embed/>
                </p:oleObj>
              </mc:Choice>
              <mc:Fallback>
                <p:oleObj name="Equation" r:id="rId10" imgW="1257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52757" y="2646363"/>
                        <a:ext cx="27797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691"/>
              </p:ext>
            </p:extLst>
          </p:nvPr>
        </p:nvGraphicFramePr>
        <p:xfrm>
          <a:off x="3795975" y="4357842"/>
          <a:ext cx="30321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12" imgW="1371600" imgH="266700" progId="Equation.3">
                  <p:embed/>
                </p:oleObj>
              </mc:Choice>
              <mc:Fallback>
                <p:oleObj name="Equation" r:id="rId12" imgW="1371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95975" y="4357842"/>
                        <a:ext cx="30321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83211"/>
              </p:ext>
            </p:extLst>
          </p:nvPr>
        </p:nvGraphicFramePr>
        <p:xfrm>
          <a:off x="4202113" y="3600450"/>
          <a:ext cx="14319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14" imgW="647700" imgH="203200" progId="Equation.3">
                  <p:embed/>
                </p:oleObj>
              </mc:Choice>
              <mc:Fallback>
                <p:oleObj name="Equation" r:id="rId14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02113" y="3600450"/>
                        <a:ext cx="14319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2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What does state merging imply for correlations?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1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4" y="3361248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68" y="3360744"/>
            <a:ext cx="573614" cy="76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215" y="3361248"/>
            <a:ext cx="550334" cy="76221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88073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95" name="Equation" r:id="rId6" imgW="419100" imgH="241300" progId="Equation.3">
                  <p:embed/>
                </p:oleObj>
              </mc:Choice>
              <mc:Fallback>
                <p:oleObj name="Equation" r:id="rId6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01973"/>
              </p:ext>
            </p:extLst>
          </p:nvPr>
        </p:nvGraphicFramePr>
        <p:xfrm>
          <a:off x="3832582" y="4286384"/>
          <a:ext cx="47085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96" name="Equation" r:id="rId8" imgW="1460500" imgH="292100" progId="Equation.3">
                  <p:embed/>
                </p:oleObj>
              </mc:Choice>
              <mc:Fallback>
                <p:oleObj name="Equation" r:id="rId8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2582" y="4286384"/>
                        <a:ext cx="470852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79201"/>
              </p:ext>
            </p:extLst>
          </p:nvPr>
        </p:nvGraphicFramePr>
        <p:xfrm>
          <a:off x="780001" y="4476750"/>
          <a:ext cx="2711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97" name="Equation" r:id="rId10" imgW="952500" imgH="203200" progId="Equation.3">
                  <p:embed/>
                </p:oleObj>
              </mc:Choice>
              <mc:Fallback>
                <p:oleObj name="Equation" r:id="rId10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001" y="4476750"/>
                        <a:ext cx="27114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505182" y="4286401"/>
            <a:ext cx="8201377" cy="9413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69756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What does state merging imply for correlations?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16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4" y="3361248"/>
            <a:ext cx="706694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68" y="3360744"/>
            <a:ext cx="573614" cy="76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215" y="3361248"/>
            <a:ext cx="550334" cy="76221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32627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9" name="Equation" r:id="rId6" imgW="419100" imgH="241300" progId="Equation.3">
                  <p:embed/>
                </p:oleObj>
              </mc:Choice>
              <mc:Fallback>
                <p:oleObj name="Equation" r:id="rId6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5" y="5591359"/>
            <a:ext cx="3883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 S(C) – S(AC) &gt; 0   </a:t>
            </a:r>
          </a:p>
          <a:p>
            <a:r>
              <a:rPr lang="en-US" sz="2200" dirty="0" smtClean="0"/>
              <a:t>(EPR pair distillation possible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by random measurement)</a:t>
            </a:r>
            <a:endParaRPr lang="en-US" sz="2200" dirty="0"/>
          </a:p>
        </p:txBody>
      </p:sp>
      <p:sp>
        <p:nvSpPr>
          <p:cNvPr id="9" name="Up-Down Arrow 8"/>
          <p:cNvSpPr/>
          <p:nvPr/>
        </p:nvSpPr>
        <p:spPr>
          <a:xfrm>
            <a:off x="1584681" y="5118298"/>
            <a:ext cx="88901" cy="47306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-Down Arrow 74"/>
          <p:cNvSpPr/>
          <p:nvPr/>
        </p:nvSpPr>
        <p:spPr>
          <a:xfrm>
            <a:off x="7363183" y="5019520"/>
            <a:ext cx="88901" cy="47306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86782" y="5652914"/>
            <a:ext cx="3401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Prob. of getting one of the 2</a:t>
            </a:r>
            <a:r>
              <a:rPr lang="en-US" sz="2200" baseline="30000" dirty="0" smtClean="0"/>
              <a:t>I(A:B)</a:t>
            </a:r>
            <a:r>
              <a:rPr lang="en-US" sz="2200" dirty="0" smtClean="0"/>
              <a:t> outcomes in random measurement </a:t>
            </a:r>
            <a:endParaRPr lang="en-US" sz="22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45375"/>
              </p:ext>
            </p:extLst>
          </p:nvPr>
        </p:nvGraphicFramePr>
        <p:xfrm>
          <a:off x="3832582" y="4286384"/>
          <a:ext cx="47085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00" name="Equation" r:id="rId8" imgW="1460500" imgH="292100" progId="Equation.3">
                  <p:embed/>
                </p:oleObj>
              </mc:Choice>
              <mc:Fallback>
                <p:oleObj name="Equation" r:id="rId8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2582" y="4286384"/>
                        <a:ext cx="470852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2263"/>
              </p:ext>
            </p:extLst>
          </p:nvPr>
        </p:nvGraphicFramePr>
        <p:xfrm>
          <a:off x="780001" y="4476750"/>
          <a:ext cx="2711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01" name="Equation" r:id="rId10" imgW="952500" imgH="203200" progId="Equation.3">
                  <p:embed/>
                </p:oleObj>
              </mc:Choice>
              <mc:Fallback>
                <p:oleObj name="Equation" r:id="rId10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001" y="4476750"/>
                        <a:ext cx="27114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505182" y="4286401"/>
            <a:ext cx="8201377" cy="9413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238135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07862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7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84552"/>
              </p:ext>
            </p:extLst>
          </p:nvPr>
        </p:nvGraphicFramePr>
        <p:xfrm>
          <a:off x="3782132" y="3184830"/>
          <a:ext cx="47085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8" name="Equation" r:id="rId5" imgW="1460500" imgH="292100" progId="Equation.3">
                  <p:embed/>
                </p:oleObj>
              </mc:Choice>
              <mc:Fallback>
                <p:oleObj name="Equation" r:id="rId5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2132" y="3184830"/>
                        <a:ext cx="470852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39375"/>
              </p:ext>
            </p:extLst>
          </p:nvPr>
        </p:nvGraphicFramePr>
        <p:xfrm>
          <a:off x="729551" y="3376746"/>
          <a:ext cx="2711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9" name="Equation" r:id="rId7" imgW="952500" imgH="203200" progId="Equation.3">
                  <p:embed/>
                </p:oleObj>
              </mc:Choice>
              <mc:Fallback>
                <p:oleObj name="Equation" r:id="rId7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551" y="3376746"/>
                        <a:ext cx="27114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26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73101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41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55917"/>
              </p:ext>
            </p:extLst>
          </p:nvPr>
        </p:nvGraphicFramePr>
        <p:xfrm>
          <a:off x="3819886" y="3184830"/>
          <a:ext cx="47069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42" name="Equation" r:id="rId5" imgW="1460500" imgH="292100" progId="Equation.3">
                  <p:embed/>
                </p:oleObj>
              </mc:Choice>
              <mc:Fallback>
                <p:oleObj name="Equation" r:id="rId5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9886" y="3184830"/>
                        <a:ext cx="47069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59028"/>
              </p:ext>
            </p:extLst>
          </p:nvPr>
        </p:nvGraphicFramePr>
        <p:xfrm>
          <a:off x="604838" y="3257727"/>
          <a:ext cx="28543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43" name="Equation" r:id="rId7" imgW="1003300" imgH="228600" progId="Equation.3">
                  <p:embed/>
                </p:oleObj>
              </mc:Choice>
              <mc:Fallback>
                <p:oleObj name="Equation" r:id="rId7" imgW="1003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4838" y="3257727"/>
                        <a:ext cx="285432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29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56263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74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76774" y="3921813"/>
            <a:ext cx="8668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 smtClean="0">
                <a:solidFill>
                  <a:srgbClr val="EB0000"/>
                </a:solidFill>
              </a:rPr>
              <a:t>S(B) &lt; l/(4ξ)</a:t>
            </a:r>
            <a:r>
              <a:rPr lang="en-US" sz="2600" dirty="0" smtClean="0"/>
              <a:t>, with l &gt;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. Since </a:t>
            </a:r>
            <a:r>
              <a:rPr lang="en-US" sz="2600" b="1" dirty="0" smtClean="0">
                <a:solidFill>
                  <a:srgbClr val="EB0000"/>
                </a:solidFill>
              </a:rPr>
              <a:t>I(A:B) &lt; 2S(B</a:t>
            </a:r>
            <a:r>
              <a:rPr lang="en-US" sz="2600" b="1" dirty="0">
                <a:solidFill>
                  <a:srgbClr val="EB0000"/>
                </a:solidFill>
              </a:rPr>
              <a:t>) &lt; </a:t>
            </a:r>
            <a:r>
              <a:rPr lang="en-US" sz="2600" b="1" dirty="0" smtClean="0">
                <a:solidFill>
                  <a:srgbClr val="EB0000"/>
                </a:solidFill>
              </a:rPr>
              <a:t>l</a:t>
            </a:r>
            <a:r>
              <a:rPr lang="en-US" sz="2600" b="1" dirty="0">
                <a:solidFill>
                  <a:srgbClr val="EB0000"/>
                </a:solidFill>
              </a:rPr>
              <a:t>/</a:t>
            </a:r>
            <a:r>
              <a:rPr lang="en-US" sz="2600" b="1" dirty="0" smtClean="0">
                <a:solidFill>
                  <a:srgbClr val="EB0000"/>
                </a:solidFill>
              </a:rPr>
              <a:t>(2ξ</a:t>
            </a:r>
            <a:r>
              <a:rPr lang="en-US" sz="2600" b="1" dirty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, if </a:t>
            </a:r>
          </a:p>
          <a:p>
            <a:endParaRPr lang="en-US" sz="500" dirty="0" smtClean="0"/>
          </a:p>
          <a:p>
            <a:r>
              <a:rPr lang="en-US" sz="2600" dirty="0" smtClean="0"/>
              <a:t>state              has </a:t>
            </a:r>
            <a:r>
              <a:rPr lang="en-US" sz="2600" b="1" dirty="0" smtClean="0">
                <a:solidFill>
                  <a:srgbClr val="EB0000"/>
                </a:solidFill>
              </a:rPr>
              <a:t>(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,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-EDC then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-I(A:B)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 smtClean="0">
                <a:solidFill>
                  <a:srgbClr val="FF0000"/>
                </a:solidFill>
              </a:rPr>
              <a:t>S(C) &lt; S(B)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46096"/>
              </p:ext>
            </p:extLst>
          </p:nvPr>
        </p:nvGraphicFramePr>
        <p:xfrm>
          <a:off x="1241782" y="4443322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75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82" y="4443322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47859"/>
              </p:ext>
            </p:extLst>
          </p:nvPr>
        </p:nvGraphicFramePr>
        <p:xfrm>
          <a:off x="3819886" y="3184830"/>
          <a:ext cx="47069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76" name="Equation" r:id="rId6" imgW="1460500" imgH="292100" progId="Equation.3">
                  <p:embed/>
                </p:oleObj>
              </mc:Choice>
              <mc:Fallback>
                <p:oleObj name="Equation" r:id="rId6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9886" y="3184830"/>
                        <a:ext cx="47069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5422"/>
              </p:ext>
            </p:extLst>
          </p:nvPr>
        </p:nvGraphicFramePr>
        <p:xfrm>
          <a:off x="604838" y="3271838"/>
          <a:ext cx="28543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77" name="Equation" r:id="rId8" imgW="1003300" imgH="228600" progId="Equation.3">
                  <p:embed/>
                </p:oleObj>
              </mc:Choice>
              <mc:Fallback>
                <p:oleObj name="Equation" r:id="rId8" imgW="1003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4838" y="3271838"/>
                        <a:ext cx="285432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9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91977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2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76774" y="3921813"/>
            <a:ext cx="8668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 smtClean="0">
                <a:solidFill>
                  <a:srgbClr val="EB0000"/>
                </a:solidFill>
              </a:rPr>
              <a:t>S(B) &lt; l/(4ξ)</a:t>
            </a:r>
            <a:r>
              <a:rPr lang="en-US" sz="2600" dirty="0" smtClean="0"/>
              <a:t>, with l &gt; l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. Since </a:t>
            </a:r>
            <a:r>
              <a:rPr lang="en-US" sz="2600" b="1" dirty="0" smtClean="0">
                <a:solidFill>
                  <a:srgbClr val="EB0000"/>
                </a:solidFill>
              </a:rPr>
              <a:t>I(A:B) &lt; 2S(B</a:t>
            </a:r>
            <a:r>
              <a:rPr lang="en-US" sz="2600" b="1" dirty="0">
                <a:solidFill>
                  <a:srgbClr val="EB0000"/>
                </a:solidFill>
              </a:rPr>
              <a:t>) &lt; </a:t>
            </a:r>
            <a:r>
              <a:rPr lang="en-US" sz="2600" b="1" dirty="0" smtClean="0">
                <a:solidFill>
                  <a:srgbClr val="EB0000"/>
                </a:solidFill>
              </a:rPr>
              <a:t>l</a:t>
            </a:r>
            <a:r>
              <a:rPr lang="en-US" sz="2600" b="1" dirty="0">
                <a:solidFill>
                  <a:srgbClr val="EB0000"/>
                </a:solidFill>
              </a:rPr>
              <a:t>/</a:t>
            </a:r>
            <a:r>
              <a:rPr lang="en-US" sz="2600" b="1" dirty="0" smtClean="0">
                <a:solidFill>
                  <a:srgbClr val="EB0000"/>
                </a:solidFill>
              </a:rPr>
              <a:t>(2ξ</a:t>
            </a:r>
            <a:r>
              <a:rPr lang="en-US" sz="2600" b="1" dirty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, if </a:t>
            </a:r>
          </a:p>
          <a:p>
            <a:endParaRPr lang="en-US" sz="500" dirty="0" smtClean="0"/>
          </a:p>
          <a:p>
            <a:r>
              <a:rPr lang="en-US" sz="2600" dirty="0" smtClean="0"/>
              <a:t>state              has </a:t>
            </a:r>
            <a:r>
              <a:rPr lang="en-US" sz="2600" b="1" dirty="0" smtClean="0">
                <a:solidFill>
                  <a:srgbClr val="EB0000"/>
                </a:solidFill>
              </a:rPr>
              <a:t>(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,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-EDC then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-I(A:B)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 smtClean="0">
                <a:solidFill>
                  <a:srgbClr val="FF0000"/>
                </a:solidFill>
              </a:rPr>
              <a:t>S(C) &lt; S(B)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4729"/>
              </p:ext>
            </p:extLst>
          </p:nvPr>
        </p:nvGraphicFramePr>
        <p:xfrm>
          <a:off x="1241782" y="4443322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3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82" y="4443322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394595"/>
              </p:ext>
            </p:extLst>
          </p:nvPr>
        </p:nvGraphicFramePr>
        <p:xfrm>
          <a:off x="3819886" y="3184830"/>
          <a:ext cx="47069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4" name="Equation" r:id="rId6" imgW="1460500" imgH="292100" progId="Equation.3">
                  <p:embed/>
                </p:oleObj>
              </mc:Choice>
              <mc:Fallback>
                <p:oleObj name="Equation" r:id="rId6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9886" y="3184830"/>
                        <a:ext cx="47069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4064"/>
              </p:ext>
            </p:extLst>
          </p:nvPr>
        </p:nvGraphicFramePr>
        <p:xfrm>
          <a:off x="604838" y="3271838"/>
          <a:ext cx="28543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5" name="Equation" r:id="rId8" imgW="1003300" imgH="228600" progId="Equation.3">
                  <p:embed/>
                </p:oleObj>
              </mc:Choice>
              <mc:Fallback>
                <p:oleObj name="Equation" r:id="rId8" imgW="1003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4838" y="3271838"/>
                        <a:ext cx="285432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ular Callout 71"/>
          <p:cNvSpPr/>
          <p:nvPr/>
        </p:nvSpPr>
        <p:spPr>
          <a:xfrm>
            <a:off x="375887" y="5633885"/>
            <a:ext cx="8414777" cy="973667"/>
          </a:xfrm>
          <a:prstGeom prst="wedgeRectCallout">
            <a:avLst>
              <a:gd name="adj1" fmla="val -10986"/>
              <a:gd name="adj2" fmla="val -2509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23900" y="5715000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endParaRPr lang="en-US" sz="2600" b="1" dirty="0">
              <a:solidFill>
                <a:srgbClr val="E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6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). </a:t>
            </a:r>
            <a:r>
              <a:rPr lang="en-US" sz="2600" dirty="0" smtClean="0"/>
              <a:t>We use</a:t>
            </a:r>
            <a:endParaRPr lang="en-US" sz="2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0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1"/>
            <a:ext cx="9058594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Condensed (matter) version of the talk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15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693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066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3443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8121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0899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4627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7405" y="169051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052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8329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1702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9804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4482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7260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0988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23766" y="169686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5415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0693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066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93443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8121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60899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94627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47405" y="209197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3052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329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702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69804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4482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37260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0988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123766" y="209832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415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93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4066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93443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8121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60899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94627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7405" y="248990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3052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329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1702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69804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4482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37260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0988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23766" y="2496255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5415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0693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4066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93443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08121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660899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994627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47405" y="289136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052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8329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1702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69804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4482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37260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70988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123766" y="2897716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5415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0693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4066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93443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08121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60899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994627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347405" y="329917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052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8329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41702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69804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84482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37260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70988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23766" y="3305527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415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0693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4066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93443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8121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60899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94627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47405" y="370063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3052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8329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1702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9804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84482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37260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770988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23766" y="370698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5415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30693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4066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93443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308121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660899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94627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347405" y="409857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73052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8329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41702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769804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84482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37260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70988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123766" y="4104921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95415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30693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64066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993443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308121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660899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994627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347405" y="450003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3052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08329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1702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769804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084482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437260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770988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8123766" y="450638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03886" y="2436482"/>
            <a:ext cx="3006374" cy="1582693"/>
          </a:xfrm>
          <a:prstGeom prst="rect">
            <a:avLst/>
          </a:prstGeom>
          <a:solidFill>
            <a:schemeClr val="bg1">
              <a:alpha val="15000"/>
            </a:schemeClr>
          </a:solidFill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9" idx="4"/>
          </p:cNvCxnSpPr>
          <p:nvPr/>
        </p:nvCxnSpPr>
        <p:spPr>
          <a:xfrm>
            <a:off x="4773788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105482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459588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850113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193013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35913" y="23283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894688" y="234103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213775" y="2355696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426125" y="2334683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9" idx="6"/>
          </p:cNvCxnSpPr>
          <p:nvPr/>
        </p:nvCxnSpPr>
        <p:spPr>
          <a:xfrm>
            <a:off x="4219221" y="301272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219221" y="342547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219221" y="3831872"/>
            <a:ext cx="83252" cy="7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418737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773788" y="394334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116770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459588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842725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185625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535913" y="39369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887300" y="394969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204975" y="3943349"/>
            <a:ext cx="7388" cy="161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01" idx="2"/>
          </p:cNvCxnSpPr>
          <p:nvPr/>
        </p:nvCxnSpPr>
        <p:spPr>
          <a:xfrm>
            <a:off x="7314335" y="3815974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310260" y="3427246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314335" y="3020681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310260" y="2626981"/>
            <a:ext cx="122925" cy="1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48732" y="5192889"/>
            <a:ext cx="84243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Finite correlation length implies correlations are short ranged</a:t>
            </a:r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A is only entangled with B at the boundary: </a:t>
            </a:r>
            <a:r>
              <a:rPr lang="en-US" sz="2500" b="1" dirty="0" smtClean="0">
                <a:solidFill>
                  <a:srgbClr val="008000"/>
                </a:solidFill>
              </a:rPr>
              <a:t>area law</a:t>
            </a:r>
            <a:endParaRPr lang="en-US" sz="2500" b="1" dirty="0">
              <a:solidFill>
                <a:srgbClr val="008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636909" y="2537423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</a:t>
            </a:r>
            <a:endParaRPr lang="en-US" sz="4000" b="1" dirty="0">
              <a:solidFill>
                <a:srgbClr val="008000"/>
              </a:solidFill>
            </a:endParaRPr>
          </a:p>
        </p:txBody>
      </p:sp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34856"/>
              </p:ext>
            </p:extLst>
          </p:nvPr>
        </p:nvGraphicFramePr>
        <p:xfrm>
          <a:off x="2164557" y="2897716"/>
          <a:ext cx="5889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5" name="Equation" r:id="rId3" imgW="241300" imgH="241300" progId="Equation.3">
                  <p:embed/>
                </p:oleObj>
              </mc:Choice>
              <mc:Fallback>
                <p:oleObj name="Equation" r:id="rId3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557" y="2897716"/>
                        <a:ext cx="5889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3179937" y="1744379"/>
            <a:ext cx="103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B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166" name="Rectangular Callout 165"/>
          <p:cNvSpPr/>
          <p:nvPr/>
        </p:nvSpPr>
        <p:spPr>
          <a:xfrm>
            <a:off x="381006" y="2738965"/>
            <a:ext cx="4392782" cy="1635479"/>
          </a:xfrm>
          <a:prstGeom prst="wedgeRectCallout">
            <a:avLst>
              <a:gd name="adj1" fmla="val -34436"/>
              <a:gd name="adj2" fmla="val 91598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732" y="2863954"/>
            <a:ext cx="7686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- Is the intuition correct?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- Can we make it precise?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3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). </a:t>
            </a:r>
            <a:r>
              <a:rPr lang="en-US" sz="2600" dirty="0" smtClean="0"/>
              <a:t>We use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2459" y="6355763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155977" y="6321896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50479" y="2605023"/>
            <a:ext cx="8653632" cy="198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531" y="5359435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292" y="2596445"/>
            <a:ext cx="8843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Lemma (Saturation Mutual Info.) </a:t>
            </a:r>
            <a:r>
              <a:rPr lang="en-US" sz="2600" dirty="0" smtClean="0"/>
              <a:t>Given a site </a:t>
            </a:r>
            <a:r>
              <a:rPr lang="en-US" sz="2600" i="1" dirty="0" smtClean="0"/>
              <a:t>s</a:t>
            </a:r>
            <a:r>
              <a:rPr lang="en-US" sz="2600" dirty="0" smtClean="0"/>
              <a:t>, for all l</a:t>
            </a:r>
            <a:r>
              <a:rPr lang="en-US" sz="2600" baseline="-25000" dirty="0" smtClean="0"/>
              <a:t>0, </a:t>
            </a:r>
            <a:r>
              <a:rPr lang="en-US" sz="2600" dirty="0" err="1" smtClean="0"/>
              <a:t>ε</a:t>
            </a:r>
            <a:r>
              <a:rPr lang="en-US" sz="2600" dirty="0" smtClean="0"/>
              <a:t> &gt; 0 there is a region B</a:t>
            </a:r>
            <a:r>
              <a:rPr lang="en-US" sz="2600" baseline="-25000" dirty="0" smtClean="0"/>
              <a:t>2l</a:t>
            </a:r>
            <a:r>
              <a:rPr lang="en-US" sz="2600" dirty="0" smtClean="0"/>
              <a:t> := 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C,l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 of size 2l with 1 &lt; l/l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&lt; 2</a:t>
            </a:r>
            <a:r>
              <a:rPr lang="en-US" sz="2600" baseline="30000" dirty="0" smtClean="0"/>
              <a:t>O</a:t>
            </a:r>
            <a:r>
              <a:rPr lang="en-US" sz="2600" baseline="30000" dirty="0"/>
              <a:t>(1</a:t>
            </a:r>
            <a:r>
              <a:rPr lang="en-US" sz="2600" baseline="30000" dirty="0" smtClean="0"/>
              <a:t>/</a:t>
            </a:r>
            <a:r>
              <a:rPr lang="en-US" sz="2600" baseline="30000" dirty="0" err="1"/>
              <a:t>ε</a:t>
            </a:r>
            <a:r>
              <a:rPr lang="en-US" sz="2600" baseline="30000" dirty="0" smtClean="0"/>
              <a:t>)</a:t>
            </a:r>
            <a:r>
              <a:rPr lang="en-US" sz="2600" dirty="0" smtClean="0"/>
              <a:t> at a distance </a:t>
            </a:r>
            <a:r>
              <a:rPr lang="en-US" sz="2600" dirty="0"/>
              <a:t>&lt; l</a:t>
            </a:r>
            <a:r>
              <a:rPr lang="en-US" sz="2600" baseline="-25000" dirty="0"/>
              <a:t>0</a:t>
            </a:r>
            <a:r>
              <a:rPr lang="en-US" sz="2600" dirty="0"/>
              <a:t>2</a:t>
            </a:r>
            <a:r>
              <a:rPr lang="en-US" sz="2600" baseline="30000" dirty="0"/>
              <a:t>O(1</a:t>
            </a:r>
            <a:r>
              <a:rPr lang="en-US" sz="2600" baseline="30000" dirty="0" smtClean="0"/>
              <a:t>/</a:t>
            </a:r>
            <a:r>
              <a:rPr lang="en-US" sz="2600" baseline="30000" dirty="0" err="1"/>
              <a:t>ε</a:t>
            </a:r>
            <a:r>
              <a:rPr lang="en-US" sz="2600" baseline="30000" dirty="0" smtClean="0"/>
              <a:t>)</a:t>
            </a:r>
            <a:r>
              <a:rPr lang="en-US" sz="2600" dirty="0" smtClean="0"/>
              <a:t>  from </a:t>
            </a:r>
            <a:r>
              <a:rPr lang="en-US" sz="2600" i="1" dirty="0" smtClean="0"/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  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77" name="Oval 76"/>
          <p:cNvSpPr/>
          <p:nvPr/>
        </p:nvSpPr>
        <p:spPr>
          <a:xfrm>
            <a:off x="584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0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16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31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447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663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879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095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311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27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43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9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175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390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06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822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038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254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70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86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02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18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334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549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765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981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197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413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629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845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61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77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1835159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696651" y="587211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079508" y="516647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475583" y="5323940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0479" y="4628226"/>
            <a:ext cx="8744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</a:rPr>
              <a:t>Proof: </a:t>
            </a:r>
            <a:r>
              <a:rPr lang="en-US" sz="2200" dirty="0" smtClean="0"/>
              <a:t>Easy adaptation of result used by Hastings in his area law proof for gapped Hamiltonians (based on successive applications of </a:t>
            </a:r>
            <a:r>
              <a:rPr lang="en-US" sz="2200" dirty="0" err="1" smtClean="0"/>
              <a:t>subadditivity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708159" y="5446786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141151" y="5866559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992051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423851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30483" y="5281051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2810951" y="5510211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418417" y="5281051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108470" y="5525028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025918" y="5281051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35159" y="6288306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164427" y="6288306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7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). </a:t>
            </a:r>
            <a:r>
              <a:rPr lang="en-US" sz="2600" dirty="0" smtClean="0"/>
              <a:t>We use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2459" y="6355763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612105" y="63159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50479" y="2605023"/>
            <a:ext cx="8653632" cy="198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531" y="5359435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292" y="2596445"/>
            <a:ext cx="8843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Lemma (Saturation Mutual Info.) </a:t>
            </a:r>
            <a:r>
              <a:rPr lang="en-US" sz="2600" dirty="0" smtClean="0"/>
              <a:t>Given a site </a:t>
            </a:r>
            <a:r>
              <a:rPr lang="en-US" sz="2600" i="1" dirty="0" smtClean="0"/>
              <a:t>s</a:t>
            </a:r>
            <a:r>
              <a:rPr lang="en-US" sz="2600" dirty="0" smtClean="0"/>
              <a:t>, for all l</a:t>
            </a:r>
            <a:r>
              <a:rPr lang="en-US" sz="2600" baseline="-25000" dirty="0" smtClean="0"/>
              <a:t>0, </a:t>
            </a:r>
            <a:r>
              <a:rPr lang="en-US" sz="2600" dirty="0" err="1" smtClean="0"/>
              <a:t>ε</a:t>
            </a:r>
            <a:r>
              <a:rPr lang="en-US" sz="2600" dirty="0" smtClean="0"/>
              <a:t> &gt; 0 there is a region B</a:t>
            </a:r>
            <a:r>
              <a:rPr lang="en-US" sz="2600" baseline="-25000" dirty="0" smtClean="0"/>
              <a:t>2l</a:t>
            </a:r>
            <a:r>
              <a:rPr lang="en-US" sz="2600" dirty="0" smtClean="0"/>
              <a:t> := 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C,l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 of size 2l with 1 &lt; l/l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&lt; 2</a:t>
            </a:r>
            <a:r>
              <a:rPr lang="en-US" sz="2600" baseline="30000" dirty="0" smtClean="0"/>
              <a:t>O</a:t>
            </a:r>
            <a:r>
              <a:rPr lang="en-US" sz="2600" baseline="30000" dirty="0"/>
              <a:t>(1</a:t>
            </a:r>
            <a:r>
              <a:rPr lang="en-US" sz="2600" baseline="30000" dirty="0" smtClean="0"/>
              <a:t>/</a:t>
            </a:r>
            <a:r>
              <a:rPr lang="en-US" sz="2600" baseline="30000" dirty="0" err="1"/>
              <a:t>ε</a:t>
            </a:r>
            <a:r>
              <a:rPr lang="en-US" sz="2600" baseline="30000" dirty="0" smtClean="0"/>
              <a:t>)</a:t>
            </a:r>
            <a:r>
              <a:rPr lang="en-US" sz="2600" dirty="0" smtClean="0"/>
              <a:t> at a distance </a:t>
            </a:r>
            <a:r>
              <a:rPr lang="en-US" sz="2600" dirty="0"/>
              <a:t>&lt; l</a:t>
            </a:r>
            <a:r>
              <a:rPr lang="en-US" sz="2600" baseline="-25000" dirty="0"/>
              <a:t>0</a:t>
            </a:r>
            <a:r>
              <a:rPr lang="en-US" sz="2600" dirty="0"/>
              <a:t>2</a:t>
            </a:r>
            <a:r>
              <a:rPr lang="en-US" sz="2600" baseline="30000" dirty="0"/>
              <a:t>O(1</a:t>
            </a:r>
            <a:r>
              <a:rPr lang="en-US" sz="2600" baseline="30000" dirty="0" smtClean="0"/>
              <a:t>/</a:t>
            </a:r>
            <a:r>
              <a:rPr lang="en-US" sz="2600" baseline="30000" dirty="0" err="1"/>
              <a:t>ε</a:t>
            </a:r>
            <a:r>
              <a:rPr lang="en-US" sz="2600" baseline="30000" dirty="0" smtClean="0"/>
              <a:t>)</a:t>
            </a:r>
            <a:r>
              <a:rPr lang="en-US" sz="2600" dirty="0" smtClean="0"/>
              <a:t>  from </a:t>
            </a:r>
            <a:r>
              <a:rPr lang="en-US" sz="2600" i="1" dirty="0" smtClean="0"/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  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77" name="Oval 76"/>
          <p:cNvSpPr/>
          <p:nvPr/>
        </p:nvSpPr>
        <p:spPr>
          <a:xfrm>
            <a:off x="584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0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16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31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447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663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879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095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311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27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43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9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175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390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06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822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038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254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70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86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02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18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334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549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765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981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197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413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629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845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61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77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1835159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696651" y="587211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079508" y="516647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915857" y="5095869"/>
            <a:ext cx="215900" cy="12657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0479" y="4628226"/>
            <a:ext cx="8744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</a:rPr>
              <a:t>Proof: </a:t>
            </a:r>
            <a:r>
              <a:rPr lang="en-US" sz="2200" dirty="0" smtClean="0"/>
              <a:t>Easy adaptation of result used by Hastings in his area law proof for gapped Hamiltonians (based on successive applications of </a:t>
            </a:r>
            <a:r>
              <a:rPr lang="en-US" sz="2200" dirty="0" err="1" smtClean="0"/>
              <a:t>subadditivity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708159" y="5446786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59168" y="5866559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656702" y="5866559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95909" y="5872116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0585" y="5281051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2919959" y="5401203"/>
            <a:ext cx="215900" cy="6625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822709" y="5281051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883162" y="5427661"/>
            <a:ext cx="215900" cy="609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760384" y="5279065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35159" y="6288306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390909" y="6288306"/>
            <a:ext cx="1295400" cy="18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6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). </a:t>
            </a:r>
            <a:r>
              <a:rPr lang="en-US" sz="2600" dirty="0" smtClean="0"/>
              <a:t>We use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0285" y="6355763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086109" y="63159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50479" y="2605023"/>
            <a:ext cx="8653632" cy="198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531" y="5359435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292" y="2596445"/>
            <a:ext cx="8843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Lemma (Saturation Mutual Info.) </a:t>
            </a:r>
            <a:r>
              <a:rPr lang="en-US" sz="2600" dirty="0" smtClean="0"/>
              <a:t>Given a site </a:t>
            </a:r>
            <a:r>
              <a:rPr lang="en-US" sz="2600" i="1" dirty="0" smtClean="0"/>
              <a:t>s</a:t>
            </a:r>
            <a:r>
              <a:rPr lang="en-US" sz="2600" dirty="0" smtClean="0"/>
              <a:t>, for all l</a:t>
            </a:r>
            <a:r>
              <a:rPr lang="en-US" sz="2600" baseline="-25000" dirty="0" smtClean="0"/>
              <a:t>0, </a:t>
            </a:r>
            <a:r>
              <a:rPr lang="en-US" sz="2600" dirty="0" err="1" smtClean="0"/>
              <a:t>ε</a:t>
            </a:r>
            <a:r>
              <a:rPr lang="en-US" sz="2600" dirty="0" smtClean="0"/>
              <a:t> &gt; 0 there is a region B</a:t>
            </a:r>
            <a:r>
              <a:rPr lang="en-US" sz="2600" baseline="-25000" dirty="0" smtClean="0"/>
              <a:t>2l</a:t>
            </a:r>
            <a:r>
              <a:rPr lang="en-US" sz="2600" dirty="0" smtClean="0"/>
              <a:t> := 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C,l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 of size 2l with 1 &lt; l/l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&lt; 2</a:t>
            </a:r>
            <a:r>
              <a:rPr lang="en-US" sz="2600" baseline="30000" dirty="0" smtClean="0"/>
              <a:t>O</a:t>
            </a:r>
            <a:r>
              <a:rPr lang="en-US" sz="2600" baseline="30000" dirty="0"/>
              <a:t>(1</a:t>
            </a:r>
            <a:r>
              <a:rPr lang="en-US" sz="2600" baseline="30000" dirty="0" smtClean="0"/>
              <a:t>/</a:t>
            </a:r>
            <a:r>
              <a:rPr lang="en-US" sz="2600" baseline="30000" dirty="0" err="1"/>
              <a:t>ε</a:t>
            </a:r>
            <a:r>
              <a:rPr lang="en-US" sz="2600" baseline="30000" dirty="0" smtClean="0"/>
              <a:t>)</a:t>
            </a:r>
            <a:r>
              <a:rPr lang="en-US" sz="2600" dirty="0" smtClean="0"/>
              <a:t> at a distance </a:t>
            </a:r>
            <a:r>
              <a:rPr lang="en-US" sz="2600" dirty="0"/>
              <a:t>&lt; l</a:t>
            </a:r>
            <a:r>
              <a:rPr lang="en-US" sz="2600" baseline="-25000" dirty="0"/>
              <a:t>0</a:t>
            </a:r>
            <a:r>
              <a:rPr lang="en-US" sz="2600" dirty="0"/>
              <a:t>2</a:t>
            </a:r>
            <a:r>
              <a:rPr lang="en-US" sz="2600" baseline="30000" dirty="0"/>
              <a:t>O(1</a:t>
            </a:r>
            <a:r>
              <a:rPr lang="en-US" sz="2600" baseline="30000" dirty="0" smtClean="0"/>
              <a:t>/</a:t>
            </a:r>
            <a:r>
              <a:rPr lang="en-US" sz="2600" baseline="30000" dirty="0" err="1"/>
              <a:t>ε</a:t>
            </a:r>
            <a:r>
              <a:rPr lang="en-US" sz="2600" baseline="30000" dirty="0" smtClean="0"/>
              <a:t>)</a:t>
            </a:r>
            <a:r>
              <a:rPr lang="en-US" sz="2600" dirty="0" smtClean="0"/>
              <a:t>  from </a:t>
            </a:r>
            <a:r>
              <a:rPr lang="en-US" sz="2600" i="1" dirty="0" smtClean="0"/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  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77" name="Oval 76"/>
          <p:cNvSpPr/>
          <p:nvPr/>
        </p:nvSpPr>
        <p:spPr>
          <a:xfrm>
            <a:off x="584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0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16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31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447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663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879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095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311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27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43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59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175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390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06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822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038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254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70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86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02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18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3340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5499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7658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9817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1976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4135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6294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8453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612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77109" y="5960223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1835159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269084" y="5866559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079508" y="516647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484057" y="5109635"/>
            <a:ext cx="215900" cy="12657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0479" y="4628226"/>
            <a:ext cx="8744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</a:rPr>
              <a:t>Proof: </a:t>
            </a:r>
            <a:r>
              <a:rPr lang="en-US" sz="2200" dirty="0" smtClean="0"/>
              <a:t>Easy adaptation of result used by Hastings in his area law proof for gapped Hamiltonians (based on successive applications of </a:t>
            </a:r>
            <a:r>
              <a:rPr lang="en-US" sz="2200" dirty="0" err="1" smtClean="0"/>
              <a:t>subadditivity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708159" y="5446786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2927368" y="5866559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12202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868342" y="587767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1258" y="5288375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2488161" y="5417688"/>
            <a:ext cx="215900" cy="6625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361267" y="5288375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455592" y="5438799"/>
            <a:ext cx="215900" cy="609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337050" y="5292608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2459" y="6279218"/>
            <a:ext cx="488950" cy="9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2900943" y="6294203"/>
            <a:ext cx="1295400" cy="18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4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Putting Together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88814"/>
              </p:ext>
            </p:extLst>
          </p:nvPr>
        </p:nvGraphicFramePr>
        <p:xfrm>
          <a:off x="473075" y="5153025"/>
          <a:ext cx="4822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29" name="Equation" r:id="rId3" imgW="1917700" imgH="241300" progId="Equation.3">
                  <p:embed/>
                </p:oleObj>
              </mc:Choice>
              <mc:Fallback>
                <p:oleObj name="Equation" r:id="rId3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5153025"/>
                        <a:ext cx="48228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53627"/>
              </p:ext>
            </p:extLst>
          </p:nvPr>
        </p:nvGraphicFramePr>
        <p:xfrm>
          <a:off x="5413375" y="5200650"/>
          <a:ext cx="33258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30" name="Equation" r:id="rId5" imgW="1168400" imgH="203200" progId="Equation.3">
                  <p:embed/>
                </p:oleObj>
              </mc:Choice>
              <mc:Fallback>
                <p:oleObj name="Equation" r:id="rId5" imgW="1168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3375" y="5200650"/>
                        <a:ext cx="33258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6602" y="3983791"/>
            <a:ext cx="8376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For this, we use the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1/(4ξ)</a:t>
            </a:r>
            <a:r>
              <a:rPr lang="en-US" sz="2600" b="1" dirty="0">
                <a:solidFill>
                  <a:srgbClr val="000000"/>
                </a:solidFill>
              </a:rPr>
              <a:t>,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the state </a:t>
            </a:r>
            <a:r>
              <a:rPr lang="en-US" sz="2600" dirty="0">
                <a:solidFill>
                  <a:srgbClr val="000000"/>
                </a:solidFill>
              </a:rPr>
              <a:t>merging protocol </a:t>
            </a:r>
            <a:r>
              <a:rPr lang="en-US" sz="2600" dirty="0" smtClean="0">
                <a:solidFill>
                  <a:srgbClr val="000000"/>
                </a:solidFill>
              </a:rPr>
              <a:t>once more, </a:t>
            </a:r>
            <a:r>
              <a:rPr lang="en-US" sz="2600" dirty="0">
                <a:solidFill>
                  <a:srgbClr val="000000"/>
                </a:solidFill>
              </a:rPr>
              <a:t>and (</a:t>
            </a:r>
            <a:r>
              <a:rPr lang="en-US" sz="2600" dirty="0" err="1">
                <a:solidFill>
                  <a:srgbClr val="000000"/>
                </a:solidFill>
              </a:rPr>
              <a:t>ξ</a:t>
            </a:r>
            <a:r>
              <a:rPr lang="en-US" sz="2600" dirty="0">
                <a:solidFill>
                  <a:srgbClr val="000000"/>
                </a:solidFill>
              </a:rPr>
              <a:t>, l</a:t>
            </a:r>
            <a:r>
              <a:rPr lang="en-US" sz="2600" baseline="-25000" dirty="0">
                <a:solidFill>
                  <a:srgbClr val="000000"/>
                </a:solidFill>
              </a:rPr>
              <a:t>0</a:t>
            </a:r>
            <a:r>
              <a:rPr lang="en-US" sz="2600" dirty="0">
                <a:solidFill>
                  <a:srgbClr val="000000"/>
                </a:solidFill>
              </a:rPr>
              <a:t>)-EDC to get </a:t>
            </a:r>
            <a:endParaRPr lang="en-US" sz="2600" dirty="0"/>
          </a:p>
          <a:p>
            <a:endParaRPr lang="en-US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63029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31" name="Equation" r:id="rId7" imgW="596900" imgH="266700" progId="Equation.3">
                  <p:embed/>
                </p:oleObj>
              </mc:Choice>
              <mc:Fallback>
                <p:oleObj name="Equation" r:id="rId7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4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Putting Together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027" y="5929608"/>
            <a:ext cx="8777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Finally:   </a:t>
            </a:r>
            <a:r>
              <a:rPr lang="en-US" sz="2900" dirty="0" smtClean="0"/>
              <a:t>S(B</a:t>
            </a:r>
            <a:r>
              <a:rPr lang="en-US" sz="2900" baseline="-25000" dirty="0" smtClean="0"/>
              <a:t>C</a:t>
            </a:r>
            <a:r>
              <a:rPr lang="en-US" sz="2900" dirty="0" smtClean="0"/>
              <a:t>) ≤ S(B</a:t>
            </a:r>
            <a:r>
              <a:rPr lang="en-US" sz="2900" baseline="-25000" dirty="0" smtClean="0"/>
              <a:t>C</a:t>
            </a:r>
            <a:r>
              <a:rPr lang="en-US" sz="2900" dirty="0" smtClean="0"/>
              <a:t>) + S(B</a:t>
            </a:r>
            <a:r>
              <a:rPr lang="en-US" sz="2900" baseline="-25000" dirty="0" smtClean="0"/>
              <a:t>L</a:t>
            </a:r>
            <a:r>
              <a:rPr lang="en-US" sz="2900" dirty="0" smtClean="0"/>
              <a:t>B</a:t>
            </a:r>
            <a:r>
              <a:rPr lang="en-US" sz="2900" baseline="-25000" dirty="0" smtClean="0"/>
              <a:t>R</a:t>
            </a:r>
            <a:r>
              <a:rPr lang="en-US" sz="2900" dirty="0" smtClean="0"/>
              <a:t>) – S(R) = I(B</a:t>
            </a:r>
            <a:r>
              <a:rPr lang="en-US" sz="2900" baseline="-25000" dirty="0" smtClean="0"/>
              <a:t>C</a:t>
            </a:r>
            <a:r>
              <a:rPr lang="en-US" sz="2900" dirty="0" smtClean="0"/>
              <a:t>:B</a:t>
            </a:r>
            <a:r>
              <a:rPr lang="en-US" sz="2900" baseline="-25000" dirty="0" smtClean="0"/>
              <a:t>L</a:t>
            </a:r>
            <a:r>
              <a:rPr lang="en-US" sz="2900" dirty="0" smtClean="0"/>
              <a:t>B</a:t>
            </a:r>
            <a:r>
              <a:rPr lang="en-US" sz="2900" baseline="-25000" dirty="0"/>
              <a:t>R</a:t>
            </a:r>
            <a:r>
              <a:rPr lang="en-US" sz="2900" dirty="0" smtClean="0"/>
              <a:t>) ≤ l/(4</a:t>
            </a:r>
            <a:r>
              <a:rPr lang="en-US" sz="2900" dirty="0">
                <a:solidFill>
                  <a:srgbClr val="000000"/>
                </a:solidFill>
              </a:rPr>
              <a:t>ξ</a:t>
            </a:r>
            <a:r>
              <a:rPr lang="en-US" sz="2900" dirty="0" smtClean="0"/>
              <a:t>)   </a:t>
            </a:r>
            <a:endParaRPr lang="en-US" sz="2900" dirty="0"/>
          </a:p>
        </p:txBody>
      </p:sp>
      <p:sp>
        <p:nvSpPr>
          <p:cNvPr id="14" name="TextBox 13"/>
          <p:cNvSpPr txBox="1"/>
          <p:nvPr/>
        </p:nvSpPr>
        <p:spPr>
          <a:xfrm>
            <a:off x="216602" y="3983791"/>
            <a:ext cx="8376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For this, we use the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1/(4ξ)</a:t>
            </a:r>
            <a:r>
              <a:rPr lang="en-US" sz="2600" b="1" dirty="0">
                <a:solidFill>
                  <a:srgbClr val="000000"/>
                </a:solidFill>
              </a:rPr>
              <a:t>,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the state </a:t>
            </a:r>
            <a:r>
              <a:rPr lang="en-US" sz="2600" dirty="0">
                <a:solidFill>
                  <a:srgbClr val="000000"/>
                </a:solidFill>
              </a:rPr>
              <a:t>merging protocol </a:t>
            </a:r>
            <a:r>
              <a:rPr lang="en-US" sz="2600" dirty="0" smtClean="0">
                <a:solidFill>
                  <a:srgbClr val="000000"/>
                </a:solidFill>
              </a:rPr>
              <a:t>once more, </a:t>
            </a:r>
            <a:r>
              <a:rPr lang="en-US" sz="2600" dirty="0">
                <a:solidFill>
                  <a:srgbClr val="000000"/>
                </a:solidFill>
              </a:rPr>
              <a:t>and (</a:t>
            </a:r>
            <a:r>
              <a:rPr lang="en-US" sz="2600" dirty="0" err="1">
                <a:solidFill>
                  <a:srgbClr val="000000"/>
                </a:solidFill>
              </a:rPr>
              <a:t>ξ</a:t>
            </a:r>
            <a:r>
              <a:rPr lang="en-US" sz="2600" dirty="0">
                <a:solidFill>
                  <a:srgbClr val="000000"/>
                </a:solidFill>
              </a:rPr>
              <a:t>, l</a:t>
            </a:r>
            <a:r>
              <a:rPr lang="en-US" sz="2600" baseline="-25000" dirty="0">
                <a:solidFill>
                  <a:srgbClr val="000000"/>
                </a:solidFill>
              </a:rPr>
              <a:t>0</a:t>
            </a:r>
            <a:r>
              <a:rPr lang="en-US" sz="2600" dirty="0">
                <a:solidFill>
                  <a:srgbClr val="000000"/>
                </a:solidFill>
              </a:rPr>
              <a:t>)-EDC to get </a:t>
            </a:r>
            <a:endParaRPr lang="en-US" sz="2600" dirty="0"/>
          </a:p>
          <a:p>
            <a:endParaRPr lang="en-US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62642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0" name="Equation" r:id="rId3" imgW="596900" imgH="266700" progId="Equation.3">
                  <p:embed/>
                </p:oleObj>
              </mc:Choice>
              <mc:Fallback>
                <p:oleObj name="Equation" r:id="rId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00393"/>
              </p:ext>
            </p:extLst>
          </p:nvPr>
        </p:nvGraphicFramePr>
        <p:xfrm>
          <a:off x="473075" y="5153025"/>
          <a:ext cx="4822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1" name="Equation" r:id="rId5" imgW="1917700" imgH="241300" progId="Equation.3">
                  <p:embed/>
                </p:oleObj>
              </mc:Choice>
              <mc:Fallback>
                <p:oleObj name="Equation" r:id="rId5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75" y="5153025"/>
                        <a:ext cx="48228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18752"/>
              </p:ext>
            </p:extLst>
          </p:nvPr>
        </p:nvGraphicFramePr>
        <p:xfrm>
          <a:off x="5413375" y="5200650"/>
          <a:ext cx="33258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2" name="Equation" r:id="rId7" imgW="1168400" imgH="203200" progId="Equation.3">
                  <p:embed/>
                </p:oleObj>
              </mc:Choice>
              <mc:Fallback>
                <p:oleObj name="Equation" r:id="rId7" imgW="1168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3375" y="5200650"/>
                        <a:ext cx="33258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35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Making it Work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34" y="1284111"/>
            <a:ext cx="88431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 far we have cheated, since merging only works for many copies of the state. To make the argument rigorous, we use </a:t>
            </a:r>
            <a:r>
              <a:rPr lang="en-US" sz="2600" b="1" dirty="0" smtClean="0">
                <a:solidFill>
                  <a:srgbClr val="008000"/>
                </a:solidFill>
              </a:rPr>
              <a:t>single-shot information theory </a:t>
            </a:r>
            <a:r>
              <a:rPr lang="en-US" sz="2200" dirty="0" smtClean="0">
                <a:solidFill>
                  <a:srgbClr val="000090"/>
                </a:solidFill>
              </a:rPr>
              <a:t>(Renner </a:t>
            </a:r>
            <a:r>
              <a:rPr lang="en-US" sz="2200" i="1" dirty="0" smtClean="0">
                <a:solidFill>
                  <a:srgbClr val="000090"/>
                </a:solidFill>
              </a:rPr>
              <a:t>et al </a:t>
            </a:r>
            <a:r>
              <a:rPr lang="en-US" sz="2200" dirty="0" smtClean="0">
                <a:solidFill>
                  <a:srgbClr val="000090"/>
                </a:solidFill>
              </a:rPr>
              <a:t>‘03, …)</a:t>
            </a:r>
            <a:endParaRPr lang="en-US" sz="22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679" y="2764895"/>
            <a:ext cx="5357679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</a:t>
            </a:r>
            <a:r>
              <a:rPr lang="en-US" sz="2600" b="1" dirty="0" smtClean="0">
                <a:solidFill>
                  <a:srgbClr val="3A793E"/>
                </a:solidFill>
              </a:rPr>
              <a:t>Single-Shot State Merging </a:t>
            </a:r>
          </a:p>
          <a:p>
            <a:r>
              <a:rPr lang="en-US" sz="2200" dirty="0" smtClean="0"/>
              <a:t>  </a:t>
            </a:r>
            <a:r>
              <a:rPr lang="en-US" sz="2200" dirty="0" smtClean="0">
                <a:solidFill>
                  <a:srgbClr val="000090"/>
                </a:solidFill>
              </a:rPr>
              <a:t> (Dupuis, Berta, </a:t>
            </a:r>
            <a:r>
              <a:rPr lang="en-US" sz="2200" dirty="0" err="1" smtClean="0">
                <a:solidFill>
                  <a:srgbClr val="000090"/>
                </a:solidFill>
              </a:rPr>
              <a:t>Wullschleger</a:t>
            </a:r>
            <a:r>
              <a:rPr lang="en-US" sz="2200" dirty="0" smtClean="0">
                <a:solidFill>
                  <a:srgbClr val="000090"/>
                </a:solidFill>
              </a:rPr>
              <a:t>, Renner ‘10)</a:t>
            </a:r>
          </a:p>
          <a:p>
            <a:r>
              <a:rPr lang="en-US" sz="2600" b="1" dirty="0" smtClean="0">
                <a:solidFill>
                  <a:srgbClr val="3A793E"/>
                </a:solidFill>
              </a:rPr>
              <a:t>   + New bound on correlations </a:t>
            </a:r>
          </a:p>
          <a:p>
            <a:r>
              <a:rPr lang="en-US" sz="2600" b="1" dirty="0" smtClean="0">
                <a:solidFill>
                  <a:srgbClr val="3A793E"/>
                </a:solidFill>
              </a:rPr>
              <a:t>      by random measurements</a:t>
            </a:r>
          </a:p>
          <a:p>
            <a:endParaRPr lang="en-US" sz="1000" b="1" dirty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   Saturation max- Mutual Info.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200" dirty="0" smtClean="0"/>
              <a:t>Proof much more involved; based on</a:t>
            </a:r>
          </a:p>
          <a:p>
            <a:r>
              <a:rPr lang="en-US" sz="2200" dirty="0" smtClean="0"/>
              <a:t>    - Quantum </a:t>
            </a:r>
            <a:r>
              <a:rPr lang="en-US" sz="2200" dirty="0" err="1" smtClean="0"/>
              <a:t>substate</a:t>
            </a:r>
            <a:r>
              <a:rPr lang="en-US" sz="2200" dirty="0" smtClean="0"/>
              <a:t> theorem,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- Quantum </a:t>
            </a:r>
            <a:r>
              <a:rPr lang="en-US" sz="2200" dirty="0" err="1" smtClean="0"/>
              <a:t>equipartition</a:t>
            </a:r>
            <a:r>
              <a:rPr lang="en-US" sz="2200" dirty="0" smtClean="0"/>
              <a:t> property, </a:t>
            </a:r>
          </a:p>
          <a:p>
            <a:r>
              <a:rPr lang="en-US" sz="2200" dirty="0" smtClean="0"/>
              <a:t>    - Min- and </a:t>
            </a:r>
            <a:r>
              <a:rPr lang="en-US" sz="2200" dirty="0"/>
              <a:t>M</a:t>
            </a:r>
            <a:r>
              <a:rPr lang="en-US" sz="2200" dirty="0" smtClean="0"/>
              <a:t>ax-Entropies Calculus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- EDC Assumption</a:t>
            </a: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4556" y="2764895"/>
            <a:ext cx="8678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4556" y="4469517"/>
            <a:ext cx="8678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556" y="6633174"/>
            <a:ext cx="8678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556" y="2764895"/>
            <a:ext cx="11290" cy="3877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8445" y="3316882"/>
            <a:ext cx="2652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State </a:t>
            </a:r>
            <a:r>
              <a:rPr lang="en-US" sz="2600" b="1" dirty="0">
                <a:solidFill>
                  <a:srgbClr val="3A793E"/>
                </a:solidFill>
              </a:rPr>
              <a:t>Merging 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9778" y="5123791"/>
            <a:ext cx="29915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Saturation </a:t>
            </a:r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Mutual Info.</a:t>
            </a:r>
            <a:endParaRPr lang="en-US" sz="2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002889" y="2739452"/>
            <a:ext cx="11290" cy="3877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132667" y="3384615"/>
            <a:ext cx="677333" cy="4924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183346" y="5320641"/>
            <a:ext cx="677333" cy="4924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4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Overview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02" y="1513199"/>
            <a:ext cx="90124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Condensed Matter (CM) community always knew EDC implies area law  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solidFill>
                <a:srgbClr val="3A7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cs typeface="Calibri"/>
              </a:rPr>
              <a:t>Overview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02" y="1513199"/>
            <a:ext cx="90124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Condensed Matter (CM) community always knew EDC implies area law  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solidFill>
                <a:srgbClr val="3A793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Quantum information (QI) community gave a counterexample (hiding states)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217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cs typeface="Calibri"/>
              </a:rPr>
              <a:t>Overview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02" y="1513199"/>
            <a:ext cx="90124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Condensed Matter (CM) community always knew EDC implies area law  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solidFill>
                <a:srgbClr val="3A793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Quantum information (QI) community gave a counterexample (hiding states)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QI community sorted out the trouble they gave themselves </a:t>
            </a:r>
            <a:r>
              <a:rPr lang="en-US" sz="2600" dirty="0" smtClean="0">
                <a:solidFill>
                  <a:srgbClr val="FF0000"/>
                </a:solidFill>
              </a:rPr>
              <a:t>(this talk)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217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cs typeface="Calibri"/>
              </a:rPr>
              <a:t>Overview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02" y="1513199"/>
            <a:ext cx="90124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Condensed Matter (CM) community always knew EDC implies area law  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solidFill>
                <a:srgbClr val="3A793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Quantum information (QI) community gave a counterexample (hiding states)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QI community sorted out the trouble they gave themselves </a:t>
            </a:r>
            <a:r>
              <a:rPr lang="en-US" sz="2600" dirty="0" smtClean="0">
                <a:solidFill>
                  <a:srgbClr val="FF0000"/>
                </a:solidFill>
              </a:rPr>
              <a:t>(this talk)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CM community didn’t notice either of this minor perturbations 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6"/>
              <p:cNvSpPr txBox="1"/>
              <p:nvPr/>
            </p:nvSpPr>
            <p:spPr>
              <a:xfrm>
                <a:off x="1791283" y="5253692"/>
                <a:ext cx="6110939" cy="584776"/>
              </a:xfrm>
              <a:prstGeom prst="rect">
                <a:avLst/>
              </a:prstGeom>
              <a:solidFill>
                <a:srgbClr val="F8FF8C"/>
              </a:solidFill>
              <a:ln>
                <a:solidFill>
                  <a:srgbClr val="F8FF8C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l-PL" sz="3200" dirty="0" smtClean="0"/>
                  <a:t>EDC </a:t>
                </a:r>
                <a14:m/>
                <a:r>
                  <a:rPr lang="pl-PL" sz="3200" dirty="0" smtClean="0"/>
                  <a:t> </a:t>
                </a:r>
                <a:r>
                  <a:rPr lang="pl-PL" sz="3200" dirty="0" err="1" smtClean="0"/>
                  <a:t>Area</a:t>
                </a:r>
                <a:r>
                  <a:rPr lang="pl-PL" sz="3200" dirty="0" smtClean="0"/>
                  <a:t> Law      </a:t>
                </a:r>
                <a:r>
                  <a:rPr lang="pl-PL" sz="3200" dirty="0" err="1" smtClean="0"/>
                  <a:t>stays</a:t>
                </a:r>
                <a:r>
                  <a:rPr lang="pl-PL" sz="3200" dirty="0" smtClean="0"/>
                  <a:t> </a:t>
                </a:r>
                <a:r>
                  <a:rPr lang="pl-PL" sz="3200" dirty="0" err="1" smtClean="0"/>
                  <a:t>true</a:t>
                </a:r>
                <a:r>
                  <a:rPr lang="pl-PL" sz="3200" dirty="0" smtClean="0"/>
                  <a:t>! </a:t>
                </a:r>
                <a:endParaRPr lang="pl-PL" sz="3200" dirty="0"/>
              </a:p>
            </p:txBody>
          </p:sp>
        </mc:Choice>
        <mc:Fallback>
          <p:sp>
            <p:nvSpPr>
              <p:cNvPr id="5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83" y="5253692"/>
                <a:ext cx="6110939" cy="5847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8FF8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65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67908"/>
            <a:ext cx="8310575" cy="9448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The Problem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Exponential Decay of Correlations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Entanglement Area Law</a:t>
            </a:r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Results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Decay of Correlations Implies Area </a:t>
            </a:r>
            <a:r>
              <a:rPr lang="en-US" sz="2600" b="1" dirty="0" smtClean="0">
                <a:solidFill>
                  <a:srgbClr val="FF0000"/>
                </a:solidFill>
              </a:rPr>
              <a:t>Law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Decay of Correlations and Quantum Computation</a:t>
            </a: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The Proof</a:t>
            </a:r>
            <a:endParaRPr lang="en-US" sz="2600" b="1" dirty="0">
              <a:solidFill>
                <a:srgbClr val="EB0000"/>
              </a:solidFill>
            </a:endParaRPr>
          </a:p>
          <a:p>
            <a:r>
              <a:rPr lang="en-US" sz="2600" b="1" dirty="0" smtClean="0">
                <a:solidFill>
                  <a:srgbClr val="EB0000"/>
                </a:solidFill>
              </a:rPr>
              <a:t>      Decoupling and State Merging</a:t>
            </a:r>
            <a:endParaRPr lang="en-US" sz="2600" b="1" dirty="0">
              <a:solidFill>
                <a:srgbClr val="EB0000"/>
              </a:solidFill>
            </a:endParaRPr>
          </a:p>
          <a:p>
            <a:r>
              <a:rPr lang="en-US" sz="2600" b="1" dirty="0" smtClean="0">
                <a:solidFill>
                  <a:srgbClr val="EB0000"/>
                </a:solidFill>
              </a:rPr>
              <a:t>      Single-Shot Quantum Information Theory </a:t>
            </a: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11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Conclusions and Open problems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4291228"/>
            <a:ext cx="8692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Can we improve the </a:t>
            </a:r>
            <a:r>
              <a:rPr lang="en-US" sz="2600" b="1" dirty="0" smtClean="0">
                <a:solidFill>
                  <a:srgbClr val="3A793E"/>
                </a:solidFill>
              </a:rPr>
              <a:t>dependency of entropy with correlation length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Can we prove </a:t>
            </a:r>
            <a:r>
              <a:rPr lang="en-US" sz="2600" b="1" dirty="0" smtClean="0">
                <a:solidFill>
                  <a:srgbClr val="3A793E"/>
                </a:solidFill>
              </a:rPr>
              <a:t>area law for 2D systems</a:t>
            </a:r>
            <a:r>
              <a:rPr lang="en-US" sz="2600" dirty="0" smtClean="0"/>
              <a:t>? </a:t>
            </a:r>
            <a:r>
              <a:rPr lang="en-US" sz="2600" b="1" dirty="0" smtClean="0">
                <a:solidFill>
                  <a:srgbClr val="FF0000"/>
                </a:solidFill>
              </a:rPr>
              <a:t>HARD!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Can we decide if </a:t>
            </a:r>
            <a:r>
              <a:rPr lang="en-US" sz="2600" b="1" dirty="0" smtClean="0">
                <a:solidFill>
                  <a:srgbClr val="3A793E"/>
                </a:solidFill>
              </a:rPr>
              <a:t>EDC</a:t>
            </a:r>
            <a:r>
              <a:rPr lang="en-US" sz="2600" dirty="0" smtClean="0"/>
              <a:t> alone is </a:t>
            </a:r>
            <a:r>
              <a:rPr lang="en-US" sz="2600" b="1" dirty="0" smtClean="0">
                <a:solidFill>
                  <a:srgbClr val="3A793E"/>
                </a:solidFill>
              </a:rPr>
              <a:t>enough</a:t>
            </a:r>
            <a:r>
              <a:rPr lang="en-US" sz="2600" dirty="0" smtClean="0"/>
              <a:t> for </a:t>
            </a:r>
            <a:r>
              <a:rPr lang="en-US" sz="2600" b="1" dirty="0" smtClean="0">
                <a:solidFill>
                  <a:srgbClr val="3A793E"/>
                </a:solidFill>
              </a:rPr>
              <a:t>2D area law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See </a:t>
            </a:r>
            <a:r>
              <a:rPr lang="en-US" sz="2600" b="1" dirty="0" smtClean="0">
                <a:solidFill>
                  <a:srgbClr val="FF0000"/>
                </a:solidFill>
                <a:cs typeface="Calibri"/>
              </a:rPr>
              <a:t>arxiv</a:t>
            </a:r>
            <a:r>
              <a:rPr lang="en-US" sz="2600" b="1" dirty="0">
                <a:solidFill>
                  <a:srgbClr val="FF0000"/>
                </a:solidFill>
                <a:cs typeface="Calibri"/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  <a:cs typeface="Calibri"/>
              </a:rPr>
              <a:t>1206.2947 </a:t>
            </a:r>
            <a:r>
              <a:rPr lang="en-US" sz="2600" dirty="0" smtClean="0"/>
              <a:t>for more open questions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14988" y="1366017"/>
            <a:ext cx="88290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3A793E"/>
                </a:solidFill>
              </a:rPr>
              <a:t>EDC implies Area Law </a:t>
            </a:r>
            <a:r>
              <a:rPr lang="en-US" sz="2600" b="1" dirty="0" smtClean="0">
                <a:solidFill>
                  <a:srgbClr val="3A793E"/>
                </a:solidFill>
              </a:rPr>
              <a:t>and MPS </a:t>
            </a:r>
            <a:r>
              <a:rPr lang="en-US" sz="2600" b="1" dirty="0" err="1" smtClean="0">
                <a:solidFill>
                  <a:srgbClr val="3A793E"/>
                </a:solidFill>
              </a:rPr>
              <a:t>parametrization</a:t>
            </a:r>
            <a:r>
              <a:rPr lang="en-US" sz="2600" b="1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dirty="0" smtClean="0"/>
              <a:t>1D.</a:t>
            </a:r>
          </a:p>
          <a:p>
            <a:endParaRPr lang="en-US" sz="900" dirty="0" smtClean="0"/>
          </a:p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3A793E"/>
                </a:solidFill>
              </a:rPr>
              <a:t>States with EDC </a:t>
            </a:r>
            <a:r>
              <a:rPr lang="en-US" sz="2600" dirty="0" smtClean="0"/>
              <a:t>are simple – </a:t>
            </a:r>
            <a:r>
              <a:rPr lang="en-US" sz="2600" b="1" dirty="0" smtClean="0">
                <a:solidFill>
                  <a:srgbClr val="3A793E"/>
                </a:solidFill>
              </a:rPr>
              <a:t>MPS efficient </a:t>
            </a:r>
            <a:r>
              <a:rPr lang="en-US" sz="2600" b="1" dirty="0" err="1" smtClean="0">
                <a:solidFill>
                  <a:srgbClr val="3A793E"/>
                </a:solidFill>
              </a:rPr>
              <a:t>parametrization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endParaRPr lang="en-US" sz="900" dirty="0" smtClean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Proof uses </a:t>
            </a:r>
            <a:r>
              <a:rPr lang="en-US" sz="2600" b="1" dirty="0" smtClean="0">
                <a:solidFill>
                  <a:srgbClr val="3A793E"/>
                </a:solidFill>
              </a:rPr>
              <a:t>state merging protocol </a:t>
            </a:r>
            <a:r>
              <a:rPr lang="en-US" sz="2600" dirty="0" smtClean="0"/>
              <a:t>and </a:t>
            </a:r>
            <a:r>
              <a:rPr lang="en-US" sz="2600" b="1" dirty="0" smtClean="0">
                <a:solidFill>
                  <a:srgbClr val="3A793E"/>
                </a:solidFill>
              </a:rPr>
              <a:t>single-shot information theory</a:t>
            </a:r>
            <a:r>
              <a:rPr lang="en-US" sz="2600" dirty="0" smtClean="0"/>
              <a:t>: </a:t>
            </a:r>
            <a:r>
              <a:rPr lang="en-US" sz="2600" b="1" dirty="0" smtClean="0">
                <a:solidFill>
                  <a:srgbClr val="FF0000"/>
                </a:solidFill>
              </a:rPr>
              <a:t>Tools from QIT </a:t>
            </a:r>
            <a:r>
              <a:rPr lang="en-US" sz="2600" dirty="0" smtClean="0"/>
              <a:t>useful to address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problem </a:t>
            </a:r>
            <a:r>
              <a:rPr lang="en-US" sz="2600" b="1" dirty="0" smtClean="0">
                <a:solidFill>
                  <a:srgbClr val="FF0000"/>
                </a:solidFill>
              </a:rPr>
              <a:t>in quantum many-body physics</a:t>
            </a:r>
            <a:r>
              <a:rPr lang="en-US" sz="2600" dirty="0" smtClean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824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Thanks!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0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255790"/>
            <a:ext cx="831057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Let                                      be a </a:t>
            </a:r>
            <a:r>
              <a:rPr lang="en-US" sz="2600" b="1" i="1" dirty="0" smtClean="0">
                <a:solidFill>
                  <a:srgbClr val="3A793E"/>
                </a:solidFill>
              </a:rPr>
              <a:t>n</a:t>
            </a:r>
            <a:r>
              <a:rPr lang="en-US" sz="2600" b="1" dirty="0" smtClean="0">
                <a:solidFill>
                  <a:srgbClr val="3A793E"/>
                </a:solidFill>
              </a:rPr>
              <a:t>-</a:t>
            </a:r>
            <a:r>
              <a:rPr lang="en-US" sz="2600" b="1" dirty="0" err="1" smtClean="0">
                <a:solidFill>
                  <a:srgbClr val="3A793E"/>
                </a:solidFill>
              </a:rPr>
              <a:t>qubit</a:t>
            </a:r>
            <a:r>
              <a:rPr lang="en-US" sz="2600" b="1" dirty="0" smtClean="0">
                <a:solidFill>
                  <a:srgbClr val="3A793E"/>
                </a:solidFill>
              </a:rPr>
              <a:t> quantum state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Correlation Function: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500" b="1" dirty="0">
              <a:solidFill>
                <a:srgbClr val="3A793E"/>
              </a:solidFill>
            </a:endParaRP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12175"/>
              </p:ext>
            </p:extLst>
          </p:nvPr>
        </p:nvGraphicFramePr>
        <p:xfrm>
          <a:off x="1249363" y="1196975"/>
          <a:ext cx="2452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0" name="Equation" r:id="rId3" imgW="1016000" imgH="266700" progId="Equation.3">
                  <p:embed/>
                </p:oleObj>
              </mc:Choice>
              <mc:Fallback>
                <p:oleObj name="Equation" r:id="rId3" imgW="101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363" y="1196975"/>
                        <a:ext cx="2452687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1181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7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12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44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60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76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2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08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24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40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56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71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87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03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9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5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51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67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83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99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15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0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46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62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78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94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10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26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42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58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74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09528"/>
              </p:ext>
            </p:extLst>
          </p:nvPr>
        </p:nvGraphicFramePr>
        <p:xfrm>
          <a:off x="363192" y="2854325"/>
          <a:ext cx="490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1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192" y="2854325"/>
                        <a:ext cx="4905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853729" y="2722563"/>
            <a:ext cx="225771" cy="274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2875891" y="1767547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2432050" y="2406650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09433" y="240109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5400000">
            <a:off x="1676399" y="239395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2863849" y="2501901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5400000">
            <a:off x="5638799" y="80645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612899" y="300037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49899" y="303941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19400" y="3060493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853267" y="1749719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34002"/>
              </p:ext>
            </p:extLst>
          </p:nvPr>
        </p:nvGraphicFramePr>
        <p:xfrm>
          <a:off x="853729" y="4133920"/>
          <a:ext cx="7056157" cy="77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2" name="Equation" r:id="rId7" imgW="2895600" imgH="317500" progId="Equation.3">
                  <p:embed/>
                </p:oleObj>
              </mc:Choice>
              <mc:Fallback>
                <p:oleObj name="Equation" r:id="rId7" imgW="289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3729" y="4133920"/>
                        <a:ext cx="7056157" cy="77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 Decay of Correlations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255790"/>
            <a:ext cx="831057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Let                                      be a </a:t>
            </a:r>
            <a:r>
              <a:rPr lang="en-US" sz="2600" b="1" i="1" dirty="0" smtClean="0">
                <a:solidFill>
                  <a:srgbClr val="3A793E"/>
                </a:solidFill>
              </a:rPr>
              <a:t>n</a:t>
            </a:r>
            <a:r>
              <a:rPr lang="en-US" sz="2600" b="1" dirty="0" smtClean="0">
                <a:solidFill>
                  <a:srgbClr val="3A793E"/>
                </a:solidFill>
              </a:rPr>
              <a:t>-</a:t>
            </a:r>
            <a:r>
              <a:rPr lang="en-US" sz="2600" b="1" dirty="0" err="1" smtClean="0">
                <a:solidFill>
                  <a:srgbClr val="3A793E"/>
                </a:solidFill>
              </a:rPr>
              <a:t>qubit</a:t>
            </a:r>
            <a:r>
              <a:rPr lang="en-US" sz="2600" b="1" dirty="0" smtClean="0">
                <a:solidFill>
                  <a:srgbClr val="3A793E"/>
                </a:solidFill>
              </a:rPr>
              <a:t> quantum state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Correlation Function: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500" b="1" dirty="0">
              <a:solidFill>
                <a:srgbClr val="3A793E"/>
              </a:solidFill>
            </a:endParaRPr>
          </a:p>
          <a:p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20795"/>
              </p:ext>
            </p:extLst>
          </p:nvPr>
        </p:nvGraphicFramePr>
        <p:xfrm>
          <a:off x="1249363" y="1196975"/>
          <a:ext cx="2452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9" name="Equation" r:id="rId3" imgW="1016000" imgH="266700" progId="Equation.3">
                  <p:embed/>
                </p:oleObj>
              </mc:Choice>
              <mc:Fallback>
                <p:oleObj name="Equation" r:id="rId3" imgW="101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363" y="1196975"/>
                        <a:ext cx="2452687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1181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7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12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44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60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76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2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08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24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40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56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71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87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03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9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5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51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67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83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99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15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09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468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627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786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945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104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263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422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581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74000" y="248920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35710"/>
              </p:ext>
            </p:extLst>
          </p:nvPr>
        </p:nvGraphicFramePr>
        <p:xfrm>
          <a:off x="363192" y="2854325"/>
          <a:ext cx="490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0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192" y="2854325"/>
                        <a:ext cx="4905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853729" y="2722563"/>
            <a:ext cx="225771" cy="274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2875891" y="1767547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2432050" y="2406650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09433" y="2401093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5400000">
            <a:off x="1676399" y="239395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2863849" y="2501901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5400000">
            <a:off x="5638799" y="80645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612899" y="300037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49899" y="303941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19400" y="3060493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853267" y="1749719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33480"/>
              </p:ext>
            </p:extLst>
          </p:nvPr>
        </p:nvGraphicFramePr>
        <p:xfrm>
          <a:off x="854075" y="4098606"/>
          <a:ext cx="7056438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1" name="Equation" r:id="rId7" imgW="2895600" imgH="660400" progId="Equation.3">
                  <p:embed/>
                </p:oleObj>
              </mc:Choice>
              <mc:Fallback>
                <p:oleObj name="Equation" r:id="rId7" imgW="2895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4075" y="4098606"/>
                        <a:ext cx="7056438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61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39076</TotalTime>
  <Words>4656</Words>
  <Application>Microsoft Macintosh PowerPoint</Application>
  <PresentationFormat>On-screen Show (4:3)</PresentationFormat>
  <Paragraphs>848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414</cp:revision>
  <dcterms:created xsi:type="dcterms:W3CDTF">2010-12-27T22:23:58Z</dcterms:created>
  <dcterms:modified xsi:type="dcterms:W3CDTF">2013-01-18T02:19:25Z</dcterms:modified>
</cp:coreProperties>
</file>