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mpeg"/>
  <Default Extension="tiff" ContentType="image/tiff"/>
  <Default Extension="jpg" ContentType="image/jpeg"/>
  <Default Extension="emf" ContentType="image/x-emf"/>
  <Default Extension="mp4" ContentType="video/mp4"/>
  <Default Extension="m4a" ContentType="audio/mp4"/>
  <Default Extension="mov" ContentType="video/quicktime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85" r:id="rId2"/>
    <p:sldId id="322" r:id="rId3"/>
    <p:sldId id="283" r:id="rId4"/>
    <p:sldId id="321" r:id="rId5"/>
    <p:sldId id="323" r:id="rId6"/>
    <p:sldId id="335" r:id="rId7"/>
    <p:sldId id="324" r:id="rId8"/>
    <p:sldId id="260" r:id="rId9"/>
    <p:sldId id="325" r:id="rId10"/>
    <p:sldId id="326" r:id="rId11"/>
    <p:sldId id="327" r:id="rId12"/>
    <p:sldId id="264" r:id="rId13"/>
    <p:sldId id="328" r:id="rId14"/>
    <p:sldId id="266" r:id="rId15"/>
    <p:sldId id="259" r:id="rId16"/>
    <p:sldId id="329" r:id="rId17"/>
    <p:sldId id="269" r:id="rId18"/>
    <p:sldId id="330" r:id="rId19"/>
    <p:sldId id="331" r:id="rId20"/>
    <p:sldId id="340" r:id="rId21"/>
    <p:sldId id="338" r:id="rId22"/>
    <p:sldId id="339" r:id="rId23"/>
    <p:sldId id="332" r:id="rId24"/>
    <p:sldId id="333" r:id="rId25"/>
    <p:sldId id="282" r:id="rId26"/>
    <p:sldId id="276" r:id="rId27"/>
    <p:sldId id="275" r:id="rId28"/>
    <p:sldId id="336" r:id="rId29"/>
    <p:sldId id="257" r:id="rId30"/>
    <p:sldId id="272" r:id="rId31"/>
    <p:sldId id="262" r:id="rId32"/>
    <p:sldId id="263" r:id="rId33"/>
    <p:sldId id="271" r:id="rId34"/>
    <p:sldId id="268" r:id="rId35"/>
    <p:sldId id="270" r:id="rId36"/>
    <p:sldId id="261" r:id="rId37"/>
    <p:sldId id="284" r:id="rId38"/>
    <p:sldId id="258" r:id="rId39"/>
    <p:sldId id="273" r:id="rId40"/>
    <p:sldId id="274" r:id="rId41"/>
    <p:sldId id="279" r:id="rId42"/>
    <p:sldId id="277" r:id="rId43"/>
    <p:sldId id="341" r:id="rId44"/>
    <p:sldId id="334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5E5"/>
    <a:srgbClr val="88A0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96"/>
    <p:restoredTop sz="94473"/>
  </p:normalViewPr>
  <p:slideViewPr>
    <p:cSldViewPr snapToGrid="0" snapToObjects="1">
      <p:cViewPr>
        <p:scale>
          <a:sx n="117" d="100"/>
          <a:sy n="117" d="100"/>
        </p:scale>
        <p:origin x="2824" y="1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1634BC-F796-C445-A978-E9DC14DE9F30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DB29C-3CA3-CC4C-B3BF-049852FD2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9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https://</a:t>
            </a:r>
            <a:r>
              <a:rPr lang="en-US" sz="1200" dirty="0" err="1">
                <a:solidFill>
                  <a:srgbClr val="0070C0"/>
                </a:solidFill>
              </a:rPr>
              <a:t>www.youtube.com</a:t>
            </a:r>
            <a:r>
              <a:rPr lang="en-US" sz="1200" dirty="0">
                <a:solidFill>
                  <a:srgbClr val="0070C0"/>
                </a:solidFill>
              </a:rPr>
              <a:t>/</a:t>
            </a:r>
            <a:r>
              <a:rPr lang="en-US" sz="1200" dirty="0" err="1">
                <a:solidFill>
                  <a:srgbClr val="0070C0"/>
                </a:solidFill>
              </a:rPr>
              <a:t>watch?v</a:t>
            </a:r>
            <a:r>
              <a:rPr lang="en-US" sz="1200" dirty="0">
                <a:solidFill>
                  <a:srgbClr val="0070C0"/>
                </a:solidFill>
              </a:rPr>
              <a:t>=jCdnBmQZ6_s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0070C0"/>
                </a:solidFill>
              </a:rPr>
              <a:t>https://</a:t>
            </a:r>
            <a:r>
              <a:rPr lang="en-US" sz="1200" dirty="0" err="1">
                <a:solidFill>
                  <a:srgbClr val="0070C0"/>
                </a:solidFill>
              </a:rPr>
              <a:t>www.youtube.com</a:t>
            </a:r>
            <a:r>
              <a:rPr lang="en-US" sz="1200" dirty="0">
                <a:solidFill>
                  <a:srgbClr val="0070C0"/>
                </a:solidFill>
              </a:rPr>
              <a:t>/</a:t>
            </a:r>
            <a:r>
              <a:rPr lang="en-US" sz="1200" dirty="0" err="1">
                <a:solidFill>
                  <a:srgbClr val="0070C0"/>
                </a:solidFill>
              </a:rPr>
              <a:t>watch?v</a:t>
            </a:r>
            <a:r>
              <a:rPr lang="en-US" sz="1200" dirty="0">
                <a:solidFill>
                  <a:srgbClr val="0070C0"/>
                </a:solidFill>
              </a:rPr>
              <a:t>=y-uuk4Pr2i8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8B299-42E0-4953-B68B-0164AF8ABE07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3720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amplitude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86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amplitude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55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amplitude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4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66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67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10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543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Nature </a:t>
            </a:r>
            <a:r>
              <a:rPr lang="en-AU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Photonics</a:t>
            </a:r>
            <a:r>
              <a:rPr lang="en-AU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volume</a:t>
            </a:r>
            <a:r>
              <a:rPr lang="en-A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12</a:t>
            </a: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pages215–220 (2018)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43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inertial confinement experiments for nuclear fusion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741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inertial confinement experiments for nuclear fusion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2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8B299-42E0-4953-B68B-0164AF8ABE07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9368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7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6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52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39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4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47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22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amplitude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ADB29C-3CA3-CC4C-B3BF-049852FD20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7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2D06CF-8B1C-0046-B9D8-3BA1DADC0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7C03EF0-353F-5A43-BD92-2769C5D55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275669-6BFF-E945-B42D-45654A7DE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4FAE9B-C1EF-7843-9570-16E324C02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A312B7-72E1-8948-A5C7-1D1F8F70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6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3F64E2-9BD3-914D-81BB-EBF39D2A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44C23CD-E449-F347-9461-B50DC3B94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9D9CFD-BF71-9E4E-BA77-849872C35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3EFA1E-ED05-0045-9A53-7CE407901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F5C092-5928-014B-B044-04E0A655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63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DE63915-F1A3-1D48-B62B-3569146A4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003D6D-21C0-6C43-A9AE-E1132AD42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D0D9FE4-5CEA-4143-A710-C04D3EDD0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E84BA2-8A11-D542-94BD-81580D60C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AC3D5F5-1FA3-3341-A2AF-FF314D0E1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07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58138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BF9558-DE54-FB4A-9541-79B2D5B3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543373-1F71-5543-8431-F305CC363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01DFB5-F5F3-914A-9722-374E14A6C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3A6208-2974-C747-BE28-72ECEC4B5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F34D42-B25A-5E42-ABA1-C46F84B3A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69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42CD84-8ABB-C349-AD22-5CBC1FF0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208A06-7FA7-2A40-8CD9-BFFF0609B4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A2DED8-B573-4F4B-B140-9302CB1A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A2BFC2-9E8A-D249-80FF-C08EBE1CF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C7CCFC-4062-D741-AB47-4328E4E8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90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07A7D47-4DD2-6749-83F3-87BA66726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F2C469-3CCB-D54A-959C-13072E8844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1C35E55-15A6-D44A-B93E-24E690AA4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C5A2E3-1D14-9247-823C-8B351C97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F785C26-7D5E-F04C-83CB-7D5534A28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EDA922-929E-C54C-96AF-26D9BF55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6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9A3C0-9A34-9C45-BC81-EE4D51320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1ACF76-80A4-A748-ACA9-45BA85608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7515E6-56FE-EC4D-9225-7F42F87E5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2EB9E-AFEE-1848-AB66-99504A060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F697C0-19FF-AA4D-9264-A4F27D3BD2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9BD8AA7-312D-834C-8A0D-64EC8255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EA12622-2736-6B45-A3BD-0A3431FCA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B85300-D1AA-C54C-86B4-FB1DB9E9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24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E8385D-5AF8-714E-AB06-A3B1C94F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4D13D00-66E5-9948-957A-62F2E4200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7C5C0C9-9FE7-B049-8914-C7C7418E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1E0935-A728-0847-BB0C-B3B69252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2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3FF810B-D41F-6745-A87F-8A070C76E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01FC956-C375-EB49-AA9A-5BF0EF6A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9DB8563-0471-8946-94E2-1D5658C07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3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E16E7C-82DA-7B44-98D8-B0B665F24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42ECC0-7904-F642-B7D5-AA716B06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479E2B2-0158-D245-A250-33D3FD6DCE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7B7239-4095-734C-9530-993A6A31C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7B9FF3C-C74C-5646-904B-41CC42508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5B141D-3F23-1C4B-9C55-493A02BC7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9412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0808EC-D390-9441-A810-38C38CB2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25EEDE-FD7C-B242-BD3D-8D4E578A38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DA083A-DF97-DC4A-A9AD-0B3539BDD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A48A2F7-B952-FF49-B5F3-D8265A2BB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30E22C4-3CC2-1E4A-B6C5-211ECCAF1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EB3F46-2F68-7342-BA86-ADE14F7A5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40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72FF641-05B3-2245-98FC-B8F4DA51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93ABAB-E706-FC4E-854C-38D584C75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325E21-67EC-8340-88DC-E533D229E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5115A-1730-3A43-B140-E63E9071653C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1E5CF7-CE91-174C-B024-FA91F442F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214BD6-977B-0F4D-A136-579E20C77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F0854-45FC-1A4F-B0F8-4751BB92CC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47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7" Type="http://schemas.openxmlformats.org/officeDocument/2006/relationships/image" Target="../media/image35.jpeg"/><Relationship Id="rId8" Type="http://schemas.openxmlformats.org/officeDocument/2006/relationships/image" Target="../media/image36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f"/><Relationship Id="rId3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2.tiff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png"/><Relationship Id="rId3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4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4" Type="http://schemas.openxmlformats.org/officeDocument/2006/relationships/image" Target="../media/image6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4" Type="http://schemas.openxmlformats.org/officeDocument/2006/relationships/image" Target="../media/image68.tiff"/><Relationship Id="rId5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Relationship Id="rId3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10.png"/><Relationship Id="rId5" Type="http://schemas.openxmlformats.org/officeDocument/2006/relationships/image" Target="../media/image110.png"/><Relationship Id="rId6" Type="http://schemas.openxmlformats.org/officeDocument/2006/relationships/image" Target="../media/image75.tiff"/><Relationship Id="rId7" Type="http://schemas.openxmlformats.org/officeDocument/2006/relationships/image" Target="../media/image76.tiff"/><Relationship Id="rId8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10.png"/><Relationship Id="rId5" Type="http://schemas.openxmlformats.org/officeDocument/2006/relationships/image" Target="../media/image110.png"/><Relationship Id="rId6" Type="http://schemas.openxmlformats.org/officeDocument/2006/relationships/image" Target="../media/image76.tiff"/><Relationship Id="rId7" Type="http://schemas.openxmlformats.org/officeDocument/2006/relationships/image" Target="../media/image77.emf"/><Relationship Id="rId8" Type="http://schemas.openxmlformats.org/officeDocument/2006/relationships/image" Target="../media/image78.tiff"/><Relationship Id="rId9" Type="http://schemas.openxmlformats.org/officeDocument/2006/relationships/image" Target="../media/image79.tiff"/><Relationship Id="rId10" Type="http://schemas.openxmlformats.org/officeDocument/2006/relationships/image" Target="../media/image80.tiff"/><Relationship Id="rId11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5" Type="http://schemas.openxmlformats.org/officeDocument/2006/relationships/image" Target="../media/image73.emf"/><Relationship Id="rId6" Type="http://schemas.openxmlformats.org/officeDocument/2006/relationships/image" Target="../media/image82.emf"/><Relationship Id="rId7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7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4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4" Type="http://schemas.openxmlformats.org/officeDocument/2006/relationships/image" Target="../media/image230.png"/><Relationship Id="rId5" Type="http://schemas.openxmlformats.org/officeDocument/2006/relationships/image" Target="../media/image86.png"/><Relationship Id="rId6" Type="http://schemas.openxmlformats.org/officeDocument/2006/relationships/image" Target="../media/image87.tiff"/><Relationship Id="rId7" Type="http://schemas.openxmlformats.org/officeDocument/2006/relationships/image" Target="../media/image88.png"/><Relationship Id="rId8" Type="http://schemas.openxmlformats.org/officeDocument/2006/relationships/image" Target="../media/image270.png"/><Relationship Id="rId9" Type="http://schemas.openxmlformats.org/officeDocument/2006/relationships/image" Target="../media/image280.png"/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tiff"/><Relationship Id="rId5" Type="http://schemas.openxmlformats.org/officeDocument/2006/relationships/image" Target="../media/image92.tiff"/><Relationship Id="rId6" Type="http://schemas.openxmlformats.org/officeDocument/2006/relationships/image" Target="../media/image9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4" Type="http://schemas.openxmlformats.org/officeDocument/2006/relationships/image" Target="../media/image95.tiff"/><Relationship Id="rId5" Type="http://schemas.openxmlformats.org/officeDocument/2006/relationships/image" Target="../media/image9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4.tiff"/><Relationship Id="rId5" Type="http://schemas.openxmlformats.org/officeDocument/2006/relationships/image" Target="../media/image95.tiff"/><Relationship Id="rId6" Type="http://schemas.openxmlformats.org/officeDocument/2006/relationships/image" Target="../media/image9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2.tiff"/><Relationship Id="rId6" Type="http://schemas.openxmlformats.org/officeDocument/2006/relationships/image" Target="../media/image98.tiff"/><Relationship Id="rId7" Type="http://schemas.openxmlformats.org/officeDocument/2006/relationships/image" Target="../media/image99.png"/><Relationship Id="rId8" Type="http://schemas.openxmlformats.org/officeDocument/2006/relationships/image" Target="../media/image100.png"/><Relationship Id="rId9" Type="http://schemas.openxmlformats.org/officeDocument/2006/relationships/image" Target="../media/image101.jpg"/><Relationship Id="rId10" Type="http://schemas.openxmlformats.org/officeDocument/2006/relationships/image" Target="../media/image102.png"/><Relationship Id="rId11" Type="http://schemas.openxmlformats.org/officeDocument/2006/relationships/image" Target="../media/image103.emf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hyperlink" Target="https://www.youtube.com/watch?time_continue=90&amp;v=_atdJmegjXc" TargetMode="External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930D41E-B42B-4F40-8596-52C0E7CD4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2343" y="3504300"/>
            <a:ext cx="9144000" cy="198015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The science behind the</a:t>
            </a:r>
            <a:r>
              <a:rPr lang="mr-IN" dirty="0" smtClean="0">
                <a:latin typeface="+mj-lt"/>
              </a:rPr>
              <a:t>…</a:t>
            </a:r>
            <a:endParaRPr lang="en-AU" dirty="0" smtClean="0">
              <a:latin typeface="+mj-lt"/>
            </a:endParaRPr>
          </a:p>
          <a:p>
            <a:endParaRPr lang="en-AU" dirty="0" smtClean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Quarks </a:t>
            </a:r>
            <a:r>
              <a:rPr lang="en-US" dirty="0">
                <a:latin typeface="+mj-lt"/>
              </a:rPr>
              <a:t>to the </a:t>
            </a:r>
            <a:r>
              <a:rPr lang="en-US" dirty="0" smtClean="0">
                <a:latin typeface="+mj-lt"/>
              </a:rPr>
              <a:t>Cosmos, 17</a:t>
            </a:r>
            <a:r>
              <a:rPr lang="en-US" baseline="30000" dirty="0" smtClean="0">
                <a:latin typeface="+mj-lt"/>
              </a:rPr>
              <a:t>th</a:t>
            </a:r>
            <a:r>
              <a:rPr lang="en-US" dirty="0" smtClean="0">
                <a:latin typeface="+mj-lt"/>
              </a:rPr>
              <a:t> September 2019</a:t>
            </a:r>
            <a:endParaRPr lang="en-US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5F0B1A-5B94-F94D-88AD-D93A06BB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52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7788A3-1188-BC42-B98E-35324169F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944" y="3719291"/>
            <a:ext cx="9144000" cy="1037771"/>
          </a:xfrm>
        </p:spPr>
        <p:txBody>
          <a:bodyPr>
            <a:normAutofit/>
          </a:bodyPr>
          <a:lstStyle/>
          <a:p>
            <a:r>
              <a:rPr lang="en-A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2018 Nobel Prize in Physics</a:t>
            </a:r>
            <a:endParaRPr lang="en-US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B2A237D-927D-D54B-BE30-9AB5C8B77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56" y="5007430"/>
            <a:ext cx="2456332" cy="900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B869187-0146-064C-96AD-E7B5B73B1623}"/>
              </a:ext>
            </a:extLst>
          </p:cNvPr>
          <p:cNvCxnSpPr/>
          <p:nvPr/>
        </p:nvCxnSpPr>
        <p:spPr>
          <a:xfrm>
            <a:off x="1198802" y="5802595"/>
            <a:ext cx="1509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7BF5AC-5F00-7D4C-B27C-2C8061A688E6}"/>
              </a:ext>
            </a:extLst>
          </p:cNvPr>
          <p:cNvSpPr txBox="1"/>
          <p:nvPr/>
        </p:nvSpPr>
        <p:spPr>
          <a:xfrm>
            <a:off x="1092270" y="5854569"/>
            <a:ext cx="171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School of physics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CAE675BF-7B4B-234B-8D93-5C646F53719C}"/>
              </a:ext>
            </a:extLst>
          </p:cNvPr>
          <p:cNvSpPr txBox="1">
            <a:spLocks/>
          </p:cNvSpPr>
          <p:nvPr/>
        </p:nvSpPr>
        <p:spPr>
          <a:xfrm>
            <a:off x="1949235" y="5537315"/>
            <a:ext cx="9144000" cy="1184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j-lt"/>
              </a:rPr>
              <a:t>Presented by:</a:t>
            </a:r>
          </a:p>
          <a:p>
            <a:r>
              <a:rPr lang="en-US" sz="1800" b="1" dirty="0" err="1">
                <a:latin typeface="+mj-lt"/>
              </a:rPr>
              <a:t>Dr</a:t>
            </a:r>
            <a:r>
              <a:rPr lang="en-US" sz="1800" b="1" dirty="0">
                <a:latin typeface="+mj-lt"/>
              </a:rPr>
              <a:t> Shelley Wickham </a:t>
            </a:r>
            <a:endParaRPr lang="en-US" sz="1800" b="1" dirty="0" smtClean="0">
              <a:latin typeface="+mj-lt"/>
            </a:endParaRPr>
          </a:p>
          <a:p>
            <a:r>
              <a:rPr lang="en-US" sz="1800" b="1" dirty="0" smtClean="0">
                <a:latin typeface="+mj-lt"/>
              </a:rPr>
              <a:t>With help from </a:t>
            </a:r>
            <a:r>
              <a:rPr lang="en-US" sz="1800" b="1" dirty="0" err="1" smtClean="0">
                <a:latin typeface="+mj-lt"/>
              </a:rPr>
              <a:t>Dr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Andrea Blanco-Redondo</a:t>
            </a:r>
          </a:p>
        </p:txBody>
      </p:sp>
    </p:spTree>
    <p:extLst>
      <p:ext uri="{BB962C8B-B14F-4D97-AF65-F5344CB8AC3E}">
        <p14:creationId xmlns:p14="http://schemas.microsoft.com/office/powerpoint/2010/main" val="235509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33800183-3853-6E4C-A136-369067C9A28C}"/>
              </a:ext>
            </a:extLst>
          </p:cNvPr>
          <p:cNvSpPr txBox="1">
            <a:spLocks/>
          </p:cNvSpPr>
          <p:nvPr/>
        </p:nvSpPr>
        <p:spPr bwMode="auto">
          <a:xfrm>
            <a:off x="609600" y="11641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r>
              <a:rPr lang="en-US" sz="3733" b="0" dirty="0">
                <a:solidFill>
                  <a:schemeClr val="tx1"/>
                </a:solidFill>
              </a:rPr>
              <a:t>Optical tweezers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7CFEE9-5342-214B-9244-EC1B44B347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46" r="41800"/>
          <a:stretch/>
        </p:blipFill>
        <p:spPr>
          <a:xfrm>
            <a:off x="4626187" y="2638725"/>
            <a:ext cx="6759787" cy="1576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DEF00E-1E3F-3D45-83F6-69615A9EE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7" y="1276985"/>
            <a:ext cx="3711787" cy="5468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D8C91C-455E-094D-B98D-2D85889872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865"/>
          <a:stretch/>
        </p:blipFill>
        <p:spPr>
          <a:xfrm>
            <a:off x="4429760" y="590290"/>
            <a:ext cx="7152640" cy="2631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90476D-529E-5A47-8CB1-073162D960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80" b="9370"/>
          <a:stretch/>
        </p:blipFill>
        <p:spPr>
          <a:xfrm>
            <a:off x="4233333" y="888881"/>
            <a:ext cx="7152640" cy="1254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1F0708-A767-334A-B202-B4B0179C9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61" t="28565" r="41800" b="12285"/>
          <a:stretch/>
        </p:blipFill>
        <p:spPr>
          <a:xfrm rot="5400000">
            <a:off x="5220386" y="4789277"/>
            <a:ext cx="2350671" cy="120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0F730B5C-2784-7E43-AC2A-71DDF8B9439F}"/>
              </a:ext>
            </a:extLst>
          </p:cNvPr>
          <p:cNvGrpSpPr/>
          <p:nvPr/>
        </p:nvGrpSpPr>
        <p:grpSpPr>
          <a:xfrm>
            <a:off x="7556502" y="4215075"/>
            <a:ext cx="3252045" cy="2366696"/>
            <a:chOff x="5667376" y="3161306"/>
            <a:chExt cx="2439034" cy="177502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xmlns="" id="{86CCEFCA-B1CA-AA4D-A397-61C588F8A06E}"/>
                </a:ext>
              </a:extLst>
            </p:cNvPr>
            <p:cNvCxnSpPr/>
            <p:nvPr/>
          </p:nvCxnSpPr>
          <p:spPr>
            <a:xfrm>
              <a:off x="6629400" y="4042807"/>
              <a:ext cx="0" cy="758709"/>
            </a:xfrm>
            <a:prstGeom prst="straightConnector1">
              <a:avLst/>
            </a:prstGeom>
            <a:ln w="4445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96BDE24D-9965-6A4D-8671-D7B1C6E0A933}"/>
                </a:ext>
              </a:extLst>
            </p:cNvPr>
            <p:cNvCxnSpPr>
              <a:cxnSpLocks/>
            </p:cNvCxnSpPr>
            <p:nvPr/>
          </p:nvCxnSpPr>
          <p:spPr>
            <a:xfrm>
              <a:off x="6832600" y="4042807"/>
              <a:ext cx="0" cy="893521"/>
            </a:xfrm>
            <a:prstGeom prst="straightConnector1">
              <a:avLst/>
            </a:prstGeom>
            <a:ln w="44450">
              <a:solidFill>
                <a:srgbClr val="0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D3A38EC-D166-8C44-BA4B-70FFEF8FC0BF}"/>
                </a:ext>
              </a:extLst>
            </p:cNvPr>
            <p:cNvSpPr txBox="1"/>
            <p:nvPr/>
          </p:nvSpPr>
          <p:spPr>
            <a:xfrm>
              <a:off x="7048500" y="4152900"/>
              <a:ext cx="105791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F</a:t>
              </a:r>
              <a:r>
                <a:rPr lang="en-US" sz="2400" baseline="-25000" dirty="0" err="1"/>
                <a:t>gravity</a:t>
              </a:r>
              <a:endParaRPr lang="en-US" sz="2400" baseline="-25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1A1386B-C4AB-CD46-A260-F1779B4A935A}"/>
                </a:ext>
              </a:extLst>
            </p:cNvPr>
            <p:cNvSpPr txBox="1"/>
            <p:nvPr/>
          </p:nvSpPr>
          <p:spPr>
            <a:xfrm>
              <a:off x="5667376" y="4052829"/>
              <a:ext cx="91313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F</a:t>
              </a:r>
              <a:r>
                <a:rPr lang="en-US" sz="2400" baseline="-25000" dirty="0" err="1"/>
                <a:t>radiation</a:t>
              </a:r>
              <a:endParaRPr lang="en-US" sz="2400" baseline="-25000" dirty="0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37F6E53D-45DC-BE47-B5D9-7D5C005A87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31000" y="3161306"/>
              <a:ext cx="0" cy="812167"/>
            </a:xfrm>
            <a:prstGeom prst="straightConnector1">
              <a:avLst/>
            </a:prstGeom>
            <a:ln w="444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0">
                    <a:schemeClr val="accent1">
                      <a:lumMod val="45000"/>
                      <a:lumOff val="55000"/>
                    </a:schemeClr>
                  </a:gs>
                  <a:gs pos="31000">
                    <a:schemeClr val="accent1">
                      <a:lumMod val="45000"/>
                      <a:lumOff val="55000"/>
                    </a:schemeClr>
                  </a:gs>
                  <a:gs pos="100000">
                    <a:srgbClr val="E64626"/>
                  </a:gs>
                </a:gsLst>
                <a:lin ang="5400000" scaled="1"/>
              </a:gra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DADF09A-B32F-8045-83DB-21AC4C6058D5}"/>
                </a:ext>
              </a:extLst>
            </p:cNvPr>
            <p:cNvSpPr txBox="1"/>
            <p:nvPr/>
          </p:nvSpPr>
          <p:spPr>
            <a:xfrm>
              <a:off x="6731000" y="3348110"/>
              <a:ext cx="91313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F</a:t>
              </a:r>
              <a:r>
                <a:rPr lang="en-US" sz="2400" baseline="-25000" dirty="0" err="1"/>
                <a:t>gradient</a:t>
              </a:r>
              <a:endParaRPr lang="en-US" sz="24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1780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DDBE9E-0D25-7445-B1C7-923E0DB3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73" y="11641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Optical tweezers – even better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642C331-D285-5E4D-A3C1-79BB747D7117}"/>
              </a:ext>
            </a:extLst>
          </p:cNvPr>
          <p:cNvGrpSpPr/>
          <p:nvPr/>
        </p:nvGrpSpPr>
        <p:grpSpPr>
          <a:xfrm>
            <a:off x="6096000" y="2292299"/>
            <a:ext cx="6096000" cy="4363764"/>
            <a:chOff x="4572000" y="1719224"/>
            <a:chExt cx="4572000" cy="327282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D143217B-3E75-8E42-AE10-184160279B78}"/>
                </a:ext>
              </a:extLst>
            </p:cNvPr>
            <p:cNvSpPr/>
            <p:nvPr/>
          </p:nvSpPr>
          <p:spPr>
            <a:xfrm>
              <a:off x="4572000" y="4707305"/>
              <a:ext cx="4572000" cy="284742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r>
                <a:rPr lang="en-AU" sz="1867" dirty="0">
                  <a:latin typeface="Helvetica" pitchFamily="2" charset="0"/>
                </a:rPr>
                <a:t>Gibson </a:t>
              </a:r>
              <a:r>
                <a:rPr lang="en-AU" sz="1867" i="1" dirty="0">
                  <a:latin typeface="Helvetica" pitchFamily="2" charset="0"/>
                </a:rPr>
                <a:t>et al </a:t>
              </a:r>
              <a:r>
                <a:rPr lang="en-AU" sz="1867" dirty="0">
                  <a:latin typeface="Helvetica" pitchFamily="2" charset="0"/>
                </a:rPr>
                <a:t>2008 </a:t>
              </a:r>
              <a:r>
                <a:rPr lang="en-AU" sz="1867" i="1" dirty="0">
                  <a:latin typeface="Helvetica" pitchFamily="2" charset="0"/>
                </a:rPr>
                <a:t>J. Opt. A: Pure Appl. Opt. </a:t>
              </a:r>
              <a:r>
                <a:rPr lang="en-AU" sz="1867" b="1" dirty="0">
                  <a:latin typeface="Helvetica" pitchFamily="2" charset="0"/>
                </a:rPr>
                <a:t>10 </a:t>
              </a:r>
              <a:r>
                <a:rPr lang="en-AU" sz="1867" dirty="0">
                  <a:latin typeface="Helvetica" pitchFamily="2" charset="0"/>
                </a:rPr>
                <a:t>044009 </a:t>
              </a:r>
              <a:endParaRPr lang="en-AU" sz="1867" dirty="0"/>
            </a:p>
          </p:txBody>
        </p:sp>
        <p:pic>
          <p:nvPicPr>
            <p:cNvPr id="4" name="Strip the Willow.mov">
              <a:hlinkClick r:id="" action="ppaction://media"/>
              <a:extLst>
                <a:ext uri="{FF2B5EF4-FFF2-40B4-BE49-F238E27FC236}">
                  <a16:creationId xmlns:a16="http://schemas.microsoft.com/office/drawing/2014/main" xmlns="" id="{3659244F-22C1-7C40-90B9-A0CC62C4104B}"/>
                </a:ext>
              </a:extLst>
            </p:cNvPr>
            <p:cNvPicPr>
              <a:picLocks noChangeAspect="1"/>
            </p:cNvPicPr>
            <p:nvPr>
              <a:vide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805680" y="1719224"/>
              <a:ext cx="3840480" cy="2880360"/>
            </a:xfrm>
            <a:prstGeom prst="rect">
              <a:avLst/>
            </a:prstGeom>
          </p:spPr>
        </p:pic>
      </p:grpSp>
      <p:pic>
        <p:nvPicPr>
          <p:cNvPr id="2050" name="Picture 2" descr="Image result for optical tweezer multiple">
            <a:extLst>
              <a:ext uri="{FF2B5EF4-FFF2-40B4-BE49-F238E27FC236}">
                <a16:creationId xmlns:a16="http://schemas.microsoft.com/office/drawing/2014/main" xmlns="" id="{A1110698-CE33-ED41-AFEF-FB479F92E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87" y="116419"/>
            <a:ext cx="4577147" cy="203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E6B5FCD-6C7E-2344-B427-FE88FC0C88D7}"/>
              </a:ext>
            </a:extLst>
          </p:cNvPr>
          <p:cNvGrpSpPr/>
          <p:nvPr/>
        </p:nvGrpSpPr>
        <p:grpSpPr>
          <a:xfrm>
            <a:off x="311573" y="2250370"/>
            <a:ext cx="4551680" cy="4405757"/>
            <a:chOff x="233680" y="1687777"/>
            <a:chExt cx="3413760" cy="33043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C165A918-BD82-C246-BE36-53D6ABDF5BB9}"/>
                </a:ext>
              </a:extLst>
            </p:cNvPr>
            <p:cNvSpPr/>
            <p:nvPr/>
          </p:nvSpPr>
          <p:spPr>
            <a:xfrm>
              <a:off x="233680" y="4491862"/>
              <a:ext cx="3078480" cy="50023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AU" sz="1867" dirty="0"/>
                <a:t>Eriksen, Daria, &amp; </a:t>
              </a:r>
              <a:r>
                <a:rPr lang="en-AU" sz="1867" dirty="0" err="1"/>
                <a:t>Jesper</a:t>
              </a:r>
              <a:r>
                <a:rPr lang="en-AU" sz="1867" dirty="0"/>
                <a:t> </a:t>
              </a:r>
              <a:r>
                <a:rPr lang="en-AU" sz="1867" dirty="0" err="1"/>
                <a:t>Glückstad</a:t>
              </a:r>
              <a:r>
                <a:rPr lang="en-AU" sz="1867" dirty="0"/>
                <a:t>, </a:t>
              </a:r>
            </a:p>
            <a:p>
              <a:r>
                <a:rPr lang="en-AU" sz="1867" dirty="0"/>
                <a:t>Opt. Express </a:t>
              </a:r>
              <a:r>
                <a:rPr lang="en-AU" sz="1867" b="1" dirty="0"/>
                <a:t>10</a:t>
              </a:r>
              <a:r>
                <a:rPr lang="en-AU" sz="1867" dirty="0"/>
                <a:t>, 597-602 (2002) </a:t>
              </a:r>
            </a:p>
          </p:txBody>
        </p:sp>
        <p:pic>
          <p:nvPicPr>
            <p:cNvPr id="6" name="oe1014597m001.MPG">
              <a:hlinkClick r:id="" action="ppaction://media"/>
              <a:extLst>
                <a:ext uri="{FF2B5EF4-FFF2-40B4-BE49-F238E27FC236}">
                  <a16:creationId xmlns:a16="http://schemas.microsoft.com/office/drawing/2014/main" xmlns="" id="{03AA6F20-00A8-4B43-97B6-110534822873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284480" y="1687777"/>
              <a:ext cx="3362960" cy="2751513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E2F8793-264B-0243-8F3D-71346105DFC0}"/>
              </a:ext>
            </a:extLst>
          </p:cNvPr>
          <p:cNvSpPr/>
          <p:nvPr/>
        </p:nvSpPr>
        <p:spPr>
          <a:xfrm>
            <a:off x="379307" y="1259418"/>
            <a:ext cx="3914987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rgbClr val="0070C0"/>
                </a:solidFill>
              </a:rPr>
              <a:t>https://</a:t>
            </a:r>
            <a:r>
              <a:rPr lang="en-US" sz="1867" dirty="0" err="1">
                <a:solidFill>
                  <a:srgbClr val="0070C0"/>
                </a:solidFill>
              </a:rPr>
              <a:t>www.youtube.com</a:t>
            </a:r>
            <a:r>
              <a:rPr lang="en-US" sz="1867" dirty="0">
                <a:solidFill>
                  <a:srgbClr val="0070C0"/>
                </a:solidFill>
              </a:rPr>
              <a:t>/</a:t>
            </a:r>
            <a:r>
              <a:rPr lang="en-US" sz="1867" dirty="0" err="1">
                <a:solidFill>
                  <a:srgbClr val="0070C0"/>
                </a:solidFill>
              </a:rPr>
              <a:t>watch?v</a:t>
            </a:r>
            <a:r>
              <a:rPr lang="en-US" sz="1867" dirty="0">
                <a:solidFill>
                  <a:srgbClr val="0070C0"/>
                </a:solidFill>
              </a:rPr>
              <a:t>=jCdnBmQZ6_s</a:t>
            </a:r>
          </a:p>
        </p:txBody>
      </p:sp>
    </p:spTree>
    <p:extLst>
      <p:ext uri="{BB962C8B-B14F-4D97-AF65-F5344CB8AC3E}">
        <p14:creationId xmlns:p14="http://schemas.microsoft.com/office/powerpoint/2010/main" val="2888734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7EDC4-C8A1-7E44-9B82-3076EA7B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787" y="83141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What can we do with them?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C605B7E-3279-6948-BE97-8BF1D2966522}"/>
              </a:ext>
            </a:extLst>
          </p:cNvPr>
          <p:cNvGrpSpPr/>
          <p:nvPr/>
        </p:nvGrpSpPr>
        <p:grpSpPr>
          <a:xfrm>
            <a:off x="282787" y="1357233"/>
            <a:ext cx="6451877" cy="1623032"/>
            <a:chOff x="212090" y="1017925"/>
            <a:chExt cx="4838908" cy="121727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F9F1990-A6AB-8041-B85F-623754813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090" y="1017925"/>
              <a:ext cx="4838908" cy="92583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4E1CCBB2-B6C9-E745-BFB3-5D109CED5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4325" y="1876146"/>
              <a:ext cx="1513845" cy="3590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7B6D589-EDAE-0745-951F-01B2B76AD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68169" y="1895964"/>
              <a:ext cx="2428973" cy="26420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C8E8F54-5822-C646-A16C-DD49AF397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537" y="3088459"/>
            <a:ext cx="4945089" cy="3414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B5A9A0-DA81-9141-91A5-2B03DEB24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469" y="745923"/>
            <a:ext cx="4703867" cy="592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391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7EDC4-C8A1-7E44-9B82-3076EA7BF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9298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What </a:t>
            </a:r>
            <a:r>
              <a:rPr lang="en-US" sz="3600" b="1" i="1" dirty="0">
                <a:solidFill>
                  <a:schemeClr val="tx1"/>
                </a:solidFill>
              </a:rPr>
              <a:t>else</a:t>
            </a:r>
            <a:r>
              <a:rPr lang="en-US" sz="3600" b="0" dirty="0">
                <a:solidFill>
                  <a:schemeClr val="tx1"/>
                </a:solidFill>
              </a:rPr>
              <a:t> can we do with them?</a:t>
            </a:r>
          </a:p>
        </p:txBody>
      </p:sp>
      <p:pic>
        <p:nvPicPr>
          <p:cNvPr id="3074" name="Picture 2" descr="A schematic of a typical modern optical tweezers instrument">
            <a:extLst>
              <a:ext uri="{FF2B5EF4-FFF2-40B4-BE49-F238E27FC236}">
                <a16:creationId xmlns:a16="http://schemas.microsoft.com/office/drawing/2014/main" xmlns="" id="{F4BCBDAB-D326-3546-A867-1B0882477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614" y="988733"/>
            <a:ext cx="5202767" cy="57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81AD2C-487B-8443-9873-468F9B172607}"/>
              </a:ext>
            </a:extLst>
          </p:cNvPr>
          <p:cNvSpPr/>
          <p:nvPr/>
        </p:nvSpPr>
        <p:spPr>
          <a:xfrm>
            <a:off x="7342294" y="6219443"/>
            <a:ext cx="2181013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867" i="1" dirty="0"/>
              <a:t>Block Lab, 2015</a:t>
            </a:r>
          </a:p>
        </p:txBody>
      </p:sp>
      <p:pic>
        <p:nvPicPr>
          <p:cNvPr id="3076" name="Picture 4" descr="Image result for optical tweezer as a spring">
            <a:extLst>
              <a:ext uri="{FF2B5EF4-FFF2-40B4-BE49-F238E27FC236}">
                <a16:creationId xmlns:a16="http://schemas.microsoft.com/office/drawing/2014/main" xmlns="" id="{5D4461C7-6792-084C-9529-956D3B867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25" y="1910080"/>
            <a:ext cx="5189947" cy="311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66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E087FC-2087-5E4A-BCFC-539906326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73" y="0"/>
            <a:ext cx="10515600" cy="1250765"/>
          </a:xfrm>
        </p:spPr>
        <p:txBody>
          <a:bodyPr>
            <a:normAutofit/>
          </a:bodyPr>
          <a:lstStyle/>
          <a:p>
            <a:r>
              <a:rPr lang="en-US" sz="3600" b="0" dirty="0" err="1">
                <a:solidFill>
                  <a:schemeClr val="tx1"/>
                </a:solidFill>
              </a:rPr>
              <a:t>pN</a:t>
            </a:r>
            <a:r>
              <a:rPr lang="en-US" sz="3600" b="0" dirty="0">
                <a:solidFill>
                  <a:schemeClr val="tx1"/>
                </a:solidFill>
              </a:rPr>
              <a:t> forces in biology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51517D4-96BD-E147-9E7E-2C51E27CEE62}"/>
              </a:ext>
            </a:extLst>
          </p:cNvPr>
          <p:cNvSpPr/>
          <p:nvPr/>
        </p:nvSpPr>
        <p:spPr>
          <a:xfrm>
            <a:off x="609600" y="4113983"/>
            <a:ext cx="5283200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67" dirty="0">
                <a:solidFill>
                  <a:srgbClr val="0070C0"/>
                </a:solidFill>
              </a:rPr>
              <a:t>https://</a:t>
            </a:r>
            <a:r>
              <a:rPr lang="en-US" sz="1867" dirty="0" err="1">
                <a:solidFill>
                  <a:srgbClr val="0070C0"/>
                </a:solidFill>
              </a:rPr>
              <a:t>www.youtube.com</a:t>
            </a:r>
            <a:r>
              <a:rPr lang="en-US" sz="1867" dirty="0">
                <a:solidFill>
                  <a:srgbClr val="0070C0"/>
                </a:solidFill>
              </a:rPr>
              <a:t>/</a:t>
            </a:r>
            <a:r>
              <a:rPr lang="en-US" sz="1867" dirty="0" err="1">
                <a:solidFill>
                  <a:srgbClr val="0070C0"/>
                </a:solidFill>
              </a:rPr>
              <a:t>watch?v</a:t>
            </a:r>
            <a:r>
              <a:rPr lang="en-US" sz="1867" dirty="0">
                <a:solidFill>
                  <a:srgbClr val="0070C0"/>
                </a:solidFill>
              </a:rPr>
              <a:t>=y-uuk4Pr2i8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E04EB8-3AAF-3D4E-8F2C-A0FDA1E7EF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81" r="33492" b="21036"/>
          <a:stretch/>
        </p:blipFill>
        <p:spPr>
          <a:xfrm>
            <a:off x="250613" y="4514235"/>
            <a:ext cx="6725920" cy="2363951"/>
          </a:xfrm>
          <a:prstGeom prst="rect">
            <a:avLst/>
          </a:prstGeom>
        </p:spPr>
      </p:pic>
      <p:pic>
        <p:nvPicPr>
          <p:cNvPr id="8194" name="Picture 2" descr="Image result for kinesin">
            <a:extLst>
              <a:ext uri="{FF2B5EF4-FFF2-40B4-BE49-F238E27FC236}">
                <a16:creationId xmlns:a16="http://schemas.microsoft.com/office/drawing/2014/main" xmlns="" id="{76A84119-C241-4741-AF15-EA53F13C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78238"/>
            <a:ext cx="5137573" cy="30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8CB8E74-DFC1-CA46-9F5C-6C42D41DB694}"/>
              </a:ext>
            </a:extLst>
          </p:cNvPr>
          <p:cNvGrpSpPr/>
          <p:nvPr/>
        </p:nvGrpSpPr>
        <p:grpSpPr>
          <a:xfrm>
            <a:off x="6976533" y="785283"/>
            <a:ext cx="5215467" cy="5837333"/>
            <a:chOff x="5232400" y="588962"/>
            <a:chExt cx="3911600" cy="4378000"/>
          </a:xfrm>
        </p:grpSpPr>
        <p:pic>
          <p:nvPicPr>
            <p:cNvPr id="8196" name="Picture 4" descr="A representative kinesin trace showing 8 nm steps">
              <a:extLst>
                <a:ext uri="{FF2B5EF4-FFF2-40B4-BE49-F238E27FC236}">
                  <a16:creationId xmlns:a16="http://schemas.microsoft.com/office/drawing/2014/main" xmlns="" id="{923D6D69-1181-6D4C-AE3F-4CCCBA11B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2400" y="588962"/>
              <a:ext cx="3832558" cy="39246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9D63004-19D6-E243-A87A-B02E28A6E564}"/>
                </a:ext>
              </a:extLst>
            </p:cNvPr>
            <p:cNvSpPr/>
            <p:nvPr/>
          </p:nvSpPr>
          <p:spPr>
            <a:xfrm>
              <a:off x="7508240" y="4682220"/>
              <a:ext cx="1635760" cy="2847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AU" sz="1867" i="1" dirty="0"/>
                <a:t>Block Lab, 2015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380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D31C8-C1F0-1A42-AA15-6ECF23030B07}"/>
              </a:ext>
            </a:extLst>
          </p:cNvPr>
          <p:cNvSpPr txBox="1"/>
          <p:nvPr/>
        </p:nvSpPr>
        <p:spPr>
          <a:xfrm>
            <a:off x="151619" y="218311"/>
            <a:ext cx="3009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School of Physics Research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1B82C3F-911A-AA4F-8514-7259705B4C58}"/>
              </a:ext>
            </a:extLst>
          </p:cNvPr>
          <p:cNvCxnSpPr/>
          <p:nvPr/>
        </p:nvCxnSpPr>
        <p:spPr>
          <a:xfrm>
            <a:off x="10244831" y="1228919"/>
            <a:ext cx="1509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F2954633-D6EA-2D48-BD04-E33ECC41F9EA}"/>
              </a:ext>
            </a:extLst>
          </p:cNvPr>
          <p:cNvGrpSpPr/>
          <p:nvPr/>
        </p:nvGrpSpPr>
        <p:grpSpPr>
          <a:xfrm>
            <a:off x="9310984" y="433755"/>
            <a:ext cx="2541244" cy="1154916"/>
            <a:chOff x="6983239" y="325316"/>
            <a:chExt cx="1905933" cy="86618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66AE24F-576B-F740-B916-2F583FE9A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3239" y="325316"/>
              <a:ext cx="1842249" cy="6750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B0B394E2-DBF1-3042-A1A9-9C0399C128B4}"/>
                </a:ext>
              </a:extLst>
            </p:cNvPr>
            <p:cNvSpPr txBox="1"/>
            <p:nvPr/>
          </p:nvSpPr>
          <p:spPr>
            <a:xfrm>
              <a:off x="7603724" y="960670"/>
              <a:ext cx="128544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 of physics</a:t>
              </a:r>
            </a:p>
          </p:txBody>
        </p:sp>
      </p:grpSp>
      <p:pic>
        <p:nvPicPr>
          <p:cNvPr id="10242" name="Picture 2" descr="Image result for DNA double helix">
            <a:extLst>
              <a:ext uri="{FF2B5EF4-FFF2-40B4-BE49-F238E27FC236}">
                <a16:creationId xmlns:a16="http://schemas.microsoft.com/office/drawing/2014/main" xmlns="" id="{C40E32CD-499D-BA48-A839-CB1EA4BCA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r="17620"/>
          <a:stretch/>
        </p:blipFill>
        <p:spPr bwMode="auto">
          <a:xfrm>
            <a:off x="75391" y="1409262"/>
            <a:ext cx="3445843" cy="504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78D1DDA-5C7E-4244-AFC7-97DB72C0BDF9}"/>
              </a:ext>
            </a:extLst>
          </p:cNvPr>
          <p:cNvSpPr/>
          <p:nvPr/>
        </p:nvSpPr>
        <p:spPr>
          <a:xfrm>
            <a:off x="5929045" y="6301585"/>
            <a:ext cx="158496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67" i="1" dirty="0">
                <a:solidFill>
                  <a:schemeClr val="bg1"/>
                </a:solidFill>
              </a:rPr>
              <a:t>Autodesk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75E4759-000F-CD45-9B0A-A89F4F2DAC4E}"/>
              </a:ext>
            </a:extLst>
          </p:cNvPr>
          <p:cNvSpPr/>
          <p:nvPr/>
        </p:nvSpPr>
        <p:spPr>
          <a:xfrm>
            <a:off x="151620" y="5891217"/>
            <a:ext cx="710553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867" i="1" dirty="0"/>
              <a:t>NIH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6D7FEF7-9C1B-6E4B-82CF-E929FF6E35CE}"/>
              </a:ext>
            </a:extLst>
          </p:cNvPr>
          <p:cNvSpPr/>
          <p:nvPr/>
        </p:nvSpPr>
        <p:spPr>
          <a:xfrm>
            <a:off x="3673525" y="109498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400" dirty="0"/>
              <a:t>‘The gene is a linear one-dimensional crystal, which lacks the periodic repeat, </a:t>
            </a:r>
            <a:r>
              <a:rPr lang="en-AU" sz="2400" i="1" dirty="0"/>
              <a:t>i.e.</a:t>
            </a:r>
            <a:r>
              <a:rPr lang="en-AU" sz="2400" dirty="0"/>
              <a:t>, an aperiodic crystal.’</a:t>
            </a:r>
          </a:p>
          <a:p>
            <a:r>
              <a:rPr lang="en-AU" sz="2400" b="1" dirty="0"/>
              <a:t>Schrödinger, </a:t>
            </a:r>
            <a:r>
              <a:rPr lang="en-AU" sz="2400" b="1" i="1" dirty="0"/>
              <a:t>What is life?</a:t>
            </a:r>
          </a:p>
          <a:p>
            <a:r>
              <a:rPr lang="en-AU" sz="2400" dirty="0"/>
              <a:t> </a:t>
            </a:r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5A54433-0B6E-F044-ACF8-FDEE8A1C9A0C}"/>
              </a:ext>
            </a:extLst>
          </p:cNvPr>
          <p:cNvGrpSpPr/>
          <p:nvPr/>
        </p:nvGrpSpPr>
        <p:grpSpPr>
          <a:xfrm>
            <a:off x="3832542" y="4216922"/>
            <a:ext cx="8148541" cy="2248143"/>
            <a:chOff x="2874406" y="3162691"/>
            <a:chExt cx="6111406" cy="1686107"/>
          </a:xfrm>
        </p:grpSpPr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xmlns="" id="{B6713649-9746-534B-A893-903C51946960}"/>
                </a:ext>
              </a:extLst>
            </p:cNvPr>
            <p:cNvGrpSpPr/>
            <p:nvPr/>
          </p:nvGrpSpPr>
          <p:grpSpPr>
            <a:xfrm>
              <a:off x="2874406" y="3162691"/>
              <a:ext cx="3026967" cy="1686107"/>
              <a:chOff x="-17893" y="0"/>
              <a:chExt cx="5278518" cy="2993815"/>
            </a:xfrm>
          </p:grpSpPr>
          <p:sp>
            <p:nvSpPr>
              <p:cNvPr id="8" name="Rounded Rectangle">
                <a:extLst>
                  <a:ext uri="{FF2B5EF4-FFF2-40B4-BE49-F238E27FC236}">
                    <a16:creationId xmlns:a16="http://schemas.microsoft.com/office/drawing/2014/main" xmlns="" id="{517D180F-9B03-E142-9E28-FB3FA59936B8}"/>
                  </a:ext>
                </a:extLst>
              </p:cNvPr>
              <p:cNvSpPr/>
              <p:nvPr/>
            </p:nvSpPr>
            <p:spPr>
              <a:xfrm>
                <a:off x="0" y="0"/>
                <a:ext cx="5260625" cy="2993815"/>
              </a:xfrm>
              <a:prstGeom prst="roundRect">
                <a:avLst>
                  <a:gd name="adj" fmla="val 11719"/>
                </a:avLst>
              </a:prstGeom>
              <a:solidFill>
                <a:srgbClr val="DBFCDD">
                  <a:alpha val="38999"/>
                </a:srgbClr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buClrTx/>
                  <a:defRPr>
                    <a:uFillTx/>
                  </a:defRPr>
                </a:pPr>
                <a:endParaRPr sz="2400"/>
              </a:p>
            </p:txBody>
          </p:sp>
          <p:sp>
            <p:nvSpPr>
              <p:cNvPr id="9" name="Line">
                <a:extLst>
                  <a:ext uri="{FF2B5EF4-FFF2-40B4-BE49-F238E27FC236}">
                    <a16:creationId xmlns:a16="http://schemas.microsoft.com/office/drawing/2014/main" xmlns="" id="{309DAC39-EA3A-C34F-8E2C-F9CD32084045}"/>
                  </a:ext>
                </a:extLst>
              </p:cNvPr>
              <p:cNvSpPr/>
              <p:nvPr/>
            </p:nvSpPr>
            <p:spPr>
              <a:xfrm>
                <a:off x="3126175" y="1765582"/>
                <a:ext cx="609602" cy="2259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buClrTx/>
                  <a:defRPr>
                    <a:uFillTx/>
                  </a:defRPr>
                </a:pPr>
                <a:endParaRPr sz="2400"/>
              </a:p>
            </p:txBody>
          </p:sp>
          <p:sp>
            <p:nvSpPr>
              <p:cNvPr id="10" name="Base-pairing">
                <a:extLst>
                  <a:ext uri="{FF2B5EF4-FFF2-40B4-BE49-F238E27FC236}">
                    <a16:creationId xmlns:a16="http://schemas.microsoft.com/office/drawing/2014/main" xmlns="" id="{7E9C0856-E501-5449-BC78-48DD8B728418}"/>
                  </a:ext>
                </a:extLst>
              </p:cNvPr>
              <p:cNvSpPr txBox="1"/>
              <p:nvPr/>
            </p:nvSpPr>
            <p:spPr>
              <a:xfrm>
                <a:off x="-17893" y="7302"/>
                <a:ext cx="2693474" cy="673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67733" tIns="67733" rIns="67733" bIns="67733" numCol="1" anchor="t">
                <a:spAutoFit/>
              </a:bodyPr>
              <a:lstStyle>
                <a:lvl1pPr marL="57798" defTabSz="1295400">
                  <a:defRPr sz="38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>
                  <a:defRPr b="1"/>
                </a:pPr>
                <a:r>
                  <a:rPr sz="2400" dirty="0"/>
                  <a:t>Base-pairing</a:t>
                </a:r>
              </a:p>
            </p:txBody>
          </p:sp>
          <p:pic>
            <p:nvPicPr>
              <p:cNvPr id="11" name="image3.png" descr="image3.png">
                <a:extLst>
                  <a:ext uri="{FF2B5EF4-FFF2-40B4-BE49-F238E27FC236}">
                    <a16:creationId xmlns:a16="http://schemas.microsoft.com/office/drawing/2014/main" xmlns="" id="{54E724DD-EAA4-3B43-A0F8-80D49ED8ED19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41392" y="686363"/>
                <a:ext cx="4725533" cy="2142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23" name="Group">
              <a:extLst>
                <a:ext uri="{FF2B5EF4-FFF2-40B4-BE49-F238E27FC236}">
                  <a16:creationId xmlns:a16="http://schemas.microsoft.com/office/drawing/2014/main" xmlns="" id="{F3735D2C-0DA5-0C4B-9C1C-B67772217201}"/>
                </a:ext>
              </a:extLst>
            </p:cNvPr>
            <p:cNvGrpSpPr/>
            <p:nvPr/>
          </p:nvGrpSpPr>
          <p:grpSpPr>
            <a:xfrm>
              <a:off x="6134854" y="3366016"/>
              <a:ext cx="2850958" cy="1364266"/>
              <a:chOff x="296100" y="974231"/>
              <a:chExt cx="5539128" cy="2650634"/>
            </a:xfrm>
          </p:grpSpPr>
          <p:sp>
            <p:nvSpPr>
              <p:cNvPr id="24" name="Line">
                <a:extLst>
                  <a:ext uri="{FF2B5EF4-FFF2-40B4-BE49-F238E27FC236}">
                    <a16:creationId xmlns:a16="http://schemas.microsoft.com/office/drawing/2014/main" xmlns="" id="{0045DF82-4FE3-5B44-95E3-0B5700406D79}"/>
                  </a:ext>
                </a:extLst>
              </p:cNvPr>
              <p:cNvSpPr/>
              <p:nvPr/>
            </p:nvSpPr>
            <p:spPr>
              <a:xfrm>
                <a:off x="2813755" y="2354862"/>
                <a:ext cx="819575" cy="2260"/>
              </a:xfrm>
              <a:prstGeom prst="lin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>
                  <a:buClrTx/>
                  <a:defRPr>
                    <a:uFillTx/>
                  </a:defRPr>
                </a:pPr>
                <a:endParaRPr sz="2400"/>
              </a:p>
            </p:txBody>
          </p:sp>
          <p:pic>
            <p:nvPicPr>
              <p:cNvPr id="26" name="image5.png" descr="image5.png">
                <a:extLst>
                  <a:ext uri="{FF2B5EF4-FFF2-40B4-BE49-F238E27FC236}">
                    <a16:creationId xmlns:a16="http://schemas.microsoft.com/office/drawing/2014/main" xmlns="" id="{3D97420E-29AD-264C-AC89-E88E75C558D0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296100" y="974231"/>
                <a:ext cx="2395503" cy="265063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" name="image6.png" descr="image6.png">
                <a:extLst>
                  <a:ext uri="{FF2B5EF4-FFF2-40B4-BE49-F238E27FC236}">
                    <a16:creationId xmlns:a16="http://schemas.microsoft.com/office/drawing/2014/main" xmlns="" id="{D17FD15D-BE04-DA4F-8D5E-6AE738E7F4A5}"/>
                  </a:ext>
                </a:extLst>
              </p:cNvPr>
              <p:cNvPicPr>
                <a:picLocks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43866" y="1433688"/>
                <a:ext cx="1991362" cy="19371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007C293-BA9C-9447-86B5-244DB8F3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80" y="703053"/>
            <a:ext cx="2668121" cy="89902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DNA?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A25A5901-3B6F-8947-92B6-CE748BB195D5}"/>
              </a:ext>
            </a:extLst>
          </p:cNvPr>
          <p:cNvSpPr txBox="1">
            <a:spLocks/>
          </p:cNvSpPr>
          <p:nvPr/>
        </p:nvSpPr>
        <p:spPr bwMode="auto">
          <a:xfrm>
            <a:off x="3832542" y="2939331"/>
            <a:ext cx="7636969" cy="89902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r>
              <a:rPr lang="en-US" sz="2933" b="0" dirty="0">
                <a:solidFill>
                  <a:schemeClr val="tx1"/>
                </a:solidFill>
              </a:rPr>
              <a:t>A </a:t>
            </a:r>
            <a:r>
              <a:rPr lang="en-US" sz="2933" i="1" dirty="0">
                <a:solidFill>
                  <a:schemeClr val="tx1"/>
                </a:solidFill>
              </a:rPr>
              <a:t>programmable</a:t>
            </a:r>
            <a:r>
              <a:rPr lang="en-US" sz="2933" b="0" dirty="0">
                <a:solidFill>
                  <a:schemeClr val="tx1"/>
                </a:solidFill>
              </a:rPr>
              <a:t> information containing polymer</a:t>
            </a:r>
          </a:p>
        </p:txBody>
      </p:sp>
    </p:spTree>
    <p:extLst>
      <p:ext uri="{BB962C8B-B14F-4D97-AF65-F5344CB8AC3E}">
        <p14:creationId xmlns:p14="http://schemas.microsoft.com/office/powerpoint/2010/main" val="6065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D31C8-C1F0-1A42-AA15-6ECF23030B07}"/>
              </a:ext>
            </a:extLst>
          </p:cNvPr>
          <p:cNvSpPr txBox="1"/>
          <p:nvPr/>
        </p:nvSpPr>
        <p:spPr>
          <a:xfrm>
            <a:off x="151619" y="218311"/>
            <a:ext cx="3009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School of Physics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6AE24F-576B-F740-B916-2F583FE9A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986" y="433755"/>
            <a:ext cx="2456332" cy="90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1B82C3F-911A-AA4F-8514-7259705B4C58}"/>
              </a:ext>
            </a:extLst>
          </p:cNvPr>
          <p:cNvCxnSpPr/>
          <p:nvPr/>
        </p:nvCxnSpPr>
        <p:spPr>
          <a:xfrm>
            <a:off x="10244831" y="1228919"/>
            <a:ext cx="1509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B394E2-DBF1-3042-A1A9-9C0399C128B4}"/>
              </a:ext>
            </a:extLst>
          </p:cNvPr>
          <p:cNvSpPr txBox="1"/>
          <p:nvPr/>
        </p:nvSpPr>
        <p:spPr>
          <a:xfrm>
            <a:off x="10138300" y="1280894"/>
            <a:ext cx="171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School of physics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7832B34-76CC-324A-8D71-59598EC94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80" y="703053"/>
            <a:ext cx="3359001" cy="899020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DNA origami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89706" y="2287858"/>
            <a:ext cx="2900174" cy="2930537"/>
            <a:chOff x="442279" y="1715893"/>
            <a:chExt cx="2175130" cy="2197903"/>
          </a:xfrm>
        </p:grpSpPr>
        <p:pic>
          <p:nvPicPr>
            <p:cNvPr id="17" name="image10.png" descr="image10.png">
              <a:extLst>
                <a:ext uri="{FF2B5EF4-FFF2-40B4-BE49-F238E27FC236}">
                  <a16:creationId xmlns:a16="http://schemas.microsoft.com/office/drawing/2014/main" xmlns="" id="{1E913C3C-147C-9145-B0E0-A74772895A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/>
            </a:blip>
            <a:srcRect l="50000" r="33494" b="50219"/>
            <a:stretch/>
          </p:blipFill>
          <p:spPr>
            <a:xfrm>
              <a:off x="605855" y="1715893"/>
              <a:ext cx="1847978" cy="18798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P. Rothemund, Nature 2006">
              <a:extLst>
                <a:ext uri="{FF2B5EF4-FFF2-40B4-BE49-F238E27FC236}">
                  <a16:creationId xmlns:a16="http://schemas.microsoft.com/office/drawing/2014/main" xmlns="" id="{CB6BCA4D-F89D-FF41-B865-EA588D0679E0}"/>
                </a:ext>
              </a:extLst>
            </p:cNvPr>
            <p:cNvSpPr txBox="1"/>
            <p:nvPr/>
          </p:nvSpPr>
          <p:spPr>
            <a:xfrm>
              <a:off x="442279" y="3595712"/>
              <a:ext cx="2175130" cy="31808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7733" tIns="67733" rIns="67733" bIns="67733" anchor="ctr">
              <a:spAutoFit/>
            </a:bodyPr>
            <a:lstStyle/>
            <a:p>
              <a:pPr algn="ctr" defTabSz="778914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867" dirty="0"/>
                <a:t>P. </a:t>
              </a:r>
              <a:r>
                <a:rPr sz="1867" dirty="0" err="1"/>
                <a:t>Rothemund</a:t>
              </a:r>
              <a:r>
                <a:rPr sz="1867" dirty="0"/>
                <a:t>, </a:t>
              </a:r>
              <a:r>
                <a:rPr sz="1867" b="1" i="1" dirty="0">
                  <a:latin typeface="Helvetica"/>
                  <a:ea typeface="Helvetica"/>
                  <a:cs typeface="Helvetica"/>
                  <a:sym typeface="Helvetica"/>
                </a:rPr>
                <a:t>Nature</a:t>
              </a:r>
              <a:r>
                <a:rPr sz="1867" dirty="0"/>
                <a:t> 2006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706595" y="4398379"/>
            <a:ext cx="9210397" cy="2440926"/>
            <a:chOff x="2029946" y="3298784"/>
            <a:chExt cx="6907798" cy="1830695"/>
          </a:xfrm>
        </p:grpSpPr>
        <p:pic>
          <p:nvPicPr>
            <p:cNvPr id="15" name="pasted-image.png">
              <a:extLst>
                <a:ext uri="{FF2B5EF4-FFF2-40B4-BE49-F238E27FC236}">
                  <a16:creationId xmlns:a16="http://schemas.microsoft.com/office/drawing/2014/main" xmlns="" id="{6EAEF825-0298-914D-B95A-C0CFC6ABB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/>
            </a:blip>
            <a:srcRect l="39961" t="51366"/>
            <a:stretch>
              <a:fillRect/>
            </a:stretch>
          </p:blipFill>
          <p:spPr>
            <a:xfrm>
              <a:off x="3566331" y="3298784"/>
              <a:ext cx="5371413" cy="166901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9" name="Shape 159">
              <a:extLst>
                <a:ext uri="{FF2B5EF4-FFF2-40B4-BE49-F238E27FC236}">
                  <a16:creationId xmlns:a16="http://schemas.microsoft.com/office/drawing/2014/main" xmlns="" id="{B804BDC7-E761-F042-B8CC-599EE93FE248}"/>
                </a:ext>
              </a:extLst>
            </p:cNvPr>
            <p:cNvSpPr/>
            <p:nvPr/>
          </p:nvSpPr>
          <p:spPr>
            <a:xfrm>
              <a:off x="2029946" y="4780714"/>
              <a:ext cx="2104342" cy="348765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7733" tIns="67733" rIns="67733" bIns="67733" anchor="ctr">
              <a:spAutoFit/>
            </a:bodyPr>
            <a:lstStyle/>
            <a:p>
              <a:pPr algn="ctr" defTabSz="778914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2133" dirty="0"/>
                <a:t>Deitz et al, </a:t>
              </a:r>
              <a:r>
                <a:rPr sz="2133" i="1" dirty="0">
                  <a:sym typeface="Helvetica"/>
                </a:rPr>
                <a:t>Science</a:t>
              </a:r>
              <a:r>
                <a:rPr sz="2133" dirty="0"/>
                <a:t> 2015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7199" y="427657"/>
            <a:ext cx="2672267" cy="36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1D89DB3-413A-A54B-9DF9-88E40740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819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DNA origami springs</a:t>
            </a:r>
          </a:p>
        </p:txBody>
      </p:sp>
      <p:pic>
        <p:nvPicPr>
          <p:cNvPr id="5" name="MMpics4.png" descr="MMpics4.png">
            <a:extLst>
              <a:ext uri="{FF2B5EF4-FFF2-40B4-BE49-F238E27FC236}">
                <a16:creationId xmlns:a16="http://schemas.microsoft.com/office/drawing/2014/main" xmlns="" id="{9E2591BF-A206-3740-8816-2F405F305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rcRect r="35838"/>
          <a:stretch>
            <a:fillRect/>
          </a:stretch>
        </p:blipFill>
        <p:spPr>
          <a:xfrm>
            <a:off x="272750" y="1259417"/>
            <a:ext cx="6719911" cy="53678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16206F5-0071-4248-B80E-89430EF41246}"/>
              </a:ext>
            </a:extLst>
          </p:cNvPr>
          <p:cNvGrpSpPr/>
          <p:nvPr/>
        </p:nvGrpSpPr>
        <p:grpSpPr>
          <a:xfrm>
            <a:off x="9310984" y="433755"/>
            <a:ext cx="2541244" cy="1154916"/>
            <a:chOff x="6983239" y="325316"/>
            <a:chExt cx="1905933" cy="866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7273A1F-12CD-ED4C-8AA5-C43ACAECA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3239" y="325316"/>
              <a:ext cx="1842249" cy="675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00F2BD5-E806-F446-AD06-542DF8783AC5}"/>
                </a:ext>
              </a:extLst>
            </p:cNvPr>
            <p:cNvSpPr txBox="1"/>
            <p:nvPr/>
          </p:nvSpPr>
          <p:spPr>
            <a:xfrm>
              <a:off x="7603724" y="960670"/>
              <a:ext cx="128544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 of physics</a:t>
              </a:r>
            </a:p>
          </p:txBody>
        </p:sp>
      </p:grpSp>
      <p:sp>
        <p:nvSpPr>
          <p:cNvPr id="9" name="with Mitsu Iwaki">
            <a:extLst>
              <a:ext uri="{FF2B5EF4-FFF2-40B4-BE49-F238E27FC236}">
                <a16:creationId xmlns:a16="http://schemas.microsoft.com/office/drawing/2014/main" xmlns="" id="{14A127FB-7499-0446-95C4-9763244651AB}"/>
              </a:ext>
            </a:extLst>
          </p:cNvPr>
          <p:cNvSpPr txBox="1"/>
          <p:nvPr/>
        </p:nvSpPr>
        <p:spPr>
          <a:xfrm>
            <a:off x="9124987" y="2106557"/>
            <a:ext cx="2458258" cy="1614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 algn="ctr" defTabSz="5842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with Mitsu Iwaki</a:t>
            </a:r>
            <a:endParaRPr lang="en-AU" dirty="0"/>
          </a:p>
          <a:p>
            <a:r>
              <a:rPr lang="en-AU" dirty="0"/>
              <a:t>Osaka University</a:t>
            </a:r>
          </a:p>
          <a:p>
            <a:r>
              <a:rPr lang="en-AU" dirty="0"/>
              <a:t>Shih Lab</a:t>
            </a:r>
          </a:p>
          <a:p>
            <a:r>
              <a:rPr lang="en-AU" dirty="0"/>
              <a:t>Harvard University</a:t>
            </a:r>
            <a:endParaRPr dirty="0"/>
          </a:p>
        </p:txBody>
      </p:sp>
      <p:sp>
        <p:nvSpPr>
          <p:cNvPr id="10" name="Iwaki, et al Nature Comm  2016">
            <a:extLst>
              <a:ext uri="{FF2B5EF4-FFF2-40B4-BE49-F238E27FC236}">
                <a16:creationId xmlns:a16="http://schemas.microsoft.com/office/drawing/2014/main" xmlns="" id="{A2FDF5D3-DFD0-9442-B5C8-5EC556DCFB8C}"/>
              </a:ext>
            </a:extLst>
          </p:cNvPr>
          <p:cNvSpPr txBox="1"/>
          <p:nvPr/>
        </p:nvSpPr>
        <p:spPr>
          <a:xfrm>
            <a:off x="8315517" y="6203205"/>
            <a:ext cx="3452312" cy="42411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7733" tIns="67733" rIns="67733" bIns="67733" anchor="ctr">
            <a:spAutoFit/>
          </a:bodyPr>
          <a:lstStyle/>
          <a:p>
            <a:pPr algn="ctr" defTabSz="778914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867" dirty="0"/>
              <a:t>Iwaki,</a:t>
            </a:r>
            <a:r>
              <a:rPr sz="1867" i="1" dirty="0">
                <a:latin typeface="Helvetica"/>
                <a:ea typeface="Helvetica"/>
                <a:cs typeface="Helvetica"/>
                <a:sym typeface="Helvetica"/>
              </a:rPr>
              <a:t> et al</a:t>
            </a:r>
            <a:r>
              <a:rPr sz="1867" dirty="0"/>
              <a:t> </a:t>
            </a:r>
            <a:r>
              <a:rPr sz="1867" b="1" i="1" dirty="0">
                <a:latin typeface="Helvetica"/>
                <a:ea typeface="Helvetica"/>
                <a:cs typeface="Helvetica"/>
                <a:sym typeface="Helvetica"/>
              </a:rPr>
              <a:t>Nature </a:t>
            </a:r>
            <a:r>
              <a:rPr sz="1867" b="1" i="1" dirty="0" err="1">
                <a:latin typeface="Helvetica"/>
                <a:ea typeface="Helvetica"/>
                <a:cs typeface="Helvetica"/>
                <a:sym typeface="Helvetica"/>
              </a:rPr>
              <a:t>Comm</a:t>
            </a:r>
            <a:r>
              <a:rPr sz="1867" b="1" i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1867" dirty="0"/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38062245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61D89DB3-413A-A54B-9DF9-88E40740E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59" y="15890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DNA origami springs</a:t>
            </a:r>
          </a:p>
        </p:txBody>
      </p:sp>
      <p:sp>
        <p:nvSpPr>
          <p:cNvPr id="4" name="with Mitsu Iwaki">
            <a:extLst>
              <a:ext uri="{FF2B5EF4-FFF2-40B4-BE49-F238E27FC236}">
                <a16:creationId xmlns:a16="http://schemas.microsoft.com/office/drawing/2014/main" xmlns="" id="{C3282428-98FB-D640-B9AF-ED976F15416E}"/>
              </a:ext>
            </a:extLst>
          </p:cNvPr>
          <p:cNvSpPr txBox="1"/>
          <p:nvPr/>
        </p:nvSpPr>
        <p:spPr>
          <a:xfrm>
            <a:off x="5121568" y="383964"/>
            <a:ext cx="2213576" cy="875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7733" tIns="67733" rIns="67733" bIns="67733" anchor="ctr">
            <a:spAutoFit/>
          </a:bodyPr>
          <a:lstStyle>
            <a:lvl1pPr algn="ctr" defTabSz="5842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with Mitsu Iwaki</a:t>
            </a:r>
            <a:endParaRPr lang="en-AU" dirty="0"/>
          </a:p>
          <a:p>
            <a:r>
              <a:rPr lang="en-AU" dirty="0"/>
              <a:t>Osaka University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E93919-893E-3544-99D5-677AC8BD3D38}"/>
              </a:ext>
            </a:extLst>
          </p:cNvPr>
          <p:cNvGrpSpPr/>
          <p:nvPr/>
        </p:nvGrpSpPr>
        <p:grpSpPr>
          <a:xfrm>
            <a:off x="9310984" y="433755"/>
            <a:ext cx="2541244" cy="1154916"/>
            <a:chOff x="6983239" y="325316"/>
            <a:chExt cx="1905933" cy="8661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A4B9A7F-1095-B94D-B328-9C0E236C7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83239" y="325316"/>
              <a:ext cx="1842249" cy="6750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A78E1C5-A8BF-6140-9EAF-87E703DC13FE}"/>
                </a:ext>
              </a:extLst>
            </p:cNvPr>
            <p:cNvSpPr txBox="1"/>
            <p:nvPr/>
          </p:nvSpPr>
          <p:spPr>
            <a:xfrm>
              <a:off x="7603724" y="960670"/>
              <a:ext cx="128544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 of physics</a:t>
              </a:r>
            </a:p>
          </p:txBody>
        </p:sp>
      </p:grpSp>
      <p:pic>
        <p:nvPicPr>
          <p:cNvPr id="9" name="MMpics4.png" descr="MMpics4.png">
            <a:extLst>
              <a:ext uri="{FF2B5EF4-FFF2-40B4-BE49-F238E27FC236}">
                <a16:creationId xmlns:a16="http://schemas.microsoft.com/office/drawing/2014/main" xmlns="" id="{133B3C8E-F840-D144-9DFD-29C72C0DA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64146" b="55623"/>
          <a:stretch/>
        </p:blipFill>
        <p:spPr>
          <a:xfrm>
            <a:off x="188359" y="1800183"/>
            <a:ext cx="5836797" cy="3702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MMpics4.png" descr="MMpics4.png">
            <a:extLst>
              <a:ext uri="{FF2B5EF4-FFF2-40B4-BE49-F238E27FC236}">
                <a16:creationId xmlns:a16="http://schemas.microsoft.com/office/drawing/2014/main" xmlns="" id="{7F5BF1E0-29D8-364C-8392-E1956DD67B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64146" t="44884" b="110"/>
          <a:stretch/>
        </p:blipFill>
        <p:spPr>
          <a:xfrm>
            <a:off x="6096000" y="1694419"/>
            <a:ext cx="5836797" cy="458946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95404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Rectangle"/>
          <p:cNvSpPr/>
          <p:nvPr/>
        </p:nvSpPr>
        <p:spPr>
          <a:xfrm>
            <a:off x="8835531" y="5652352"/>
            <a:ext cx="780651" cy="6579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22">
              <a:buClr>
                <a:srgbClr val="FFFFFF"/>
              </a:buCl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endParaRPr sz="2812"/>
          </a:p>
        </p:txBody>
      </p:sp>
      <p:pic>
        <p:nvPicPr>
          <p:cNvPr id="234" name="MMpics2.png" descr="MMpics2.png"/>
          <p:cNvPicPr>
            <a:picLocks noChangeAspect="1"/>
          </p:cNvPicPr>
          <p:nvPr/>
        </p:nvPicPr>
        <p:blipFill>
          <a:blip r:embed="rId4">
            <a:extLst/>
          </a:blip>
          <a:srcRect t="50437" r="20848" b="1573"/>
          <a:stretch>
            <a:fillRect/>
          </a:stretch>
        </p:blipFill>
        <p:spPr>
          <a:xfrm>
            <a:off x="609601" y="380598"/>
            <a:ext cx="9527823" cy="3838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ncomms13715-s4 (Converted).mov" descr="ncomms13715-s4 (Converted)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4696550" y="4241230"/>
            <a:ext cx="3002473" cy="238833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xmlns="" id="{689BA232-C748-AC45-8AAE-28FB2975D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137894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Molecular tug-of-war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0D2631E-6E5F-594D-B6F9-5644A144C675}"/>
              </a:ext>
            </a:extLst>
          </p:cNvPr>
          <p:cNvGrpSpPr/>
          <p:nvPr/>
        </p:nvGrpSpPr>
        <p:grpSpPr>
          <a:xfrm>
            <a:off x="9310984" y="433755"/>
            <a:ext cx="2541244" cy="1154916"/>
            <a:chOff x="6983239" y="325316"/>
            <a:chExt cx="1905933" cy="86618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C9519D19-35CA-2244-9EA3-33598CE69D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83239" y="325316"/>
              <a:ext cx="1842249" cy="675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BDFFED17-8BF3-F64F-9CA0-6DBBF006D8BA}"/>
                </a:ext>
              </a:extLst>
            </p:cNvPr>
            <p:cNvSpPr txBox="1"/>
            <p:nvPr/>
          </p:nvSpPr>
          <p:spPr>
            <a:xfrm>
              <a:off x="7603724" y="960670"/>
              <a:ext cx="128544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 of physics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7259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3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01A72-36CB-7641-8537-E5589CB2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Challenge questions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883D9E-A1B4-F24C-B217-01B6E344F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>
                <a:ea typeface="Arial"/>
                <a:cs typeface="Arial"/>
                <a:sym typeface="Arial"/>
              </a:rPr>
              <a:t>Why </a:t>
            </a:r>
            <a:r>
              <a:rPr lang="en-AU" sz="2933" dirty="0" smtClean="0">
                <a:ea typeface="Arial"/>
                <a:cs typeface="Arial"/>
                <a:sym typeface="Arial"/>
              </a:rPr>
              <a:t>a researcher decide </a:t>
            </a:r>
            <a:r>
              <a:rPr lang="en-AU" sz="2933" dirty="0">
                <a:ea typeface="Arial"/>
                <a:cs typeface="Arial"/>
                <a:sym typeface="Arial"/>
              </a:rPr>
              <a:t>to change research area?</a:t>
            </a:r>
          </a:p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>
                <a:ea typeface="Arial"/>
                <a:cs typeface="Arial"/>
                <a:sym typeface="Arial"/>
              </a:rPr>
              <a:t>What are the most important scientific challenges of our time?</a:t>
            </a:r>
          </a:p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>
                <a:ea typeface="Arial"/>
                <a:cs typeface="Arial"/>
                <a:sym typeface="Arial"/>
              </a:rPr>
              <a:t>How </a:t>
            </a:r>
            <a:r>
              <a:rPr lang="en-AU" sz="2933" dirty="0" smtClean="0">
                <a:ea typeface="Arial"/>
                <a:cs typeface="Arial"/>
                <a:sym typeface="Arial"/>
              </a:rPr>
              <a:t>do personal life events affect the path of research?</a:t>
            </a:r>
            <a:endParaRPr lang="en-AU" sz="2933" dirty="0">
              <a:ea typeface="Arial"/>
              <a:cs typeface="Arial"/>
              <a:sym typeface="Arial"/>
            </a:endParaRPr>
          </a:p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>
                <a:ea typeface="Arial"/>
                <a:cs typeface="Arial"/>
                <a:sym typeface="Arial"/>
              </a:rPr>
              <a:t>Is competition in academia good or bad?</a:t>
            </a:r>
          </a:p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>
                <a:ea typeface="Arial"/>
                <a:cs typeface="Arial"/>
                <a:sym typeface="Arial"/>
              </a:rPr>
              <a:t>How </a:t>
            </a:r>
            <a:r>
              <a:rPr lang="en-AU" sz="2933" dirty="0" smtClean="0">
                <a:ea typeface="Arial"/>
                <a:cs typeface="Arial"/>
                <a:sym typeface="Arial"/>
              </a:rPr>
              <a:t>do we choose research directions?</a:t>
            </a:r>
            <a:endParaRPr lang="en-AU" sz="2933" dirty="0">
              <a:ea typeface="Arial"/>
              <a:cs typeface="Arial"/>
              <a:sym typeface="Arial"/>
            </a:endParaRPr>
          </a:p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>
                <a:ea typeface="Arial"/>
                <a:cs typeface="Arial"/>
                <a:sym typeface="Arial"/>
              </a:rPr>
              <a:t>Does research have to be done in a university?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284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with Mitsu Iwaki"/>
          <p:cNvSpPr txBox="1"/>
          <p:nvPr/>
        </p:nvSpPr>
        <p:spPr>
          <a:xfrm>
            <a:off x="8250281" y="707743"/>
            <a:ext cx="152368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/>
              <a:t>with Mitsu Iwaki</a:t>
            </a:r>
          </a:p>
        </p:txBody>
      </p:sp>
      <p:sp>
        <p:nvSpPr>
          <p:cNvPr id="170" name="3D DNA origami + myosin"/>
          <p:cNvSpPr txBox="1"/>
          <p:nvPr/>
        </p:nvSpPr>
        <p:spPr>
          <a:xfrm>
            <a:off x="3744898" y="232320"/>
            <a:ext cx="4700390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4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sz="2953"/>
              <a:t>3D DNA origami + myosin</a:t>
            </a:r>
          </a:p>
        </p:txBody>
      </p:sp>
      <p:pic>
        <p:nvPicPr>
          <p:cNvPr id="172" name="MMpics2.png" descr="MMpics2.png"/>
          <p:cNvPicPr>
            <a:picLocks noChangeAspect="1"/>
          </p:cNvPicPr>
          <p:nvPr/>
        </p:nvPicPr>
        <p:blipFill>
          <a:blip r:embed="rId2">
            <a:extLst/>
          </a:blip>
          <a:srcRect b="79518"/>
          <a:stretch>
            <a:fillRect/>
          </a:stretch>
        </p:blipFill>
        <p:spPr>
          <a:xfrm>
            <a:off x="1671991" y="856552"/>
            <a:ext cx="5364181" cy="10188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95537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with Mitsu Iwaki"/>
          <p:cNvSpPr txBox="1"/>
          <p:nvPr/>
        </p:nvSpPr>
        <p:spPr>
          <a:xfrm>
            <a:off x="8250281" y="707743"/>
            <a:ext cx="152368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/>
              <a:t>with Mitsu Iwaki</a:t>
            </a:r>
          </a:p>
        </p:txBody>
      </p:sp>
      <p:sp>
        <p:nvSpPr>
          <p:cNvPr id="170" name="3D DNA origami + myosin"/>
          <p:cNvSpPr txBox="1"/>
          <p:nvPr/>
        </p:nvSpPr>
        <p:spPr>
          <a:xfrm>
            <a:off x="3744898" y="232320"/>
            <a:ext cx="4700390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4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sz="2953"/>
              <a:t>3D DNA origami + myosin</a:t>
            </a:r>
          </a:p>
        </p:txBody>
      </p:sp>
      <p:pic>
        <p:nvPicPr>
          <p:cNvPr id="171" name="MMpics3.png" descr="MMpics3.png"/>
          <p:cNvPicPr>
            <a:picLocks noChangeAspect="1"/>
          </p:cNvPicPr>
          <p:nvPr/>
        </p:nvPicPr>
        <p:blipFill>
          <a:blip r:embed="rId2">
            <a:extLst/>
          </a:blip>
          <a:srcRect b="43553"/>
          <a:stretch>
            <a:fillRect/>
          </a:stretch>
        </p:blipFill>
        <p:spPr>
          <a:xfrm>
            <a:off x="2388819" y="1811759"/>
            <a:ext cx="7414362" cy="2810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Mpics2.png" descr="MMpics2.png"/>
          <p:cNvPicPr>
            <a:picLocks noChangeAspect="1"/>
          </p:cNvPicPr>
          <p:nvPr/>
        </p:nvPicPr>
        <p:blipFill>
          <a:blip r:embed="rId3">
            <a:extLst/>
          </a:blip>
          <a:srcRect b="79518"/>
          <a:stretch>
            <a:fillRect/>
          </a:stretch>
        </p:blipFill>
        <p:spPr>
          <a:xfrm>
            <a:off x="1671991" y="856552"/>
            <a:ext cx="5364181" cy="10188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2053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with Mitsu Iwaki"/>
          <p:cNvSpPr txBox="1"/>
          <p:nvPr/>
        </p:nvSpPr>
        <p:spPr>
          <a:xfrm>
            <a:off x="8250281" y="707743"/>
            <a:ext cx="1523688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687"/>
              <a:t>with Mitsu Iwaki</a:t>
            </a:r>
          </a:p>
        </p:txBody>
      </p:sp>
      <p:sp>
        <p:nvSpPr>
          <p:cNvPr id="175" name="3D DNA origami + myosin"/>
          <p:cNvSpPr txBox="1"/>
          <p:nvPr/>
        </p:nvSpPr>
        <p:spPr>
          <a:xfrm>
            <a:off x="3744898" y="232320"/>
            <a:ext cx="4700390" cy="526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4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b="1"/>
            </a:pPr>
            <a:r>
              <a:rPr sz="2953"/>
              <a:t>3D DNA origami + myosin</a:t>
            </a:r>
          </a:p>
        </p:txBody>
      </p:sp>
      <p:pic>
        <p:nvPicPr>
          <p:cNvPr id="176" name="MMpics3.png" descr="MMpics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8819" y="1811759"/>
            <a:ext cx="7414362" cy="4979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MMpics2.png" descr="MMpics2.png"/>
          <p:cNvPicPr>
            <a:picLocks noChangeAspect="1"/>
          </p:cNvPicPr>
          <p:nvPr/>
        </p:nvPicPr>
        <p:blipFill>
          <a:blip r:embed="rId3">
            <a:extLst/>
          </a:blip>
          <a:srcRect b="79518"/>
          <a:stretch>
            <a:fillRect/>
          </a:stretch>
        </p:blipFill>
        <p:spPr>
          <a:xfrm>
            <a:off x="1671991" y="856552"/>
            <a:ext cx="5364181" cy="101881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17605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creen Shot 2018-10-15 at 11.24.47 pm.png" descr="Screen Shot 2018-10-15 at 11.24.47 pm.png"/>
          <p:cNvPicPr>
            <a:picLocks noChangeAspect="1"/>
          </p:cNvPicPr>
          <p:nvPr/>
        </p:nvPicPr>
        <p:blipFill>
          <a:blip r:embed="rId3">
            <a:extLst/>
          </a:blip>
          <a:srcRect l="4032" t="10929" r="6549" b="2163"/>
          <a:stretch>
            <a:fillRect/>
          </a:stretch>
        </p:blipFill>
        <p:spPr>
          <a:xfrm>
            <a:off x="6150588" y="201984"/>
            <a:ext cx="5630288" cy="65324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Screen Shot 2018-10-15 at 11.29.02 pm.png" descr="Screen Shot 2018-10-15 at 11.29.02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557" y="1036553"/>
            <a:ext cx="5711105" cy="21525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0FD7BB50-1898-8745-BBAE-A4713EFC6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557" y="0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What next?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42E381C-07EE-3E46-9F07-D836578B7E18}"/>
              </a:ext>
            </a:extLst>
          </p:cNvPr>
          <p:cNvSpPr txBox="1">
            <a:spLocks/>
          </p:cNvSpPr>
          <p:nvPr/>
        </p:nvSpPr>
        <p:spPr bwMode="auto">
          <a:xfrm>
            <a:off x="431675" y="3189140"/>
            <a:ext cx="4857136" cy="525168"/>
          </a:xfrm>
          <a:prstGeom prst="rect">
            <a:avLst/>
          </a:prstGeom>
          <a:solidFill>
            <a:srgbClr val="E64626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r>
              <a:rPr lang="en-US" sz="2933" dirty="0">
                <a:solidFill>
                  <a:schemeClr val="bg1"/>
                </a:solidFill>
              </a:rPr>
              <a:t>Always wear eye protection!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479D64F-0CD7-704F-A01B-FDAD9DC7D654}"/>
              </a:ext>
            </a:extLst>
          </p:cNvPr>
          <p:cNvGrpSpPr/>
          <p:nvPr/>
        </p:nvGrpSpPr>
        <p:grpSpPr>
          <a:xfrm>
            <a:off x="431675" y="3856075"/>
            <a:ext cx="5117136" cy="2878390"/>
            <a:chOff x="323756" y="2892056"/>
            <a:chExt cx="3837852" cy="2158792"/>
          </a:xfrm>
        </p:grpSpPr>
        <p:pic>
          <p:nvPicPr>
            <p:cNvPr id="301" name="1508780597-screenshot-from-2017-10-23-13-42-59.png" descr="1508780597-screenshot-from-2017-10-23-13-42-59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23756" y="2892056"/>
              <a:ext cx="3837852" cy="215879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0A0589CC-74E4-1442-8B9C-DB787DC86F75}"/>
                </a:ext>
              </a:extLst>
            </p:cNvPr>
            <p:cNvSpPr/>
            <p:nvPr/>
          </p:nvSpPr>
          <p:spPr>
            <a:xfrm>
              <a:off x="323756" y="4773849"/>
              <a:ext cx="3343676" cy="25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https://</a:t>
              </a:r>
              <a:r>
                <a:rPr lang="en-US" sz="1600" b="1" dirty="0" err="1">
                  <a:solidFill>
                    <a:schemeClr val="bg1"/>
                  </a:solidFill>
                </a:rPr>
                <a:t>youtu.be</a:t>
              </a:r>
              <a:r>
                <a:rPr lang="en-US" sz="1600" b="1" dirty="0">
                  <a:solidFill>
                    <a:schemeClr val="bg1"/>
                  </a:solidFill>
                </a:rPr>
                <a:t>/Sq7GaO8iqu8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9634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eleport11.png" descr="teleport11.png">
            <a:extLst>
              <a:ext uri="{FF2B5EF4-FFF2-40B4-BE49-F238E27FC236}">
                <a16:creationId xmlns:a16="http://schemas.microsoft.com/office/drawing/2014/main" xmlns="" id="{5A77273D-610B-BA42-8778-E5D1A9863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717" y="1259417"/>
            <a:ext cx="5970316" cy="300974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3ED5EC49-4CFD-8A44-9137-C8F7E9BC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717" y="17286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Science fiction?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3BA47F-E37A-BD4F-8177-AEBF90B78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9" t="5995" r="30232"/>
          <a:stretch/>
        </p:blipFill>
        <p:spPr>
          <a:xfrm>
            <a:off x="6446542" y="164969"/>
            <a:ext cx="4092609" cy="51986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347E51-BC1A-7A43-88AF-E2C6AD28A142}"/>
              </a:ext>
            </a:extLst>
          </p:cNvPr>
          <p:cNvSpPr/>
          <p:nvPr/>
        </p:nvSpPr>
        <p:spPr>
          <a:xfrm>
            <a:off x="264873" y="4269165"/>
            <a:ext cx="67356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engineerzero.blog</a:t>
            </a:r>
            <a:r>
              <a:rPr lang="en-US" sz="1600" dirty="0"/>
              <a:t>/2011/01/20/teleportation-by-optical-tweezers/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C22EE91-28E5-1949-842A-3EBA98F24D8B}"/>
              </a:ext>
            </a:extLst>
          </p:cNvPr>
          <p:cNvSpPr txBox="1">
            <a:spLocks/>
          </p:cNvSpPr>
          <p:nvPr/>
        </p:nvSpPr>
        <p:spPr bwMode="auto">
          <a:xfrm>
            <a:off x="5052349" y="6224712"/>
            <a:ext cx="8702928" cy="8282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sz="4533" dirty="0">
                <a:solidFill>
                  <a:schemeClr val="tx1"/>
                </a:solidFill>
              </a:rPr>
              <a:t>Molecular nanorobotics</a:t>
            </a:r>
            <a:r>
              <a:rPr lang="en-GB" sz="3733" dirty="0">
                <a:solidFill>
                  <a:schemeClr val="tx1"/>
                </a:solidFill>
              </a:rPr>
              <a:t/>
            </a:r>
            <a:br>
              <a:rPr lang="en-GB" sz="3733" dirty="0">
                <a:solidFill>
                  <a:schemeClr val="tx1"/>
                </a:solidFill>
              </a:rPr>
            </a:br>
            <a:endParaRPr lang="en-US" sz="3200" b="0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8C16C27-33AC-F94F-A908-23CBCE3DE696}"/>
              </a:ext>
            </a:extLst>
          </p:cNvPr>
          <p:cNvSpPr txBox="1">
            <a:spLocks/>
          </p:cNvSpPr>
          <p:nvPr/>
        </p:nvSpPr>
        <p:spPr bwMode="auto">
          <a:xfrm>
            <a:off x="5052351" y="5068138"/>
            <a:ext cx="7922091" cy="121129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b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AU" sz="3333" dirty="0">
                <a:ea typeface="+mj-ea"/>
              </a:rPr>
              <a:t>The University of Sydney Nano Institute</a:t>
            </a:r>
            <a:r>
              <a:rPr lang="en-AU" sz="3733" dirty="0">
                <a:ea typeface="+mj-ea"/>
              </a:rPr>
              <a:t/>
            </a:r>
            <a:br>
              <a:rPr lang="en-AU" sz="3733" dirty="0">
                <a:ea typeface="+mj-ea"/>
              </a:rPr>
            </a:br>
            <a:r>
              <a:rPr lang="en-GB" sz="3733" dirty="0"/>
              <a:t>Grand Challenge</a:t>
            </a:r>
            <a:endParaRPr lang="en-US" sz="2933" b="0" i="1" dirty="0">
              <a:ea typeface="+mj-e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F9BA4F8-50B2-1547-86FA-6BBF32623AAD}"/>
              </a:ext>
            </a:extLst>
          </p:cNvPr>
          <p:cNvGrpSpPr/>
          <p:nvPr/>
        </p:nvGrpSpPr>
        <p:grpSpPr>
          <a:xfrm>
            <a:off x="9310984" y="433755"/>
            <a:ext cx="2541244" cy="1154916"/>
            <a:chOff x="6983239" y="325316"/>
            <a:chExt cx="1905933" cy="86618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6234D8FA-D057-D145-AC25-DAA67B6F6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3239" y="325316"/>
              <a:ext cx="1842249" cy="675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E5C61F0-C017-7949-8E6B-56512DAC2EA3}"/>
                </a:ext>
              </a:extLst>
            </p:cNvPr>
            <p:cNvSpPr txBox="1"/>
            <p:nvPr/>
          </p:nvSpPr>
          <p:spPr>
            <a:xfrm>
              <a:off x="7603724" y="960670"/>
              <a:ext cx="1285448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School of physics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3248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419828-E86C-8243-B00C-BB5F7B1366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435429" y="-688196"/>
            <a:ext cx="12627429" cy="945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B076A-E6BE-C143-B3EE-0E927E4E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5" y="30093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Ultrashort high-intensity beams for</a:t>
            </a:r>
            <a:b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extreme light-matter interaction</a:t>
            </a:r>
            <a:b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A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116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0B636FC-9C03-A748-8C50-273E20656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5" r="19703" b="-2"/>
          <a:stretch/>
        </p:blipFill>
        <p:spPr>
          <a:xfrm>
            <a:off x="6485467" y="112478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905F98-A489-F746-8810-56B179C3C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0" r="25001" b="1"/>
          <a:stretch/>
        </p:blipFill>
        <p:spPr>
          <a:xfrm>
            <a:off x="1107924" y="104858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34035F-EBE2-7048-818B-C9AB576AB794}"/>
              </a:ext>
            </a:extLst>
          </p:cNvPr>
          <p:cNvSpPr txBox="1"/>
          <p:nvPr/>
        </p:nvSpPr>
        <p:spPr>
          <a:xfrm>
            <a:off x="2545013" y="435249"/>
            <a:ext cx="2059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ple Color Emoji" pitchFamily="2" charset="0"/>
                <a:ea typeface="Apple Color Emoji" pitchFamily="2" charset="0"/>
                <a:cs typeface="Apple Chancery" panose="03020702040506060504" pitchFamily="66" charset="-79"/>
              </a:rPr>
              <a:t>Gerard </a:t>
            </a:r>
            <a:r>
              <a:rPr lang="en-US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ple Color Emoji" pitchFamily="2" charset="0"/>
                <a:ea typeface="Apple Color Emoji" pitchFamily="2" charset="0"/>
                <a:cs typeface="Apple Chancery" panose="03020702040506060504" pitchFamily="66" charset="-79"/>
              </a:rPr>
              <a:t>Mourou</a:t>
            </a:r>
            <a:endParaRPr lang="en-US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pple Color Emoji" pitchFamily="2" charset="0"/>
              <a:ea typeface="Apple Color Emoji" pitchFamily="2" charset="0"/>
              <a:cs typeface="Apple Chancery" panose="03020702040506060504" pitchFamily="66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6D4F91-75D9-BD40-9398-2C69B94940A3}"/>
              </a:ext>
            </a:extLst>
          </p:cNvPr>
          <p:cNvSpPr txBox="1"/>
          <p:nvPr/>
        </p:nvSpPr>
        <p:spPr>
          <a:xfrm>
            <a:off x="7869394" y="510905"/>
            <a:ext cx="2274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pple Color Emoji" pitchFamily="2" charset="0"/>
                <a:ea typeface="Apple Color Emoji" pitchFamily="2" charset="0"/>
                <a:cs typeface="Apple Chancery" panose="03020702040506060504" pitchFamily="66" charset="-79"/>
              </a:defRPr>
            </a:lvl1pPr>
          </a:lstStyle>
          <a:p>
            <a:r>
              <a:rPr lang="en-US" sz="2000" dirty="0"/>
              <a:t>Donna Strickland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CDFFBB-E44C-1B4E-8222-FDE401EEF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377" y="276444"/>
            <a:ext cx="788397" cy="774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7F46B5E-5B80-5D4F-ABD7-729D146C1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4892" y="317946"/>
            <a:ext cx="788397" cy="7740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7D4B855-6624-C342-9616-6B1277EA6D2F}"/>
              </a:ext>
            </a:extLst>
          </p:cNvPr>
          <p:cNvSpPr/>
          <p:nvPr/>
        </p:nvSpPr>
        <p:spPr>
          <a:xfrm>
            <a:off x="7959079" y="6285245"/>
            <a:ext cx="2457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rgbClr val="2E2A25"/>
                </a:solidFill>
                <a:latin typeface="Ivar Regular"/>
              </a:rPr>
              <a:t>University of Waterloo, Canada</a:t>
            </a:r>
            <a:endParaRPr lang="en-US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1D85C40-C8B9-0040-9A81-0334DF2324DC}"/>
              </a:ext>
            </a:extLst>
          </p:cNvPr>
          <p:cNvSpPr/>
          <p:nvPr/>
        </p:nvSpPr>
        <p:spPr>
          <a:xfrm>
            <a:off x="1902061" y="6219633"/>
            <a:ext cx="30258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rgbClr val="2E2A25"/>
                </a:solidFill>
                <a:latin typeface="Ivar Regular"/>
              </a:rPr>
              <a:t>École </a:t>
            </a:r>
            <a:r>
              <a:rPr lang="en-AU" sz="1400" dirty="0" err="1">
                <a:solidFill>
                  <a:srgbClr val="2E2A25"/>
                </a:solidFill>
                <a:latin typeface="Ivar Regular"/>
              </a:rPr>
              <a:t>Polytechnique</a:t>
            </a:r>
            <a:r>
              <a:rPr lang="en-AU" sz="1400" dirty="0">
                <a:solidFill>
                  <a:srgbClr val="2E2A25"/>
                </a:solidFill>
                <a:latin typeface="Ivar Regular"/>
              </a:rPr>
              <a:t>, </a:t>
            </a:r>
            <a:r>
              <a:rPr lang="en-AU" sz="1400" dirty="0" err="1">
                <a:solidFill>
                  <a:srgbClr val="2E2A25"/>
                </a:solidFill>
                <a:latin typeface="Ivar Regular"/>
              </a:rPr>
              <a:t>Palaiseau</a:t>
            </a:r>
            <a:r>
              <a:rPr lang="en-AU" sz="1400" dirty="0">
                <a:solidFill>
                  <a:srgbClr val="2E2A25"/>
                </a:solidFill>
                <a:latin typeface="Ivar Regular"/>
              </a:rPr>
              <a:t>, France</a:t>
            </a:r>
            <a:br>
              <a:rPr lang="en-AU" sz="1400" dirty="0">
                <a:solidFill>
                  <a:srgbClr val="2E2A25"/>
                </a:solidFill>
                <a:latin typeface="Ivar Regular"/>
              </a:rPr>
            </a:br>
            <a:r>
              <a:rPr lang="en-AU" sz="1400" dirty="0">
                <a:solidFill>
                  <a:srgbClr val="2E2A25"/>
                </a:solidFill>
                <a:latin typeface="Ivar Regular"/>
              </a:rPr>
              <a:t>University of Michigan, Ann </a:t>
            </a:r>
            <a:r>
              <a:rPr lang="en-AU" sz="1400" dirty="0" err="1">
                <a:solidFill>
                  <a:srgbClr val="2E2A25"/>
                </a:solidFill>
                <a:latin typeface="Ivar Regular"/>
              </a:rPr>
              <a:t>Arbor</a:t>
            </a:r>
            <a:r>
              <a:rPr lang="en-AU" sz="1400" dirty="0">
                <a:solidFill>
                  <a:srgbClr val="2E2A25"/>
                </a:solidFill>
                <a:latin typeface="Ivar Regular"/>
              </a:rPr>
              <a:t>, USA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437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7A8ACB-D7C3-5F48-959C-DE800D6E5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992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48D55C-ED42-D744-8CD8-BB10E83D1990}"/>
              </a:ext>
            </a:extLst>
          </p:cNvPr>
          <p:cNvSpPr txBox="1"/>
          <p:nvPr/>
        </p:nvSpPr>
        <p:spPr>
          <a:xfrm>
            <a:off x="8290942" y="1041988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PhD student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ABE1C7-8634-C548-A36D-463D07445CB3}"/>
              </a:ext>
            </a:extLst>
          </p:cNvPr>
          <p:cNvSpPr txBox="1"/>
          <p:nvPr/>
        </p:nvSpPr>
        <p:spPr>
          <a:xfrm>
            <a:off x="3779894" y="1041988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supervisor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41FA6B0-9E2F-3540-8CAA-3F8AF4D24D01}"/>
              </a:ext>
            </a:extLst>
          </p:cNvPr>
          <p:cNvGrpSpPr/>
          <p:nvPr/>
        </p:nvGrpSpPr>
        <p:grpSpPr>
          <a:xfrm>
            <a:off x="2544615" y="5335812"/>
            <a:ext cx="3697583" cy="1453283"/>
            <a:chOff x="2544615" y="5335812"/>
            <a:chExt cx="3697583" cy="14532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A3243C-AE9F-0A4F-9234-B9781BC47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4615" y="5335812"/>
              <a:ext cx="1435100" cy="1435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DC44869-0684-804A-A0AE-56A0E4750E51}"/>
                </a:ext>
              </a:extLst>
            </p:cNvPr>
            <p:cNvSpPr txBox="1"/>
            <p:nvPr/>
          </p:nvSpPr>
          <p:spPr>
            <a:xfrm>
              <a:off x="3942851" y="6327430"/>
              <a:ext cx="2299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latin typeface="American Typewriter" panose="02090604020004020304" pitchFamily="18" charset="77"/>
                </a:defRPr>
              </a:lvl1pPr>
            </a:lstStyle>
            <a:p>
              <a:r>
                <a:rPr lang="en-US" sz="1200" dirty="0"/>
                <a:t>Prof. Judith Dawes</a:t>
              </a:r>
            </a:p>
            <a:p>
              <a:r>
                <a:rPr lang="en-US" sz="1200" dirty="0"/>
                <a:t>Macquarie University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9CB308-88DE-3749-878A-F8BD183B406A}"/>
              </a:ext>
            </a:extLst>
          </p:cNvPr>
          <p:cNvSpPr txBox="1"/>
          <p:nvPr/>
        </p:nvSpPr>
        <p:spPr>
          <a:xfrm>
            <a:off x="3979715" y="532530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insider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819C660-1697-274A-BF0A-22F2AA76E33C}"/>
              </a:ext>
            </a:extLst>
          </p:cNvPr>
          <p:cNvSpPr/>
          <p:nvPr/>
        </p:nvSpPr>
        <p:spPr>
          <a:xfrm>
            <a:off x="6287666" y="6124581"/>
            <a:ext cx="5542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merican Typewriter" panose="02090604020004020304" pitchFamily="18" charset="77"/>
              </a:rPr>
              <a:t>" I did not set out to save world. I think you should do what you are good at. That is enough.”</a:t>
            </a:r>
            <a:endParaRPr lang="en-US" sz="1600" dirty="0">
              <a:latin typeface="American Typewriter" panose="02090604020004020304" pitchFamily="18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A7A933-C9FB-D747-B9CF-7DF56E3E1E03}"/>
              </a:ext>
            </a:extLst>
          </p:cNvPr>
          <p:cNvSpPr/>
          <p:nvPr/>
        </p:nvSpPr>
        <p:spPr>
          <a:xfrm>
            <a:off x="8290942" y="1397465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Very practical person</a:t>
            </a:r>
            <a:endParaRPr lang="en-US" sz="1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103C0EB-7B99-AB4E-B2B0-F8465388541A}"/>
              </a:ext>
            </a:extLst>
          </p:cNvPr>
          <p:cNvSpPr/>
          <p:nvPr/>
        </p:nvSpPr>
        <p:spPr>
          <a:xfrm>
            <a:off x="8280308" y="1728771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Proud to be an engineer</a:t>
            </a:r>
            <a:endParaRPr lang="en-US" sz="1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D7916CF-5F28-5C4E-8407-EBD351410357}"/>
              </a:ext>
            </a:extLst>
          </p:cNvPr>
          <p:cNvSpPr/>
          <p:nvPr/>
        </p:nvSpPr>
        <p:spPr>
          <a:xfrm>
            <a:off x="3812685" y="2044760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Typically French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F3FDEF-267C-3B43-BF27-2BC7A57B69FA}"/>
              </a:ext>
            </a:extLst>
          </p:cNvPr>
          <p:cNvSpPr txBox="1"/>
          <p:nvPr/>
        </p:nvSpPr>
        <p:spPr>
          <a:xfrm>
            <a:off x="724256" y="386438"/>
            <a:ext cx="432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merican Typewriter" panose="02090604020004020304" pitchFamily="18" charset="77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1981 at the University of Rochester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2161ABC-E72D-8B44-9B75-9F46982E1C56}"/>
              </a:ext>
            </a:extLst>
          </p:cNvPr>
          <p:cNvSpPr/>
          <p:nvPr/>
        </p:nvSpPr>
        <p:spPr>
          <a:xfrm>
            <a:off x="8262109" y="2044760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Loved Christmas lights</a:t>
            </a:r>
            <a:endParaRPr lang="en-US" sz="1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79B3D87-366D-884F-B0B4-95460A9139F1}"/>
              </a:ext>
            </a:extLst>
          </p:cNvPr>
          <p:cNvSpPr/>
          <p:nvPr/>
        </p:nvSpPr>
        <p:spPr>
          <a:xfrm>
            <a:off x="3812685" y="1379735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Extremely enthusiastic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C666B57-FFD0-C049-9334-223ED01B3834}"/>
              </a:ext>
            </a:extLst>
          </p:cNvPr>
          <p:cNvSpPr/>
          <p:nvPr/>
        </p:nvSpPr>
        <p:spPr>
          <a:xfrm>
            <a:off x="3812685" y="1698022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Highly competitive</a:t>
            </a:r>
            <a:endParaRPr lang="en-US" sz="1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5604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8" presetClass="entr" presetSubtype="0" accel="5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2" grpId="1"/>
      <p:bldP spid="14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7A8ACB-D7C3-5F48-959C-DE800D6E5F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992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48D55C-ED42-D744-8CD8-BB10E83D1990}"/>
              </a:ext>
            </a:extLst>
          </p:cNvPr>
          <p:cNvSpPr txBox="1"/>
          <p:nvPr/>
        </p:nvSpPr>
        <p:spPr>
          <a:xfrm>
            <a:off x="8290942" y="1041988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PhD student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7ABE1C7-8634-C548-A36D-463D07445CB3}"/>
              </a:ext>
            </a:extLst>
          </p:cNvPr>
          <p:cNvSpPr txBox="1"/>
          <p:nvPr/>
        </p:nvSpPr>
        <p:spPr>
          <a:xfrm>
            <a:off x="3779894" y="1041988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supervisor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41FA6B0-9E2F-3540-8CAA-3F8AF4D24D01}"/>
              </a:ext>
            </a:extLst>
          </p:cNvPr>
          <p:cNvGrpSpPr/>
          <p:nvPr/>
        </p:nvGrpSpPr>
        <p:grpSpPr>
          <a:xfrm>
            <a:off x="2544615" y="5335812"/>
            <a:ext cx="3697583" cy="1453283"/>
            <a:chOff x="2544615" y="5335812"/>
            <a:chExt cx="3697583" cy="14532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ADA3243C-AE9F-0A4F-9234-B9781BC47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4615" y="5335812"/>
              <a:ext cx="1435100" cy="1435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DC44869-0684-804A-A0AE-56A0E4750E51}"/>
                </a:ext>
              </a:extLst>
            </p:cNvPr>
            <p:cNvSpPr txBox="1"/>
            <p:nvPr/>
          </p:nvSpPr>
          <p:spPr>
            <a:xfrm>
              <a:off x="3942851" y="6327430"/>
              <a:ext cx="22993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>
                  <a:latin typeface="American Typewriter" panose="02090604020004020304" pitchFamily="18" charset="77"/>
                </a:defRPr>
              </a:lvl1pPr>
            </a:lstStyle>
            <a:p>
              <a:r>
                <a:rPr lang="en-US" sz="1200" dirty="0"/>
                <a:t>Prof. Judith Dawes</a:t>
              </a:r>
            </a:p>
            <a:p>
              <a:r>
                <a:rPr lang="en-US" sz="1200" dirty="0"/>
                <a:t>Macquarie University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9CB308-88DE-3749-878A-F8BD183B406A}"/>
              </a:ext>
            </a:extLst>
          </p:cNvPr>
          <p:cNvSpPr txBox="1"/>
          <p:nvPr/>
        </p:nvSpPr>
        <p:spPr>
          <a:xfrm>
            <a:off x="3979715" y="5325302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merican Typewriter" panose="02090604020004020304" pitchFamily="18" charset="77"/>
              </a:rPr>
              <a:t>The insider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819C660-1697-274A-BF0A-22F2AA76E33C}"/>
              </a:ext>
            </a:extLst>
          </p:cNvPr>
          <p:cNvSpPr/>
          <p:nvPr/>
        </p:nvSpPr>
        <p:spPr>
          <a:xfrm>
            <a:off x="6287666" y="6124581"/>
            <a:ext cx="5542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latin typeface="American Typewriter" panose="02090604020004020304" pitchFamily="18" charset="77"/>
              </a:rPr>
              <a:t>" I did not set out to save world. I think you should do what you are good at. That is enough.”</a:t>
            </a:r>
            <a:endParaRPr lang="en-US" sz="1600" dirty="0">
              <a:latin typeface="American Typewriter" panose="02090604020004020304" pitchFamily="18" charset="77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AA7A933-C9FB-D747-B9CF-7DF56E3E1E03}"/>
              </a:ext>
            </a:extLst>
          </p:cNvPr>
          <p:cNvSpPr/>
          <p:nvPr/>
        </p:nvSpPr>
        <p:spPr>
          <a:xfrm>
            <a:off x="8290942" y="1397465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Very practical person</a:t>
            </a:r>
            <a:endParaRPr lang="en-US" sz="1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103C0EB-7B99-AB4E-B2B0-F8465388541A}"/>
              </a:ext>
            </a:extLst>
          </p:cNvPr>
          <p:cNvSpPr/>
          <p:nvPr/>
        </p:nvSpPr>
        <p:spPr>
          <a:xfrm>
            <a:off x="8280308" y="1728771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Proud to be an engineer</a:t>
            </a:r>
            <a:endParaRPr lang="en-US" sz="1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D7916CF-5F28-5C4E-8407-EBD351410357}"/>
              </a:ext>
            </a:extLst>
          </p:cNvPr>
          <p:cNvSpPr/>
          <p:nvPr/>
        </p:nvSpPr>
        <p:spPr>
          <a:xfrm>
            <a:off x="3812685" y="2044760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Typically French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AF3FDEF-267C-3B43-BF27-2BC7A57B69FA}"/>
              </a:ext>
            </a:extLst>
          </p:cNvPr>
          <p:cNvSpPr txBox="1"/>
          <p:nvPr/>
        </p:nvSpPr>
        <p:spPr>
          <a:xfrm>
            <a:off x="724256" y="386438"/>
            <a:ext cx="432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American Typewriter" panose="02090604020004020304" pitchFamily="18" charset="77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1981 at the University of Rochester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2161ABC-E72D-8B44-9B75-9F46982E1C56}"/>
              </a:ext>
            </a:extLst>
          </p:cNvPr>
          <p:cNvSpPr/>
          <p:nvPr/>
        </p:nvSpPr>
        <p:spPr>
          <a:xfrm>
            <a:off x="8262109" y="2044760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Loved Christmas lights</a:t>
            </a:r>
            <a:endParaRPr lang="en-US" sz="1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79B3D87-366D-884F-B0B4-95460A9139F1}"/>
              </a:ext>
            </a:extLst>
          </p:cNvPr>
          <p:cNvSpPr/>
          <p:nvPr/>
        </p:nvSpPr>
        <p:spPr>
          <a:xfrm>
            <a:off x="3812685" y="1379735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Extremely enthusiastic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C666B57-FFD0-C049-9334-223ED01B3834}"/>
              </a:ext>
            </a:extLst>
          </p:cNvPr>
          <p:cNvSpPr/>
          <p:nvPr/>
        </p:nvSpPr>
        <p:spPr>
          <a:xfrm>
            <a:off x="3812685" y="1698022"/>
            <a:ext cx="255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chemeClr val="bg1"/>
                </a:solidFill>
                <a:latin typeface="American Typewriter" panose="02090604020004020304" pitchFamily="18" charset="77"/>
              </a:rPr>
              <a:t>Highly competitive</a:t>
            </a:r>
            <a:endParaRPr lang="en-US" sz="1400" dirty="0">
              <a:solidFill>
                <a:schemeClr val="bg1"/>
              </a:solidFill>
              <a:latin typeface="American Typewriter" panose="02090604020004020304" pitchFamily="18" charset="77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372360" y="4129346"/>
            <a:ext cx="4136572" cy="775220"/>
            <a:chOff x="6372360" y="4129346"/>
            <a:chExt cx="4136572" cy="775220"/>
          </a:xfrm>
        </p:grpSpPr>
        <p:sp>
          <p:nvSpPr>
            <p:cNvPr id="2" name="Rectangle 1"/>
            <p:cNvSpPr/>
            <p:nvPr/>
          </p:nvSpPr>
          <p:spPr>
            <a:xfrm>
              <a:off x="6372360" y="4129346"/>
              <a:ext cx="4136572" cy="775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1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st</a:t>
              </a:r>
              <a:r>
                <a:rPr lang="en-US" dirty="0" smtClean="0">
                  <a:solidFill>
                    <a:schemeClr val="tx1"/>
                  </a:solidFill>
                </a:rPr>
                <a:t> female Nobel prize in 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      Physics in 55 years, 3</a:t>
              </a:r>
              <a:r>
                <a:rPr lang="en-US" baseline="30000" dirty="0" smtClean="0">
                  <a:solidFill>
                    <a:schemeClr val="tx1"/>
                  </a:solidFill>
                </a:rPr>
                <a:t>rd</a:t>
              </a:r>
              <a:r>
                <a:rPr lang="en-US" dirty="0" smtClean="0">
                  <a:solidFill>
                    <a:schemeClr val="tx1"/>
                  </a:solidFill>
                </a:rPr>
                <a:t> ever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D7F46B5E-5B80-5D4F-ABD7-729D146C1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2360" y="4129346"/>
              <a:ext cx="788397" cy="77406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6372360" y="4979310"/>
            <a:ext cx="4136572" cy="775220"/>
            <a:chOff x="6372360" y="4979310"/>
            <a:chExt cx="4136572" cy="775220"/>
          </a:xfrm>
        </p:grpSpPr>
        <p:sp>
          <p:nvSpPr>
            <p:cNvPr id="24" name="Rectangle 23"/>
            <p:cNvSpPr/>
            <p:nvPr/>
          </p:nvSpPr>
          <p:spPr>
            <a:xfrm>
              <a:off x="6372360" y="4979310"/>
              <a:ext cx="4136572" cy="775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Age in 1985 = 26 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(PhD student)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7F46B5E-5B80-5D4F-ABD7-729D146C1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72360" y="4979310"/>
              <a:ext cx="788397" cy="774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0481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3778A4F-FF0C-7644-B1B9-A045009C91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47" b="16196"/>
          <a:stretch/>
        </p:blipFill>
        <p:spPr>
          <a:xfrm>
            <a:off x="-1" y="10"/>
            <a:ext cx="12192001" cy="4104157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EE09A529-E47C-4634-BB98-0A9526C372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Oval 13">
            <a:extLst>
              <a:ext uri="{FF2B5EF4-FFF2-40B4-BE49-F238E27FC236}">
                <a16:creationId xmlns:a16="http://schemas.microsoft.com/office/drawing/2014/main" xmlns="" id="{569C1A01-6FB5-43CE-ADCC-936728ACAC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D31C8-C1F0-1A42-AA15-6ECF23030B07}"/>
              </a:ext>
            </a:extLst>
          </p:cNvPr>
          <p:cNvSpPr txBox="1"/>
          <p:nvPr/>
        </p:nvSpPr>
        <p:spPr>
          <a:xfrm>
            <a:off x="2062718" y="4388303"/>
            <a:ext cx="8293394" cy="150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latin typeface="Arial Rounded MT Bold" panose="020F0704030504030204" pitchFamily="34" charset="77"/>
                <a:ea typeface="+mj-ea"/>
                <a:cs typeface="+mj-cs"/>
              </a:defRPr>
            </a:lvl1pPr>
          </a:lstStyle>
          <a:p>
            <a:r>
              <a:rPr lang="en-AU" dirty="0">
                <a:solidFill>
                  <a:schemeClr val="tx1"/>
                </a:solidFill>
              </a:rPr>
              <a:t>"</a:t>
            </a:r>
            <a:r>
              <a:rPr lang="en-AU" i="1" dirty="0">
                <a:solidFill>
                  <a:schemeClr val="tx1"/>
                </a:solidFill>
              </a:rPr>
              <a:t>for their method of generating high-intensity, ultra-short optical pulses</a:t>
            </a:r>
            <a:r>
              <a:rPr lang="en-AU" dirty="0">
                <a:solidFill>
                  <a:schemeClr val="tx1"/>
                </a:solidFill>
              </a:rPr>
              <a:t>.”</a:t>
            </a:r>
          </a:p>
          <a:p>
            <a:endParaRPr lang="en-AU" dirty="0">
              <a:solidFill>
                <a:schemeClr val="tx1"/>
              </a:solidFill>
            </a:endParaRPr>
          </a:p>
          <a:p>
            <a:pPr algn="r"/>
            <a:r>
              <a:rPr lang="en-AU" sz="1600" dirty="0">
                <a:solidFill>
                  <a:schemeClr val="tx1"/>
                </a:solidFill>
              </a:rPr>
              <a:t>The Royal Swedish Academy of Sciences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C04A020-41AA-2240-8B4A-1B00D8CD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06" y="264618"/>
            <a:ext cx="5109299" cy="371646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Chirped Pulse Amplification (CPA)</a:t>
            </a:r>
          </a:p>
        </p:txBody>
      </p:sp>
    </p:spTree>
    <p:extLst>
      <p:ext uri="{BB962C8B-B14F-4D97-AF65-F5344CB8AC3E}">
        <p14:creationId xmlns:p14="http://schemas.microsoft.com/office/powerpoint/2010/main" val="192248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419828-E86C-8243-B00C-BB5F7B1366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435429" y="-688196"/>
            <a:ext cx="12627429" cy="945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B076A-E6BE-C143-B3EE-0E927E4E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5" y="30093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Optical tweezers for studying</a:t>
            </a:r>
            <a:b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molecular nanomachines</a:t>
            </a:r>
            <a:b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endParaRPr lang="en-A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59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0D22875-529F-CE43-BF53-CBABDCD80FDF}"/>
              </a:ext>
            </a:extLst>
          </p:cNvPr>
          <p:cNvCxnSpPr/>
          <p:nvPr/>
        </p:nvCxnSpPr>
        <p:spPr>
          <a:xfrm>
            <a:off x="4100813" y="4542435"/>
            <a:ext cx="42396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699A6123-41A5-7945-93B5-9B5883F7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04" y="381576"/>
            <a:ext cx="7814940" cy="371646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At the point of the discovery, pulsed lasers were at an impasse…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BAEAD48-17FE-C44C-A41F-3CBD7E98FB59}"/>
              </a:ext>
            </a:extLst>
          </p:cNvPr>
          <p:cNvSpPr/>
          <p:nvPr/>
        </p:nvSpPr>
        <p:spPr>
          <a:xfrm>
            <a:off x="379639" y="5949722"/>
            <a:ext cx="583683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b="1" dirty="0">
                <a:effectLst/>
                <a:latin typeface="Georgia" panose="02040502050405020303" pitchFamily="18" charset="0"/>
              </a:rPr>
              <a:t>First laser:</a:t>
            </a:r>
          </a:p>
          <a:p>
            <a:r>
              <a:rPr lang="en-AU" sz="1100" dirty="0">
                <a:effectLst/>
                <a:latin typeface="Georgia" panose="02040502050405020303" pitchFamily="18" charset="0"/>
              </a:rPr>
              <a:t>Schawlow and Townes, </a:t>
            </a:r>
            <a:r>
              <a:rPr lang="en-AU" sz="1100" i="1" dirty="0">
                <a:effectLst/>
                <a:latin typeface="Georgia" panose="02040502050405020303" pitchFamily="18" charset="0"/>
              </a:rPr>
              <a:t>Infrared and optical masers</a:t>
            </a:r>
            <a:r>
              <a:rPr lang="en-AU" sz="1100" dirty="0">
                <a:effectLst/>
                <a:latin typeface="Georgia" panose="02040502050405020303" pitchFamily="18" charset="0"/>
              </a:rPr>
              <a:t>, Phys. Rev. </a:t>
            </a:r>
            <a:r>
              <a:rPr lang="en-AU" sz="1100" b="1" dirty="0">
                <a:effectLst/>
                <a:latin typeface="Georgia" panose="02040502050405020303" pitchFamily="18" charset="0"/>
              </a:rPr>
              <a:t>112</a:t>
            </a:r>
            <a:r>
              <a:rPr lang="en-AU" sz="1100" dirty="0">
                <a:effectLst/>
                <a:latin typeface="Georgia" panose="02040502050405020303" pitchFamily="18" charset="0"/>
              </a:rPr>
              <a:t>, 1940 (1958) </a:t>
            </a:r>
          </a:p>
          <a:p>
            <a:r>
              <a:rPr lang="en-AU" sz="1100" dirty="0" err="1">
                <a:effectLst/>
                <a:latin typeface="Georgia" panose="02040502050405020303" pitchFamily="18" charset="0"/>
              </a:rPr>
              <a:t>Maiman</a:t>
            </a:r>
            <a:r>
              <a:rPr lang="en-AU" sz="1100" dirty="0">
                <a:effectLst/>
                <a:latin typeface="Georgia" panose="02040502050405020303" pitchFamily="18" charset="0"/>
              </a:rPr>
              <a:t>, </a:t>
            </a:r>
            <a:r>
              <a:rPr lang="en-AU" sz="1100" i="1" dirty="0">
                <a:effectLst/>
                <a:latin typeface="Georgia" panose="02040502050405020303" pitchFamily="18" charset="0"/>
              </a:rPr>
              <a:t>Stimulated optical radiation in ruby</a:t>
            </a:r>
            <a:r>
              <a:rPr lang="en-AU" sz="1100" dirty="0">
                <a:effectLst/>
                <a:latin typeface="Georgia" panose="02040502050405020303" pitchFamily="18" charset="0"/>
              </a:rPr>
              <a:t>, Nature </a:t>
            </a:r>
            <a:r>
              <a:rPr lang="en-AU" sz="1100" b="1" dirty="0">
                <a:effectLst/>
                <a:latin typeface="Georgia" panose="02040502050405020303" pitchFamily="18" charset="0"/>
              </a:rPr>
              <a:t>187</a:t>
            </a:r>
            <a:r>
              <a:rPr lang="en-AU" sz="1100" dirty="0">
                <a:effectLst/>
                <a:latin typeface="Georgia" panose="02040502050405020303" pitchFamily="18" charset="0"/>
              </a:rPr>
              <a:t>, 493 (1960) 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0444C62-33ED-A443-A12E-19FEA9627599}"/>
              </a:ext>
            </a:extLst>
          </p:cNvPr>
          <p:cNvSpPr/>
          <p:nvPr/>
        </p:nvSpPr>
        <p:spPr>
          <a:xfrm>
            <a:off x="6220939" y="5945768"/>
            <a:ext cx="58368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b="1" dirty="0">
                <a:effectLst/>
                <a:latin typeface="Georgia" panose="02040502050405020303" pitchFamily="18" charset="0"/>
              </a:rPr>
              <a:t>First pulsed lasers – Q-switching and mode-locking:</a:t>
            </a:r>
          </a:p>
          <a:p>
            <a:r>
              <a:rPr lang="en-AU" sz="1100" dirty="0">
                <a:latin typeface="Georgia" panose="02040502050405020303" pitchFamily="18" charset="0"/>
              </a:rPr>
              <a:t>McClung and </a:t>
            </a:r>
            <a:r>
              <a:rPr lang="en-AU" sz="1100" dirty="0" err="1">
                <a:latin typeface="Georgia" panose="02040502050405020303" pitchFamily="18" charset="0"/>
              </a:rPr>
              <a:t>Hellwarth</a:t>
            </a:r>
            <a:r>
              <a:rPr lang="en-AU" sz="1100" dirty="0">
                <a:latin typeface="Georgia" panose="02040502050405020303" pitchFamily="18" charset="0"/>
              </a:rPr>
              <a:t>, </a:t>
            </a:r>
            <a:r>
              <a:rPr lang="en-AU" sz="1100" i="1" dirty="0">
                <a:latin typeface="Georgia" panose="02040502050405020303" pitchFamily="18" charset="0"/>
              </a:rPr>
              <a:t>Giant optical pulsations from ruby</a:t>
            </a:r>
            <a:r>
              <a:rPr lang="en-AU" sz="1100" dirty="0">
                <a:latin typeface="Georgia" panose="02040502050405020303" pitchFamily="18" charset="0"/>
              </a:rPr>
              <a:t>, J. Appl. Phys. </a:t>
            </a:r>
            <a:r>
              <a:rPr lang="en-AU" sz="1100" b="1" dirty="0">
                <a:latin typeface="Georgia" panose="02040502050405020303" pitchFamily="18" charset="0"/>
              </a:rPr>
              <a:t>33</a:t>
            </a:r>
            <a:r>
              <a:rPr lang="en-AU" sz="1100" dirty="0">
                <a:latin typeface="Georgia" panose="02040502050405020303" pitchFamily="18" charset="0"/>
              </a:rPr>
              <a:t>, 828 (1962) </a:t>
            </a:r>
          </a:p>
          <a:p>
            <a:r>
              <a:rPr lang="en-AU" sz="1100" dirty="0">
                <a:latin typeface="Georgia" panose="02040502050405020303" pitchFamily="18" charset="0"/>
              </a:rPr>
              <a:t>Hargrove, Fork and Pollack, </a:t>
            </a:r>
            <a:r>
              <a:rPr lang="en-AU" sz="1100" i="1" dirty="0">
                <a:latin typeface="Georgia" panose="02040502050405020303" pitchFamily="18" charset="0"/>
              </a:rPr>
              <a:t>Locking of He</a:t>
            </a:r>
            <a:r>
              <a:rPr lang="en-AU" sz="1100" dirty="0">
                <a:latin typeface="Georgia" panose="02040502050405020303" pitchFamily="18" charset="0"/>
              </a:rPr>
              <a:t>−</a:t>
            </a:r>
            <a:r>
              <a:rPr lang="en-AU" sz="1100" i="1" dirty="0">
                <a:latin typeface="Georgia" panose="02040502050405020303" pitchFamily="18" charset="0"/>
              </a:rPr>
              <a:t>Ne laser modes induced by synchronous intracavity modulation</a:t>
            </a:r>
            <a:r>
              <a:rPr lang="en-AU" sz="1100" dirty="0">
                <a:latin typeface="Georgia" panose="02040502050405020303" pitchFamily="18" charset="0"/>
              </a:rPr>
              <a:t>, Appl. Phys. Lett. </a:t>
            </a:r>
            <a:r>
              <a:rPr lang="en-AU" sz="1100" b="1" dirty="0">
                <a:latin typeface="Georgia" panose="02040502050405020303" pitchFamily="18" charset="0"/>
              </a:rPr>
              <a:t>5</a:t>
            </a:r>
            <a:r>
              <a:rPr lang="en-AU" sz="1100" dirty="0">
                <a:latin typeface="Georgia" panose="02040502050405020303" pitchFamily="18" charset="0"/>
              </a:rPr>
              <a:t>, 4 (1964) 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DF11116-321D-D448-A003-4F12594C9F0A}"/>
              </a:ext>
            </a:extLst>
          </p:cNvPr>
          <p:cNvCxnSpPr/>
          <p:nvPr/>
        </p:nvCxnSpPr>
        <p:spPr>
          <a:xfrm>
            <a:off x="4102443" y="1384300"/>
            <a:ext cx="0" cy="38426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E53729F-2E48-F948-8B97-4FD46A53B573}"/>
              </a:ext>
            </a:extLst>
          </p:cNvPr>
          <p:cNvCxnSpPr>
            <a:cxnSpLocks/>
          </p:cNvCxnSpPr>
          <p:nvPr/>
        </p:nvCxnSpPr>
        <p:spPr>
          <a:xfrm rot="5400000">
            <a:off x="6216469" y="3102908"/>
            <a:ext cx="0" cy="424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B495247-CC58-2A4F-B1DF-82F8A9B622EB}"/>
              </a:ext>
            </a:extLst>
          </p:cNvPr>
          <p:cNvCxnSpPr/>
          <p:nvPr/>
        </p:nvCxnSpPr>
        <p:spPr>
          <a:xfrm flipV="1">
            <a:off x="4188941" y="4349578"/>
            <a:ext cx="333632" cy="72904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8E8CCF9-7ECE-8A45-8EBD-34731A9ECDE8}"/>
              </a:ext>
            </a:extLst>
          </p:cNvPr>
          <p:cNvCxnSpPr>
            <a:cxnSpLocks/>
          </p:cNvCxnSpPr>
          <p:nvPr/>
        </p:nvCxnSpPr>
        <p:spPr>
          <a:xfrm flipV="1">
            <a:off x="4522573" y="4244855"/>
            <a:ext cx="914400" cy="10559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2705DE7-D4AB-0C49-B3FC-5CFC0A48B1E0}"/>
              </a:ext>
            </a:extLst>
          </p:cNvPr>
          <p:cNvCxnSpPr>
            <a:cxnSpLocks/>
          </p:cNvCxnSpPr>
          <p:nvPr/>
        </p:nvCxnSpPr>
        <p:spPr>
          <a:xfrm flipV="1">
            <a:off x="5436973" y="2732900"/>
            <a:ext cx="1849380" cy="151261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9DD137BB-8AC0-0745-AE00-EAB54FBCFBAE}"/>
              </a:ext>
            </a:extLst>
          </p:cNvPr>
          <p:cNvCxnSpPr>
            <a:cxnSpLocks/>
          </p:cNvCxnSpPr>
          <p:nvPr/>
        </p:nvCxnSpPr>
        <p:spPr>
          <a:xfrm flipV="1">
            <a:off x="7286353" y="2261286"/>
            <a:ext cx="560188" cy="471614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5-Point Star 21">
            <a:extLst>
              <a:ext uri="{FF2B5EF4-FFF2-40B4-BE49-F238E27FC236}">
                <a16:creationId xmlns:a16="http://schemas.microsoft.com/office/drawing/2014/main" xmlns="" id="{A6522608-160A-5141-82AB-4495882FD5F2}"/>
              </a:ext>
            </a:extLst>
          </p:cNvPr>
          <p:cNvSpPr>
            <a:spLocks noChangeAspect="1"/>
          </p:cNvSpPr>
          <p:nvPr/>
        </p:nvSpPr>
        <p:spPr>
          <a:xfrm>
            <a:off x="4040657" y="4992128"/>
            <a:ext cx="252000" cy="25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xmlns="" id="{456B4038-7A05-134B-A0BD-870A5873646D}"/>
              </a:ext>
            </a:extLst>
          </p:cNvPr>
          <p:cNvSpPr>
            <a:spLocks noChangeAspect="1"/>
          </p:cNvSpPr>
          <p:nvPr/>
        </p:nvSpPr>
        <p:spPr>
          <a:xfrm>
            <a:off x="5306861" y="4097578"/>
            <a:ext cx="252000" cy="252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096D1E0-C434-9D49-AB8F-67884C3DDA40}"/>
              </a:ext>
            </a:extLst>
          </p:cNvPr>
          <p:cNvSpPr txBox="1"/>
          <p:nvPr/>
        </p:nvSpPr>
        <p:spPr>
          <a:xfrm>
            <a:off x="4764742" y="3720298"/>
            <a:ext cx="67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36BF001-D60D-2E45-8815-0B02A5F553D6}"/>
              </a:ext>
            </a:extLst>
          </p:cNvPr>
          <p:cNvSpPr txBox="1"/>
          <p:nvPr/>
        </p:nvSpPr>
        <p:spPr>
          <a:xfrm>
            <a:off x="3891581" y="523957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1960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AA12CB9-943E-3F4C-88EF-DEEECE70BB51}"/>
              </a:ext>
            </a:extLst>
          </p:cNvPr>
          <p:cNvSpPr txBox="1"/>
          <p:nvPr/>
        </p:nvSpPr>
        <p:spPr>
          <a:xfrm>
            <a:off x="4392827" y="524452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85D8D0A-B6DC-F848-9F82-F27BB6172F6E}"/>
              </a:ext>
            </a:extLst>
          </p:cNvPr>
          <p:cNvSpPr txBox="1"/>
          <p:nvPr/>
        </p:nvSpPr>
        <p:spPr>
          <a:xfrm>
            <a:off x="4979773" y="5239574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1980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DC2EAC0-10A7-2344-A24C-92B4552C5DBC}"/>
              </a:ext>
            </a:extLst>
          </p:cNvPr>
          <p:cNvSpPr txBox="1"/>
          <p:nvPr/>
        </p:nvSpPr>
        <p:spPr>
          <a:xfrm>
            <a:off x="5502491" y="523170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1990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D69A39E-95E8-AD40-8DDD-FB568BE7C1B7}"/>
              </a:ext>
            </a:extLst>
          </p:cNvPr>
          <p:cNvSpPr txBox="1"/>
          <p:nvPr/>
        </p:nvSpPr>
        <p:spPr>
          <a:xfrm>
            <a:off x="6046986" y="523170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D55891B-5543-3F44-A2AB-624CF61729D3}"/>
              </a:ext>
            </a:extLst>
          </p:cNvPr>
          <p:cNvSpPr txBox="1"/>
          <p:nvPr/>
        </p:nvSpPr>
        <p:spPr>
          <a:xfrm>
            <a:off x="6619557" y="523407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020017-9A26-E141-B0FE-9195B55DB9CC}"/>
              </a:ext>
            </a:extLst>
          </p:cNvPr>
          <p:cNvSpPr txBox="1"/>
          <p:nvPr/>
        </p:nvSpPr>
        <p:spPr>
          <a:xfrm>
            <a:off x="7192128" y="522690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A7F2836-DAAE-AB47-B81E-4FE94DBF20BF}"/>
              </a:ext>
            </a:extLst>
          </p:cNvPr>
          <p:cNvSpPr txBox="1"/>
          <p:nvPr/>
        </p:nvSpPr>
        <p:spPr>
          <a:xfrm>
            <a:off x="7733904" y="5225766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8B4B304-B498-7046-839A-A76AFFD0B57E}"/>
              </a:ext>
            </a:extLst>
          </p:cNvPr>
          <p:cNvSpPr txBox="1"/>
          <p:nvPr/>
        </p:nvSpPr>
        <p:spPr>
          <a:xfrm>
            <a:off x="3612452" y="4931797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5D150A8-61B3-D549-B89E-C9205A82D4AC}"/>
              </a:ext>
            </a:extLst>
          </p:cNvPr>
          <p:cNvSpPr txBox="1"/>
          <p:nvPr/>
        </p:nvSpPr>
        <p:spPr>
          <a:xfrm>
            <a:off x="3617701" y="4110831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2D9D619-7261-254F-9AA2-ED74A6F99CD6}"/>
              </a:ext>
            </a:extLst>
          </p:cNvPr>
          <p:cNvSpPr txBox="1"/>
          <p:nvPr/>
        </p:nvSpPr>
        <p:spPr>
          <a:xfrm>
            <a:off x="3611577" y="3307304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4EB6C7-D62D-A54F-80A2-F27A30E0A71D}"/>
              </a:ext>
            </a:extLst>
          </p:cNvPr>
          <p:cNvSpPr txBox="1"/>
          <p:nvPr/>
        </p:nvSpPr>
        <p:spPr>
          <a:xfrm>
            <a:off x="3611577" y="2473616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3A90E6FC-DEBD-0647-8DEF-DBC8B55AEAE0}"/>
              </a:ext>
            </a:extLst>
          </p:cNvPr>
          <p:cNvSpPr txBox="1"/>
          <p:nvPr/>
        </p:nvSpPr>
        <p:spPr>
          <a:xfrm>
            <a:off x="3611577" y="1658642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30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08FD860-6F6A-3843-A3EB-33C98623F2A7}"/>
              </a:ext>
            </a:extLst>
          </p:cNvPr>
          <p:cNvSpPr txBox="1"/>
          <p:nvPr/>
        </p:nvSpPr>
        <p:spPr>
          <a:xfrm>
            <a:off x="5877736" y="5541849"/>
            <a:ext cx="552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Year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196B19C-E578-A24D-AF4F-6B081AEBA601}"/>
              </a:ext>
            </a:extLst>
          </p:cNvPr>
          <p:cNvSpPr txBox="1"/>
          <p:nvPr/>
        </p:nvSpPr>
        <p:spPr>
          <a:xfrm rot="16200000">
            <a:off x="2187374" y="3156965"/>
            <a:ext cx="2466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Focused intensity (W/cm</a:t>
            </a:r>
            <a:r>
              <a:rPr lang="en-US" sz="1600" b="1" baseline="30000" dirty="0"/>
              <a:t>2</a:t>
            </a:r>
            <a:r>
              <a:rPr lang="en-US" sz="1600" b="1" dirty="0"/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BA72AF1-0BB6-D54E-9055-EBC8508EED63}"/>
              </a:ext>
            </a:extLst>
          </p:cNvPr>
          <p:cNvSpPr txBox="1"/>
          <p:nvPr/>
        </p:nvSpPr>
        <p:spPr>
          <a:xfrm>
            <a:off x="4211618" y="4961752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LASER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867582B9-1517-1940-A098-DC41CF0A3062}"/>
              </a:ext>
            </a:extLst>
          </p:cNvPr>
          <p:cNvSpPr txBox="1"/>
          <p:nvPr/>
        </p:nvSpPr>
        <p:spPr>
          <a:xfrm>
            <a:off x="4327511" y="4755668"/>
            <a:ext cx="1194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-switching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A47B5BC-C353-7345-81F4-3A01AAB543CC}"/>
              </a:ext>
            </a:extLst>
          </p:cNvPr>
          <p:cNvSpPr txBox="1"/>
          <p:nvPr/>
        </p:nvSpPr>
        <p:spPr>
          <a:xfrm>
            <a:off x="4399509" y="4514673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Mode-locking</a:t>
            </a:r>
          </a:p>
        </p:txBody>
      </p:sp>
      <p:sp>
        <p:nvSpPr>
          <p:cNvPr id="43" name="5-Point Star 42">
            <a:extLst>
              <a:ext uri="{FF2B5EF4-FFF2-40B4-BE49-F238E27FC236}">
                <a16:creationId xmlns:a16="http://schemas.microsoft.com/office/drawing/2014/main" xmlns="" id="{AB3BDBF4-2C0C-8B47-ACFC-4362302176EA}"/>
              </a:ext>
            </a:extLst>
          </p:cNvPr>
          <p:cNvSpPr>
            <a:spLocks noChangeAspect="1"/>
          </p:cNvSpPr>
          <p:nvPr/>
        </p:nvSpPr>
        <p:spPr>
          <a:xfrm>
            <a:off x="4205579" y="4829889"/>
            <a:ext cx="144000" cy="14400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xmlns="" id="{AEAEDBBB-FC16-9745-BEC5-B2E67BF241BA}"/>
              </a:ext>
            </a:extLst>
          </p:cNvPr>
          <p:cNvSpPr>
            <a:spLocks noChangeAspect="1"/>
          </p:cNvSpPr>
          <p:nvPr/>
        </p:nvSpPr>
        <p:spPr>
          <a:xfrm>
            <a:off x="4270742" y="4623378"/>
            <a:ext cx="144000" cy="1440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>
            <a:extLst>
              <a:ext uri="{FF2B5EF4-FFF2-40B4-BE49-F238E27FC236}">
                <a16:creationId xmlns:a16="http://schemas.microsoft.com/office/drawing/2014/main" xmlns="" id="{32F5EF35-BBE6-0F41-BF17-0D15F66DBCD9}"/>
              </a:ext>
            </a:extLst>
          </p:cNvPr>
          <p:cNvSpPr>
            <a:spLocks noChangeAspect="1"/>
          </p:cNvSpPr>
          <p:nvPr/>
        </p:nvSpPr>
        <p:spPr>
          <a:xfrm>
            <a:off x="125404" y="6253268"/>
            <a:ext cx="252000" cy="25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5-Point Star 45">
            <a:extLst>
              <a:ext uri="{FF2B5EF4-FFF2-40B4-BE49-F238E27FC236}">
                <a16:creationId xmlns:a16="http://schemas.microsoft.com/office/drawing/2014/main" xmlns="" id="{144CE3B8-CAB8-DD42-B88E-263BE29378BD}"/>
              </a:ext>
            </a:extLst>
          </p:cNvPr>
          <p:cNvSpPr>
            <a:spLocks noChangeAspect="1"/>
          </p:cNvSpPr>
          <p:nvPr/>
        </p:nvSpPr>
        <p:spPr>
          <a:xfrm>
            <a:off x="6082222" y="6136306"/>
            <a:ext cx="144000" cy="14400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5-Point Star 46">
            <a:extLst>
              <a:ext uri="{FF2B5EF4-FFF2-40B4-BE49-F238E27FC236}">
                <a16:creationId xmlns:a16="http://schemas.microsoft.com/office/drawing/2014/main" xmlns="" id="{BBDE24D0-10BB-FD41-B792-11E5DB7805F3}"/>
              </a:ext>
            </a:extLst>
          </p:cNvPr>
          <p:cNvSpPr>
            <a:spLocks noChangeAspect="1"/>
          </p:cNvSpPr>
          <p:nvPr/>
        </p:nvSpPr>
        <p:spPr>
          <a:xfrm>
            <a:off x="6084952" y="6330488"/>
            <a:ext cx="144000" cy="1440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F349535-686E-BB4D-8B68-DC60C209264B}"/>
              </a:ext>
            </a:extLst>
          </p:cNvPr>
          <p:cNvSpPr txBox="1"/>
          <p:nvPr/>
        </p:nvSpPr>
        <p:spPr>
          <a:xfrm>
            <a:off x="8016546" y="4237883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mJ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0224010B-566B-9342-9810-F058235C6CC6}"/>
              </a:ext>
            </a:extLst>
          </p:cNvPr>
          <p:cNvCxnSpPr/>
          <p:nvPr/>
        </p:nvCxnSpPr>
        <p:spPr>
          <a:xfrm>
            <a:off x="4100813" y="3680748"/>
            <a:ext cx="42396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492BD004-F1A5-C640-890B-658F96A38928}"/>
              </a:ext>
            </a:extLst>
          </p:cNvPr>
          <p:cNvSpPr txBox="1"/>
          <p:nvPr/>
        </p:nvSpPr>
        <p:spPr>
          <a:xfrm>
            <a:off x="8103633" y="3376196"/>
            <a:ext cx="250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D39F7CC7-6BD2-F747-B305-719F6A7D8758}"/>
              </a:ext>
            </a:extLst>
          </p:cNvPr>
          <p:cNvCxnSpPr/>
          <p:nvPr/>
        </p:nvCxnSpPr>
        <p:spPr>
          <a:xfrm>
            <a:off x="4132039" y="2699835"/>
            <a:ext cx="42396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B69D3612-D23F-FA45-A288-8959068331C3}"/>
              </a:ext>
            </a:extLst>
          </p:cNvPr>
          <p:cNvSpPr txBox="1"/>
          <p:nvPr/>
        </p:nvSpPr>
        <p:spPr>
          <a:xfrm>
            <a:off x="8047773" y="2406169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kJ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14099EE1-1D39-7842-A334-F11A765D7EFF}"/>
              </a:ext>
            </a:extLst>
          </p:cNvPr>
          <p:cNvCxnSpPr/>
          <p:nvPr/>
        </p:nvCxnSpPr>
        <p:spPr>
          <a:xfrm>
            <a:off x="4114367" y="1925673"/>
            <a:ext cx="42396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D442E624-409F-3542-9E42-DF3A6CD9832C}"/>
              </a:ext>
            </a:extLst>
          </p:cNvPr>
          <p:cNvSpPr txBox="1"/>
          <p:nvPr/>
        </p:nvSpPr>
        <p:spPr>
          <a:xfrm>
            <a:off x="8008329" y="163200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MJ</a:t>
            </a:r>
          </a:p>
        </p:txBody>
      </p:sp>
    </p:spTree>
    <p:extLst>
      <p:ext uri="{BB962C8B-B14F-4D97-AF65-F5344CB8AC3E}">
        <p14:creationId xmlns:p14="http://schemas.microsoft.com/office/powerpoint/2010/main" val="102254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B057F-FD9F-8848-8FF5-10704238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04" y="381576"/>
            <a:ext cx="5590880" cy="371646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What is an optical pulse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C6784A-1D32-904C-AF56-7EA8FC4DB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8" t="28454" r="11420" b="29759"/>
          <a:stretch/>
        </p:blipFill>
        <p:spPr>
          <a:xfrm>
            <a:off x="989814" y="2077156"/>
            <a:ext cx="3591612" cy="2865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38862-771D-534A-A8E8-DEBCAFAB1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4" t="28041" r="10642" b="30172"/>
          <a:stretch/>
        </p:blipFill>
        <p:spPr>
          <a:xfrm>
            <a:off x="7027933" y="2077156"/>
            <a:ext cx="3614930" cy="2865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BDD80E-C649-E147-B067-FC47B1AD4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54" t="28590" r="10253" b="30569"/>
          <a:stretch/>
        </p:blipFill>
        <p:spPr>
          <a:xfrm>
            <a:off x="7046787" y="2111603"/>
            <a:ext cx="3614930" cy="28008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82874E-BBB3-8C4E-AC73-B0B733BFF772}"/>
              </a:ext>
            </a:extLst>
          </p:cNvPr>
          <p:cNvSpPr txBox="1"/>
          <p:nvPr/>
        </p:nvSpPr>
        <p:spPr>
          <a:xfrm>
            <a:off x="8323868" y="5144707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(fs)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33EE04-70CF-274C-8AAF-FBBECD5079EE}"/>
              </a:ext>
            </a:extLst>
          </p:cNvPr>
          <p:cNvSpPr txBox="1"/>
          <p:nvPr/>
        </p:nvSpPr>
        <p:spPr>
          <a:xfrm>
            <a:off x="2285226" y="5138509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(fs)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A51072-31A0-1640-80A8-696EBC898C93}"/>
              </a:ext>
            </a:extLst>
          </p:cNvPr>
          <p:cNvSpPr txBox="1"/>
          <p:nvPr/>
        </p:nvSpPr>
        <p:spPr>
          <a:xfrm>
            <a:off x="776596" y="333876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6F49C6-04BA-EB44-A369-0754859DE581}"/>
              </a:ext>
            </a:extLst>
          </p:cNvPr>
          <p:cNvSpPr txBox="1"/>
          <p:nvPr/>
        </p:nvSpPr>
        <p:spPr>
          <a:xfrm>
            <a:off x="733173" y="490567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EC39DB-86F4-0046-8479-88ACF7EEF95D}"/>
              </a:ext>
            </a:extLst>
          </p:cNvPr>
          <p:cNvSpPr txBox="1"/>
          <p:nvPr/>
        </p:nvSpPr>
        <p:spPr>
          <a:xfrm>
            <a:off x="4310679" y="4903175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F7A85D-B9CD-324A-97E1-986F1FB510D0}"/>
              </a:ext>
            </a:extLst>
          </p:cNvPr>
          <p:cNvSpPr txBox="1"/>
          <p:nvPr/>
        </p:nvSpPr>
        <p:spPr>
          <a:xfrm rot="16200000">
            <a:off x="-487878" y="3211062"/>
            <a:ext cx="196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 (V/m)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D80CCBC-02CD-544B-9F94-ADF0BBF9FA23}"/>
              </a:ext>
            </a:extLst>
          </p:cNvPr>
          <p:cNvSpPr txBox="1"/>
          <p:nvPr/>
        </p:nvSpPr>
        <p:spPr>
          <a:xfrm>
            <a:off x="726079" y="4579042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07C765-C9A4-9F4A-99BC-D957DB436323}"/>
              </a:ext>
            </a:extLst>
          </p:cNvPr>
          <p:cNvSpPr txBox="1"/>
          <p:nvPr/>
        </p:nvSpPr>
        <p:spPr>
          <a:xfrm>
            <a:off x="783906" y="207715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9370A4-81D7-F640-880B-F0CB54DCD5E8}"/>
              </a:ext>
            </a:extLst>
          </p:cNvPr>
          <p:cNvSpPr txBox="1"/>
          <p:nvPr/>
        </p:nvSpPr>
        <p:spPr>
          <a:xfrm>
            <a:off x="6815238" y="33449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F10BF37-18D6-5D47-BCEB-8DDAE24E91D8}"/>
              </a:ext>
            </a:extLst>
          </p:cNvPr>
          <p:cNvSpPr txBox="1"/>
          <p:nvPr/>
        </p:nvSpPr>
        <p:spPr>
          <a:xfrm>
            <a:off x="6771815" y="491187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1B2C22-EB2E-3A47-BCAB-8CAFDED2711A}"/>
              </a:ext>
            </a:extLst>
          </p:cNvPr>
          <p:cNvSpPr txBox="1"/>
          <p:nvPr/>
        </p:nvSpPr>
        <p:spPr>
          <a:xfrm>
            <a:off x="10349321" y="490937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BCB6C9-45F8-D148-AC65-EE76EA37A245}"/>
              </a:ext>
            </a:extLst>
          </p:cNvPr>
          <p:cNvSpPr txBox="1"/>
          <p:nvPr/>
        </p:nvSpPr>
        <p:spPr>
          <a:xfrm>
            <a:off x="6764721" y="4585240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DDCB3C3-17E4-424F-BBB4-49D43176D242}"/>
              </a:ext>
            </a:extLst>
          </p:cNvPr>
          <p:cNvSpPr txBox="1"/>
          <p:nvPr/>
        </p:nvSpPr>
        <p:spPr>
          <a:xfrm>
            <a:off x="6822548" y="208335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4E06889-204B-0244-B020-4048AD561755}"/>
              </a:ext>
            </a:extLst>
          </p:cNvPr>
          <p:cNvSpPr txBox="1"/>
          <p:nvPr/>
        </p:nvSpPr>
        <p:spPr>
          <a:xfrm>
            <a:off x="1887552" y="1669344"/>
            <a:ext cx="1827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Continuous wave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619CA8D-2E87-0549-9235-0D70B41820D5}"/>
              </a:ext>
            </a:extLst>
          </p:cNvPr>
          <p:cNvSpPr txBox="1"/>
          <p:nvPr/>
        </p:nvSpPr>
        <p:spPr>
          <a:xfrm>
            <a:off x="8111084" y="1690601"/>
            <a:ext cx="14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Optical pulse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4DA4AF9-4741-5C4F-9190-49AB9156D33A}"/>
              </a:ext>
            </a:extLst>
          </p:cNvPr>
          <p:cNvSpPr txBox="1"/>
          <p:nvPr/>
        </p:nvSpPr>
        <p:spPr>
          <a:xfrm rot="16200000">
            <a:off x="5594514" y="3307985"/>
            <a:ext cx="196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 (V/m)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799D0E6-6BB5-C944-B923-0254C5E5E52D}"/>
              </a:ext>
            </a:extLst>
          </p:cNvPr>
          <p:cNvSpPr txBox="1"/>
          <p:nvPr/>
        </p:nvSpPr>
        <p:spPr>
          <a:xfrm>
            <a:off x="8667768" y="490937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8A71B57-F8CE-0340-94FF-16943AD08035}"/>
              </a:ext>
            </a:extLst>
          </p:cNvPr>
          <p:cNvSpPr txBox="1"/>
          <p:nvPr/>
        </p:nvSpPr>
        <p:spPr>
          <a:xfrm>
            <a:off x="2651970" y="49118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5145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069E80-4DF6-BE45-8E87-6B297BAAB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2" t="27895" r="11383" b="30622"/>
          <a:stretch/>
        </p:blipFill>
        <p:spPr>
          <a:xfrm>
            <a:off x="7006397" y="1948230"/>
            <a:ext cx="3564000" cy="2907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B057F-FD9F-8848-8FF5-10704238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04" y="381576"/>
            <a:ext cx="5590880" cy="371646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The challenge of amplifying short optical pulses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82874E-BBB3-8C4E-AC73-B0B733BFF772}"/>
              </a:ext>
            </a:extLst>
          </p:cNvPr>
          <p:cNvSpPr txBox="1"/>
          <p:nvPr/>
        </p:nvSpPr>
        <p:spPr>
          <a:xfrm>
            <a:off x="8323868" y="5144707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(fs)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9370A4-81D7-F640-880B-F0CB54DCD5E8}"/>
              </a:ext>
            </a:extLst>
          </p:cNvPr>
          <p:cNvSpPr txBox="1"/>
          <p:nvPr/>
        </p:nvSpPr>
        <p:spPr>
          <a:xfrm>
            <a:off x="6803849" y="46748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F10BF37-18D6-5D47-BCEB-8DDAE24E91D8}"/>
              </a:ext>
            </a:extLst>
          </p:cNvPr>
          <p:cNvSpPr txBox="1"/>
          <p:nvPr/>
        </p:nvSpPr>
        <p:spPr>
          <a:xfrm>
            <a:off x="6771815" y="491187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1B2C22-EB2E-3A47-BCAB-8CAFDED2711A}"/>
              </a:ext>
            </a:extLst>
          </p:cNvPr>
          <p:cNvSpPr txBox="1"/>
          <p:nvPr/>
        </p:nvSpPr>
        <p:spPr>
          <a:xfrm>
            <a:off x="10349321" y="490937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2DCD84B-1A56-EF49-BF40-62A8D4898C93}"/>
              </a:ext>
            </a:extLst>
          </p:cNvPr>
          <p:cNvSpPr txBox="1"/>
          <p:nvPr/>
        </p:nvSpPr>
        <p:spPr>
          <a:xfrm rot="16200000">
            <a:off x="5106155" y="3331562"/>
            <a:ext cx="284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- |Electric field|</a:t>
            </a:r>
            <a:r>
              <a:rPr lang="en-US" baseline="30000" dirty="0"/>
              <a:t>2   </a:t>
            </a:r>
            <a:r>
              <a:rPr lang="en-US" dirty="0"/>
              <a:t>(W)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DDCB3C3-17E4-424F-BBB4-49D43176D242}"/>
              </a:ext>
            </a:extLst>
          </p:cNvPr>
          <p:cNvSpPr txBox="1"/>
          <p:nvPr/>
        </p:nvSpPr>
        <p:spPr>
          <a:xfrm>
            <a:off x="6822548" y="208335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619CA8D-2E87-0549-9235-0D70B41820D5}"/>
              </a:ext>
            </a:extLst>
          </p:cNvPr>
          <p:cNvSpPr txBox="1"/>
          <p:nvPr/>
        </p:nvSpPr>
        <p:spPr>
          <a:xfrm>
            <a:off x="8111084" y="1690601"/>
            <a:ext cx="14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Optical pulse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D55252D-0367-0346-9840-456B8657B735}"/>
              </a:ext>
            </a:extLst>
          </p:cNvPr>
          <p:cNvGrpSpPr/>
          <p:nvPr/>
        </p:nvGrpSpPr>
        <p:grpSpPr>
          <a:xfrm>
            <a:off x="7263687" y="2247132"/>
            <a:ext cx="3441628" cy="2719059"/>
            <a:chOff x="7263687" y="2247132"/>
            <a:chExt cx="3441628" cy="133087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E30E860-1208-0E49-9EC8-74A0A346518F}"/>
                </a:ext>
              </a:extLst>
            </p:cNvPr>
            <p:cNvSpPr txBox="1"/>
            <p:nvPr/>
          </p:nvSpPr>
          <p:spPr>
            <a:xfrm>
              <a:off x="9715277" y="2529548"/>
              <a:ext cx="990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Peak power </a:t>
              </a:r>
              <a:r>
                <a:rPr lang="en-US" sz="1200" b="1" i="1" dirty="0">
                  <a:solidFill>
                    <a:srgbClr val="FF0000"/>
                  </a:solidFill>
                </a:rPr>
                <a:t>P</a:t>
              </a:r>
              <a:r>
                <a:rPr lang="en-US" sz="1200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6DA1747E-EAFD-2746-8677-E908C22866EE}"/>
                    </a:ext>
                  </a:extLst>
                </p:cNvPr>
                <p:cNvSpPr txBox="1"/>
                <p:nvPr/>
              </p:nvSpPr>
              <p:spPr>
                <a:xfrm>
                  <a:off x="7285097" y="2638041"/>
                  <a:ext cx="1122408" cy="457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Pulse duration </a:t>
                  </a:r>
                  <a14:m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endParaRPr lang="en-US" sz="12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DA1747E-EAFD-2746-8677-E908C22866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5097" y="2638041"/>
                  <a:ext cx="1122408" cy="457433"/>
                </a:xfrm>
                <a:prstGeom prst="rect">
                  <a:avLst/>
                </a:prstGeom>
                <a:blipFill>
                  <a:blip r:embed="rId4"/>
                  <a:stretch>
                    <a:fillRect t="-1370" r="-11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33D1E702-AD13-D349-92CF-89A3D451707F}"/>
                </a:ext>
              </a:extLst>
            </p:cNvPr>
            <p:cNvCxnSpPr/>
            <p:nvPr/>
          </p:nvCxnSpPr>
          <p:spPr>
            <a:xfrm>
              <a:off x="8388211" y="2879630"/>
              <a:ext cx="180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AF3A05C5-C598-1249-B373-9DE1D3E817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5623" y="2866802"/>
              <a:ext cx="180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8093E330-8C45-5249-AB10-745703B393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0685" y="2247132"/>
              <a:ext cx="0" cy="126360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060A3157-D18B-E443-A9A3-177CEE68D80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429558" y="1641834"/>
              <a:ext cx="0" cy="121059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2A679A29-E506-8545-ABBC-6C287E0EBD95}"/>
                </a:ext>
              </a:extLst>
            </p:cNvPr>
            <p:cNvSpPr/>
            <p:nvPr/>
          </p:nvSpPr>
          <p:spPr>
            <a:xfrm>
              <a:off x="8134834" y="2278112"/>
              <a:ext cx="1286485" cy="1256940"/>
            </a:xfrm>
            <a:custGeom>
              <a:avLst/>
              <a:gdLst>
                <a:gd name="connsiteX0" fmla="*/ 98446 w 1696148"/>
                <a:gd name="connsiteY0" fmla="*/ 1247513 h 1256940"/>
                <a:gd name="connsiteX1" fmla="*/ 1616161 w 1696148"/>
                <a:gd name="connsiteY1" fmla="*/ 1256940 h 1256940"/>
                <a:gd name="connsiteX2" fmla="*/ 1474759 w 1696148"/>
                <a:gd name="connsiteY2" fmla="*/ 1219232 h 1256940"/>
                <a:gd name="connsiteX3" fmla="*/ 1389918 w 1696148"/>
                <a:gd name="connsiteY3" fmla="*/ 1162672 h 1256940"/>
                <a:gd name="connsiteX4" fmla="*/ 1342784 w 1696148"/>
                <a:gd name="connsiteY4" fmla="*/ 1049550 h 1256940"/>
                <a:gd name="connsiteX5" fmla="*/ 1201382 w 1696148"/>
                <a:gd name="connsiteY5" fmla="*/ 813880 h 1256940"/>
                <a:gd name="connsiteX6" fmla="*/ 1069407 w 1696148"/>
                <a:gd name="connsiteY6" fmla="*/ 342540 h 1256940"/>
                <a:gd name="connsiteX7" fmla="*/ 1003419 w 1696148"/>
                <a:gd name="connsiteY7" fmla="*/ 182284 h 1256940"/>
                <a:gd name="connsiteX8" fmla="*/ 965712 w 1696148"/>
                <a:gd name="connsiteY8" fmla="*/ 125723 h 1256940"/>
                <a:gd name="connsiteX9" fmla="*/ 946858 w 1696148"/>
                <a:gd name="connsiteY9" fmla="*/ 69162 h 1256940"/>
                <a:gd name="connsiteX10" fmla="*/ 928004 w 1696148"/>
                <a:gd name="connsiteY10" fmla="*/ 40882 h 1256940"/>
                <a:gd name="connsiteX11" fmla="*/ 890297 w 1696148"/>
                <a:gd name="connsiteY11" fmla="*/ 3175 h 1256940"/>
                <a:gd name="connsiteX12" fmla="*/ 843163 w 1696148"/>
                <a:gd name="connsiteY12" fmla="*/ 3175 h 1256940"/>
                <a:gd name="connsiteX13" fmla="*/ 796029 w 1696148"/>
                <a:gd name="connsiteY13" fmla="*/ 12601 h 1256940"/>
                <a:gd name="connsiteX14" fmla="*/ 767749 w 1696148"/>
                <a:gd name="connsiteY14" fmla="*/ 59735 h 1256940"/>
                <a:gd name="connsiteX15" fmla="*/ 758322 w 1696148"/>
                <a:gd name="connsiteY15" fmla="*/ 125723 h 1256940"/>
                <a:gd name="connsiteX16" fmla="*/ 730042 w 1696148"/>
                <a:gd name="connsiteY16" fmla="*/ 191711 h 1256940"/>
                <a:gd name="connsiteX17" fmla="*/ 711188 w 1696148"/>
                <a:gd name="connsiteY17" fmla="*/ 285979 h 1256940"/>
                <a:gd name="connsiteX18" fmla="*/ 682908 w 1696148"/>
                <a:gd name="connsiteY18" fmla="*/ 333113 h 1256940"/>
                <a:gd name="connsiteX19" fmla="*/ 654627 w 1696148"/>
                <a:gd name="connsiteY19" fmla="*/ 417954 h 1256940"/>
                <a:gd name="connsiteX20" fmla="*/ 635774 w 1696148"/>
                <a:gd name="connsiteY20" fmla="*/ 493368 h 1256940"/>
                <a:gd name="connsiteX21" fmla="*/ 560359 w 1696148"/>
                <a:gd name="connsiteY21" fmla="*/ 663051 h 1256940"/>
                <a:gd name="connsiteX22" fmla="*/ 541506 w 1696148"/>
                <a:gd name="connsiteY22" fmla="*/ 738465 h 1256940"/>
                <a:gd name="connsiteX23" fmla="*/ 522652 w 1696148"/>
                <a:gd name="connsiteY23" fmla="*/ 842160 h 1256940"/>
                <a:gd name="connsiteX24" fmla="*/ 503798 w 1696148"/>
                <a:gd name="connsiteY24" fmla="*/ 870441 h 1256940"/>
                <a:gd name="connsiteX25" fmla="*/ 456664 w 1696148"/>
                <a:gd name="connsiteY25" fmla="*/ 936428 h 1256940"/>
                <a:gd name="connsiteX26" fmla="*/ 437811 w 1696148"/>
                <a:gd name="connsiteY26" fmla="*/ 1002416 h 1256940"/>
                <a:gd name="connsiteX27" fmla="*/ 409530 w 1696148"/>
                <a:gd name="connsiteY27" fmla="*/ 1058977 h 1256940"/>
                <a:gd name="connsiteX28" fmla="*/ 352969 w 1696148"/>
                <a:gd name="connsiteY28" fmla="*/ 1115537 h 1256940"/>
                <a:gd name="connsiteX29" fmla="*/ 334116 w 1696148"/>
                <a:gd name="connsiteY29" fmla="*/ 1153245 h 1256940"/>
                <a:gd name="connsiteX30" fmla="*/ 286982 w 1696148"/>
                <a:gd name="connsiteY30" fmla="*/ 1190952 h 1256940"/>
                <a:gd name="connsiteX31" fmla="*/ 220994 w 1696148"/>
                <a:gd name="connsiteY31" fmla="*/ 1219232 h 1256940"/>
                <a:gd name="connsiteX32" fmla="*/ 155007 w 1696148"/>
                <a:gd name="connsiteY32" fmla="*/ 1238086 h 1256940"/>
                <a:gd name="connsiteX33" fmla="*/ 98446 w 1696148"/>
                <a:gd name="connsiteY33" fmla="*/ 1247513 h 125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96148" h="1256940">
                  <a:moveTo>
                    <a:pt x="98446" y="1247513"/>
                  </a:moveTo>
                  <a:lnTo>
                    <a:pt x="1616161" y="1256940"/>
                  </a:lnTo>
                  <a:cubicBezTo>
                    <a:pt x="1845546" y="1252227"/>
                    <a:pt x="1512466" y="1234943"/>
                    <a:pt x="1474759" y="1219232"/>
                  </a:cubicBezTo>
                  <a:cubicBezTo>
                    <a:pt x="1437052" y="1203521"/>
                    <a:pt x="1411914" y="1190952"/>
                    <a:pt x="1389918" y="1162672"/>
                  </a:cubicBezTo>
                  <a:cubicBezTo>
                    <a:pt x="1367922" y="1134392"/>
                    <a:pt x="1374207" y="1107682"/>
                    <a:pt x="1342784" y="1049550"/>
                  </a:cubicBezTo>
                  <a:cubicBezTo>
                    <a:pt x="1311361" y="991418"/>
                    <a:pt x="1246945" y="931715"/>
                    <a:pt x="1201382" y="813880"/>
                  </a:cubicBezTo>
                  <a:cubicBezTo>
                    <a:pt x="1155819" y="696045"/>
                    <a:pt x="1102401" y="447806"/>
                    <a:pt x="1069407" y="342540"/>
                  </a:cubicBezTo>
                  <a:cubicBezTo>
                    <a:pt x="1036413" y="237274"/>
                    <a:pt x="1020702" y="218420"/>
                    <a:pt x="1003419" y="182284"/>
                  </a:cubicBezTo>
                  <a:cubicBezTo>
                    <a:pt x="986136" y="146148"/>
                    <a:pt x="975139" y="144577"/>
                    <a:pt x="965712" y="125723"/>
                  </a:cubicBezTo>
                  <a:cubicBezTo>
                    <a:pt x="956285" y="106869"/>
                    <a:pt x="946858" y="69162"/>
                    <a:pt x="946858" y="69162"/>
                  </a:cubicBezTo>
                  <a:cubicBezTo>
                    <a:pt x="940573" y="55022"/>
                    <a:pt x="928004" y="40882"/>
                    <a:pt x="928004" y="40882"/>
                  </a:cubicBezTo>
                  <a:cubicBezTo>
                    <a:pt x="918577" y="29884"/>
                    <a:pt x="904437" y="9459"/>
                    <a:pt x="890297" y="3175"/>
                  </a:cubicBezTo>
                  <a:cubicBezTo>
                    <a:pt x="876157" y="-3109"/>
                    <a:pt x="858874" y="1604"/>
                    <a:pt x="843163" y="3175"/>
                  </a:cubicBezTo>
                  <a:cubicBezTo>
                    <a:pt x="827452" y="4746"/>
                    <a:pt x="808598" y="3174"/>
                    <a:pt x="796029" y="12601"/>
                  </a:cubicBezTo>
                  <a:cubicBezTo>
                    <a:pt x="783460" y="22028"/>
                    <a:pt x="774033" y="40881"/>
                    <a:pt x="767749" y="59735"/>
                  </a:cubicBezTo>
                  <a:cubicBezTo>
                    <a:pt x="761465" y="78589"/>
                    <a:pt x="764606" y="103727"/>
                    <a:pt x="758322" y="125723"/>
                  </a:cubicBezTo>
                  <a:cubicBezTo>
                    <a:pt x="752038" y="147719"/>
                    <a:pt x="737898" y="165002"/>
                    <a:pt x="730042" y="191711"/>
                  </a:cubicBezTo>
                  <a:cubicBezTo>
                    <a:pt x="722186" y="218420"/>
                    <a:pt x="719044" y="262412"/>
                    <a:pt x="711188" y="285979"/>
                  </a:cubicBezTo>
                  <a:cubicBezTo>
                    <a:pt x="703332" y="309546"/>
                    <a:pt x="692335" y="311117"/>
                    <a:pt x="682908" y="333113"/>
                  </a:cubicBezTo>
                  <a:cubicBezTo>
                    <a:pt x="673481" y="355109"/>
                    <a:pt x="662483" y="391245"/>
                    <a:pt x="654627" y="417954"/>
                  </a:cubicBezTo>
                  <a:cubicBezTo>
                    <a:pt x="646771" y="444663"/>
                    <a:pt x="651485" y="452518"/>
                    <a:pt x="635774" y="493368"/>
                  </a:cubicBezTo>
                  <a:cubicBezTo>
                    <a:pt x="620063" y="534217"/>
                    <a:pt x="576070" y="622201"/>
                    <a:pt x="560359" y="663051"/>
                  </a:cubicBezTo>
                  <a:cubicBezTo>
                    <a:pt x="544648" y="703900"/>
                    <a:pt x="547790" y="708614"/>
                    <a:pt x="541506" y="738465"/>
                  </a:cubicBezTo>
                  <a:cubicBezTo>
                    <a:pt x="535222" y="768316"/>
                    <a:pt x="522652" y="842160"/>
                    <a:pt x="522652" y="842160"/>
                  </a:cubicBezTo>
                  <a:cubicBezTo>
                    <a:pt x="516367" y="864156"/>
                    <a:pt x="514796" y="854730"/>
                    <a:pt x="503798" y="870441"/>
                  </a:cubicBezTo>
                  <a:cubicBezTo>
                    <a:pt x="492800" y="886152"/>
                    <a:pt x="467662" y="914432"/>
                    <a:pt x="456664" y="936428"/>
                  </a:cubicBezTo>
                  <a:cubicBezTo>
                    <a:pt x="445666" y="958424"/>
                    <a:pt x="445667" y="981991"/>
                    <a:pt x="437811" y="1002416"/>
                  </a:cubicBezTo>
                  <a:cubicBezTo>
                    <a:pt x="429955" y="1022841"/>
                    <a:pt x="423670" y="1040123"/>
                    <a:pt x="409530" y="1058977"/>
                  </a:cubicBezTo>
                  <a:cubicBezTo>
                    <a:pt x="395390" y="1077830"/>
                    <a:pt x="352969" y="1115537"/>
                    <a:pt x="352969" y="1115537"/>
                  </a:cubicBezTo>
                  <a:cubicBezTo>
                    <a:pt x="340400" y="1131248"/>
                    <a:pt x="334116" y="1153245"/>
                    <a:pt x="334116" y="1153245"/>
                  </a:cubicBezTo>
                  <a:cubicBezTo>
                    <a:pt x="323118" y="1165814"/>
                    <a:pt x="305836" y="1179954"/>
                    <a:pt x="286982" y="1190952"/>
                  </a:cubicBezTo>
                  <a:cubicBezTo>
                    <a:pt x="268128" y="1201950"/>
                    <a:pt x="242990" y="1211376"/>
                    <a:pt x="220994" y="1219232"/>
                  </a:cubicBezTo>
                  <a:cubicBezTo>
                    <a:pt x="198998" y="1227088"/>
                    <a:pt x="155007" y="1238086"/>
                    <a:pt x="155007" y="1238086"/>
                  </a:cubicBezTo>
                  <a:cubicBezTo>
                    <a:pt x="137725" y="1244371"/>
                    <a:pt x="-145080" y="1244371"/>
                    <a:pt x="98446" y="1247513"/>
                  </a:cubicBez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66A23AA3-34AB-9643-8E10-621D1A7AAAD1}"/>
                    </a:ext>
                  </a:extLst>
                </p:cNvPr>
                <p:cNvSpPr txBox="1"/>
                <p:nvPr/>
              </p:nvSpPr>
              <p:spPr>
                <a:xfrm>
                  <a:off x="7263687" y="3116345"/>
                  <a:ext cx="79861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Energy</a:t>
                  </a:r>
                </a:p>
                <a:p>
                  <a:pPr algn="ctr"/>
                  <a:r>
                    <a:rPr lang="en-US" sz="1200" b="1" i="1" dirty="0">
                      <a:solidFill>
                        <a:srgbClr val="FF0000"/>
                      </a:solidFill>
                    </a:rPr>
                    <a:t>E ~ P</a:t>
                  </a:r>
                  <a:r>
                    <a:rPr lang="en-US" sz="1200" b="1" baseline="-25000" dirty="0">
                      <a:solidFill>
                        <a:srgbClr val="FF0000"/>
                      </a:solidFill>
                    </a:rPr>
                    <a:t>0</a:t>
                  </a:r>
                  <a:r>
                    <a:rPr lang="en-US" sz="1200" b="1" dirty="0">
                      <a:solidFill>
                        <a:srgbClr val="FF0000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AU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endParaRPr lang="en-US" sz="12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A23AA3-34AB-9643-8E10-621D1A7AA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3687" y="3116345"/>
                  <a:ext cx="79861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B8D56BA1-FE90-F44E-9556-8E84D97DB4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2304" y="3171019"/>
              <a:ext cx="761955" cy="39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A85850-AC73-D64A-9329-4364B8225ADF}"/>
              </a:ext>
            </a:extLst>
          </p:cNvPr>
          <p:cNvSpPr txBox="1"/>
          <p:nvPr/>
        </p:nvSpPr>
        <p:spPr>
          <a:xfrm>
            <a:off x="345205" y="1114419"/>
            <a:ext cx="6000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Goal: </a:t>
            </a:r>
            <a:r>
              <a:rPr lang="en-US" sz="1600" dirty="0"/>
              <a:t>Increasing the peak power of ultrashort pulses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0E279F55-154B-4E45-8272-FA07296C5A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709"/>
          <a:stretch/>
        </p:blipFill>
        <p:spPr>
          <a:xfrm>
            <a:off x="1132061" y="3857331"/>
            <a:ext cx="3413579" cy="140046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528EADE-D627-3E4C-A9FC-8CC485C936AA}"/>
              </a:ext>
            </a:extLst>
          </p:cNvPr>
          <p:cNvSpPr txBox="1"/>
          <p:nvPr/>
        </p:nvSpPr>
        <p:spPr>
          <a:xfrm>
            <a:off x="8667768" y="490937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1D139AAC-D7D9-AA45-A082-F7C7D518F306}"/>
              </a:ext>
            </a:extLst>
          </p:cNvPr>
          <p:cNvSpPr/>
          <p:nvPr/>
        </p:nvSpPr>
        <p:spPr>
          <a:xfrm>
            <a:off x="2066146" y="3414855"/>
            <a:ext cx="1698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Stimulated emission</a:t>
            </a:r>
            <a:endParaRPr lang="en-US" sz="1400" dirty="0">
              <a:solidFill>
                <a:srgbClr val="7030A0"/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560BE4D7-B0ED-914A-A8BF-CE66E9BD70AD}"/>
              </a:ext>
            </a:extLst>
          </p:cNvPr>
          <p:cNvGrpSpPr/>
          <p:nvPr/>
        </p:nvGrpSpPr>
        <p:grpSpPr>
          <a:xfrm>
            <a:off x="1279687" y="1446514"/>
            <a:ext cx="2948072" cy="1750034"/>
            <a:chOff x="1279687" y="2091403"/>
            <a:chExt cx="2948072" cy="175003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AADC540D-DE8A-B446-80DB-FB90ED054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471" t="9438" r="5981"/>
            <a:stretch/>
          </p:blipFill>
          <p:spPr>
            <a:xfrm rot="2918684">
              <a:off x="2057414" y="2510446"/>
              <a:ext cx="1329982" cy="1332000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B6803AA2-8A22-2042-A699-0B6AE7052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1621" t="30588" r="28548" b="32485"/>
            <a:stretch/>
          </p:blipFill>
          <p:spPr>
            <a:xfrm>
              <a:off x="1279687" y="2758603"/>
              <a:ext cx="547892" cy="720000"/>
            </a:xfrm>
            <a:prstGeom prst="rect">
              <a:avLst/>
            </a:prstGeom>
          </p:spPr>
        </p:pic>
        <p:sp>
          <p:nvSpPr>
            <p:cNvPr id="60" name="Right Arrow 59">
              <a:extLst>
                <a:ext uri="{FF2B5EF4-FFF2-40B4-BE49-F238E27FC236}">
                  <a16:creationId xmlns:a16="http://schemas.microsoft.com/office/drawing/2014/main" xmlns="" id="{1881CBD1-62F8-554D-B640-C2321B022911}"/>
                </a:ext>
              </a:extLst>
            </p:cNvPr>
            <p:cNvSpPr/>
            <p:nvPr/>
          </p:nvSpPr>
          <p:spPr>
            <a:xfrm>
              <a:off x="1906440" y="3045780"/>
              <a:ext cx="319412" cy="130665"/>
            </a:xfrm>
            <a:prstGeom prst="right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FAC62B4D-F379-EC42-815B-66A78259B395}"/>
                </a:ext>
              </a:extLst>
            </p:cNvPr>
            <p:cNvPicPr>
              <a:picLocks/>
            </p:cNvPicPr>
            <p:nvPr/>
          </p:nvPicPr>
          <p:blipFill rotWithShape="1">
            <a:blip r:embed="rId8"/>
            <a:srcRect l="31621" t="30588" r="28548" b="32485"/>
            <a:stretch/>
          </p:blipFill>
          <p:spPr>
            <a:xfrm>
              <a:off x="3679867" y="2091403"/>
              <a:ext cx="547892" cy="1440000"/>
            </a:xfrm>
            <a:prstGeom prst="rect">
              <a:avLst/>
            </a:prstGeom>
          </p:spPr>
        </p:pic>
        <p:sp>
          <p:nvSpPr>
            <p:cNvPr id="62" name="Right Arrow 61">
              <a:extLst>
                <a:ext uri="{FF2B5EF4-FFF2-40B4-BE49-F238E27FC236}">
                  <a16:creationId xmlns:a16="http://schemas.microsoft.com/office/drawing/2014/main" xmlns="" id="{A8CBBB3C-DD02-C148-A0C3-BB9AECCD285B}"/>
                </a:ext>
              </a:extLst>
            </p:cNvPr>
            <p:cNvSpPr/>
            <p:nvPr/>
          </p:nvSpPr>
          <p:spPr>
            <a:xfrm>
              <a:off x="3268260" y="3045779"/>
              <a:ext cx="319412" cy="130665"/>
            </a:xfrm>
            <a:prstGeom prst="right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DB9730BA-C26B-2843-BEB5-E45CA611950B}"/>
                </a:ext>
              </a:extLst>
            </p:cNvPr>
            <p:cNvSpPr/>
            <p:nvPr/>
          </p:nvSpPr>
          <p:spPr>
            <a:xfrm>
              <a:off x="2155290" y="2267951"/>
              <a:ext cx="11865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Gain medium</a:t>
              </a:r>
              <a:endParaRPr lang="en-US" sz="1400" dirty="0">
                <a:solidFill>
                  <a:srgbClr val="7030A0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E9E3656-52C5-DE4F-8798-681525F2C652}"/>
              </a:ext>
            </a:extLst>
          </p:cNvPr>
          <p:cNvSpPr/>
          <p:nvPr/>
        </p:nvSpPr>
        <p:spPr>
          <a:xfrm>
            <a:off x="1132061" y="4215739"/>
            <a:ext cx="695518" cy="613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FA01DCA-8106-2B4B-8959-5D55F184EBD6}"/>
              </a:ext>
            </a:extLst>
          </p:cNvPr>
          <p:cNvSpPr/>
          <p:nvPr/>
        </p:nvSpPr>
        <p:spPr>
          <a:xfrm>
            <a:off x="2638058" y="3767332"/>
            <a:ext cx="695518" cy="13645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37D792B-AFA9-7544-878D-EDB499BC353C}"/>
              </a:ext>
            </a:extLst>
          </p:cNvPr>
          <p:cNvSpPr/>
          <p:nvPr/>
        </p:nvSpPr>
        <p:spPr>
          <a:xfrm>
            <a:off x="3555899" y="3767333"/>
            <a:ext cx="1078115" cy="15235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27010B1-2074-4249-BCB8-5BD0F0161C0A}"/>
              </a:ext>
            </a:extLst>
          </p:cNvPr>
          <p:cNvSpPr txBox="1"/>
          <p:nvPr/>
        </p:nvSpPr>
        <p:spPr>
          <a:xfrm>
            <a:off x="10596516" y="1953601"/>
            <a:ext cx="1506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Focused Intensity</a:t>
            </a:r>
          </a:p>
          <a:p>
            <a:pPr algn="ctr"/>
            <a:endParaRPr lang="en-US" sz="1200" b="1" baseline="-25000" dirty="0">
              <a:solidFill>
                <a:srgbClr val="FF0000"/>
              </a:solidFill>
            </a:endParaRPr>
          </a:p>
          <a:p>
            <a:pPr algn="ctr"/>
            <a:r>
              <a:rPr lang="en-US" sz="1200" b="1" i="1" dirty="0">
                <a:solidFill>
                  <a:srgbClr val="FF0000"/>
                </a:solidFill>
              </a:rPr>
              <a:t>I</a:t>
            </a:r>
            <a:r>
              <a:rPr lang="en-US" sz="1200" b="1" dirty="0">
                <a:solidFill>
                  <a:srgbClr val="FF0000"/>
                </a:solidFill>
              </a:rPr>
              <a:t> = </a:t>
            </a:r>
            <a:r>
              <a:rPr lang="en-US" sz="1200" b="1" i="1" dirty="0">
                <a:solidFill>
                  <a:srgbClr val="FF0000"/>
                </a:solidFill>
              </a:rPr>
              <a:t>P</a:t>
            </a:r>
            <a:r>
              <a:rPr lang="en-US" sz="1200" b="1" baseline="-25000" dirty="0">
                <a:solidFill>
                  <a:srgbClr val="FF0000"/>
                </a:solidFill>
              </a:rPr>
              <a:t>0 </a:t>
            </a:r>
            <a:r>
              <a:rPr lang="en-US" sz="1200" b="1" dirty="0">
                <a:solidFill>
                  <a:srgbClr val="FF0000"/>
                </a:solidFill>
              </a:rPr>
              <a:t>/ </a:t>
            </a:r>
            <a:r>
              <a:rPr lang="en-US" sz="1200" b="1" i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29051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6" grpId="0"/>
      <p:bldP spid="4" grpId="0" animBg="1"/>
      <p:bldP spid="36" grpId="0" animBg="1"/>
      <p:bldP spid="4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069E80-4DF6-BE45-8E87-6B297BAAB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2" t="27895" r="11383" b="30622"/>
          <a:stretch/>
        </p:blipFill>
        <p:spPr>
          <a:xfrm>
            <a:off x="7006397" y="1948230"/>
            <a:ext cx="3564000" cy="29078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8B057F-FD9F-8848-8FF5-107042384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04" y="381576"/>
            <a:ext cx="5590880" cy="371646"/>
          </a:xfrm>
        </p:spPr>
        <p:txBody>
          <a:bodyPr>
            <a:normAutofit fontScale="90000"/>
          </a:bodyPr>
          <a:lstStyle/>
          <a:p>
            <a:r>
              <a:rPr lang="en-US" sz="2400" b="1" dirty="0"/>
              <a:t>The challenge of amplifying short optical pulses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82874E-BBB3-8C4E-AC73-B0B733BFF772}"/>
              </a:ext>
            </a:extLst>
          </p:cNvPr>
          <p:cNvSpPr txBox="1"/>
          <p:nvPr/>
        </p:nvSpPr>
        <p:spPr>
          <a:xfrm>
            <a:off x="8323868" y="5144707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(fs)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9370A4-81D7-F640-880B-F0CB54DCD5E8}"/>
              </a:ext>
            </a:extLst>
          </p:cNvPr>
          <p:cNvSpPr txBox="1"/>
          <p:nvPr/>
        </p:nvSpPr>
        <p:spPr>
          <a:xfrm>
            <a:off x="6803849" y="467486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F10BF37-18D6-5D47-BCEB-8DDAE24E91D8}"/>
              </a:ext>
            </a:extLst>
          </p:cNvPr>
          <p:cNvSpPr txBox="1"/>
          <p:nvPr/>
        </p:nvSpPr>
        <p:spPr>
          <a:xfrm>
            <a:off x="6771815" y="491187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1B2C22-EB2E-3A47-BCAB-8CAFDED2711A}"/>
              </a:ext>
            </a:extLst>
          </p:cNvPr>
          <p:cNvSpPr txBox="1"/>
          <p:nvPr/>
        </p:nvSpPr>
        <p:spPr>
          <a:xfrm>
            <a:off x="10349321" y="490937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2DCD84B-1A56-EF49-BF40-62A8D4898C93}"/>
              </a:ext>
            </a:extLst>
          </p:cNvPr>
          <p:cNvSpPr txBox="1"/>
          <p:nvPr/>
        </p:nvSpPr>
        <p:spPr>
          <a:xfrm rot="16200000">
            <a:off x="5106155" y="3331562"/>
            <a:ext cx="2849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- |Electric field|</a:t>
            </a:r>
            <a:r>
              <a:rPr lang="en-US" baseline="30000" dirty="0"/>
              <a:t>2   </a:t>
            </a:r>
            <a:r>
              <a:rPr lang="en-US" dirty="0"/>
              <a:t>(W)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DDCB3C3-17E4-424F-BBB4-49D43176D242}"/>
              </a:ext>
            </a:extLst>
          </p:cNvPr>
          <p:cNvSpPr txBox="1"/>
          <p:nvPr/>
        </p:nvSpPr>
        <p:spPr>
          <a:xfrm>
            <a:off x="6822548" y="208335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619CA8D-2E87-0549-9235-0D70B41820D5}"/>
              </a:ext>
            </a:extLst>
          </p:cNvPr>
          <p:cNvSpPr txBox="1"/>
          <p:nvPr/>
        </p:nvSpPr>
        <p:spPr>
          <a:xfrm>
            <a:off x="8111084" y="1690601"/>
            <a:ext cx="14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Optical pulse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D55252D-0367-0346-9840-456B8657B735}"/>
              </a:ext>
            </a:extLst>
          </p:cNvPr>
          <p:cNvGrpSpPr/>
          <p:nvPr/>
        </p:nvGrpSpPr>
        <p:grpSpPr>
          <a:xfrm>
            <a:off x="7263687" y="2247132"/>
            <a:ext cx="3441628" cy="2719059"/>
            <a:chOff x="7263687" y="2247132"/>
            <a:chExt cx="3441628" cy="133087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5E30E860-1208-0E49-9EC8-74A0A346518F}"/>
                </a:ext>
              </a:extLst>
            </p:cNvPr>
            <p:cNvSpPr txBox="1"/>
            <p:nvPr/>
          </p:nvSpPr>
          <p:spPr>
            <a:xfrm>
              <a:off x="9715277" y="2529548"/>
              <a:ext cx="9900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Peak power </a:t>
              </a:r>
              <a:r>
                <a:rPr lang="en-US" sz="1200" b="1" i="1" dirty="0">
                  <a:solidFill>
                    <a:srgbClr val="FF0000"/>
                  </a:solidFill>
                </a:rPr>
                <a:t>P</a:t>
              </a:r>
              <a:r>
                <a:rPr lang="en-US" sz="1200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6DA1747E-EAFD-2746-8677-E908C22866EE}"/>
                    </a:ext>
                  </a:extLst>
                </p:cNvPr>
                <p:cNvSpPr txBox="1"/>
                <p:nvPr/>
              </p:nvSpPr>
              <p:spPr>
                <a:xfrm>
                  <a:off x="7285097" y="2638041"/>
                  <a:ext cx="1122408" cy="4574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Pulse duration </a:t>
                  </a:r>
                  <a14:m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endParaRPr lang="en-US" sz="12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DA1747E-EAFD-2746-8677-E908C22866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5097" y="2638041"/>
                  <a:ext cx="1122408" cy="457433"/>
                </a:xfrm>
                <a:prstGeom prst="rect">
                  <a:avLst/>
                </a:prstGeom>
                <a:blipFill>
                  <a:blip r:embed="rId4"/>
                  <a:stretch>
                    <a:fillRect t="-1370" r="-11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33D1E702-AD13-D349-92CF-89A3D451707F}"/>
                </a:ext>
              </a:extLst>
            </p:cNvPr>
            <p:cNvCxnSpPr/>
            <p:nvPr/>
          </p:nvCxnSpPr>
          <p:spPr>
            <a:xfrm>
              <a:off x="8388211" y="2879630"/>
              <a:ext cx="180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xmlns="" id="{AF3A05C5-C598-1249-B373-9DE1D3E817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95623" y="2866802"/>
              <a:ext cx="1800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8093E330-8C45-5249-AB10-745703B393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80685" y="2247132"/>
              <a:ext cx="0" cy="1263606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060A3157-D18B-E443-A9A3-177CEE68D80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9429558" y="1641834"/>
              <a:ext cx="0" cy="1210597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xmlns="" id="{2A679A29-E506-8545-ABBC-6C287E0EBD95}"/>
                </a:ext>
              </a:extLst>
            </p:cNvPr>
            <p:cNvSpPr/>
            <p:nvPr/>
          </p:nvSpPr>
          <p:spPr>
            <a:xfrm>
              <a:off x="8134834" y="2278112"/>
              <a:ext cx="1286485" cy="1256940"/>
            </a:xfrm>
            <a:custGeom>
              <a:avLst/>
              <a:gdLst>
                <a:gd name="connsiteX0" fmla="*/ 98446 w 1696148"/>
                <a:gd name="connsiteY0" fmla="*/ 1247513 h 1256940"/>
                <a:gd name="connsiteX1" fmla="*/ 1616161 w 1696148"/>
                <a:gd name="connsiteY1" fmla="*/ 1256940 h 1256940"/>
                <a:gd name="connsiteX2" fmla="*/ 1474759 w 1696148"/>
                <a:gd name="connsiteY2" fmla="*/ 1219232 h 1256940"/>
                <a:gd name="connsiteX3" fmla="*/ 1389918 w 1696148"/>
                <a:gd name="connsiteY3" fmla="*/ 1162672 h 1256940"/>
                <a:gd name="connsiteX4" fmla="*/ 1342784 w 1696148"/>
                <a:gd name="connsiteY4" fmla="*/ 1049550 h 1256940"/>
                <a:gd name="connsiteX5" fmla="*/ 1201382 w 1696148"/>
                <a:gd name="connsiteY5" fmla="*/ 813880 h 1256940"/>
                <a:gd name="connsiteX6" fmla="*/ 1069407 w 1696148"/>
                <a:gd name="connsiteY6" fmla="*/ 342540 h 1256940"/>
                <a:gd name="connsiteX7" fmla="*/ 1003419 w 1696148"/>
                <a:gd name="connsiteY7" fmla="*/ 182284 h 1256940"/>
                <a:gd name="connsiteX8" fmla="*/ 965712 w 1696148"/>
                <a:gd name="connsiteY8" fmla="*/ 125723 h 1256940"/>
                <a:gd name="connsiteX9" fmla="*/ 946858 w 1696148"/>
                <a:gd name="connsiteY9" fmla="*/ 69162 h 1256940"/>
                <a:gd name="connsiteX10" fmla="*/ 928004 w 1696148"/>
                <a:gd name="connsiteY10" fmla="*/ 40882 h 1256940"/>
                <a:gd name="connsiteX11" fmla="*/ 890297 w 1696148"/>
                <a:gd name="connsiteY11" fmla="*/ 3175 h 1256940"/>
                <a:gd name="connsiteX12" fmla="*/ 843163 w 1696148"/>
                <a:gd name="connsiteY12" fmla="*/ 3175 h 1256940"/>
                <a:gd name="connsiteX13" fmla="*/ 796029 w 1696148"/>
                <a:gd name="connsiteY13" fmla="*/ 12601 h 1256940"/>
                <a:gd name="connsiteX14" fmla="*/ 767749 w 1696148"/>
                <a:gd name="connsiteY14" fmla="*/ 59735 h 1256940"/>
                <a:gd name="connsiteX15" fmla="*/ 758322 w 1696148"/>
                <a:gd name="connsiteY15" fmla="*/ 125723 h 1256940"/>
                <a:gd name="connsiteX16" fmla="*/ 730042 w 1696148"/>
                <a:gd name="connsiteY16" fmla="*/ 191711 h 1256940"/>
                <a:gd name="connsiteX17" fmla="*/ 711188 w 1696148"/>
                <a:gd name="connsiteY17" fmla="*/ 285979 h 1256940"/>
                <a:gd name="connsiteX18" fmla="*/ 682908 w 1696148"/>
                <a:gd name="connsiteY18" fmla="*/ 333113 h 1256940"/>
                <a:gd name="connsiteX19" fmla="*/ 654627 w 1696148"/>
                <a:gd name="connsiteY19" fmla="*/ 417954 h 1256940"/>
                <a:gd name="connsiteX20" fmla="*/ 635774 w 1696148"/>
                <a:gd name="connsiteY20" fmla="*/ 493368 h 1256940"/>
                <a:gd name="connsiteX21" fmla="*/ 560359 w 1696148"/>
                <a:gd name="connsiteY21" fmla="*/ 663051 h 1256940"/>
                <a:gd name="connsiteX22" fmla="*/ 541506 w 1696148"/>
                <a:gd name="connsiteY22" fmla="*/ 738465 h 1256940"/>
                <a:gd name="connsiteX23" fmla="*/ 522652 w 1696148"/>
                <a:gd name="connsiteY23" fmla="*/ 842160 h 1256940"/>
                <a:gd name="connsiteX24" fmla="*/ 503798 w 1696148"/>
                <a:gd name="connsiteY24" fmla="*/ 870441 h 1256940"/>
                <a:gd name="connsiteX25" fmla="*/ 456664 w 1696148"/>
                <a:gd name="connsiteY25" fmla="*/ 936428 h 1256940"/>
                <a:gd name="connsiteX26" fmla="*/ 437811 w 1696148"/>
                <a:gd name="connsiteY26" fmla="*/ 1002416 h 1256940"/>
                <a:gd name="connsiteX27" fmla="*/ 409530 w 1696148"/>
                <a:gd name="connsiteY27" fmla="*/ 1058977 h 1256940"/>
                <a:gd name="connsiteX28" fmla="*/ 352969 w 1696148"/>
                <a:gd name="connsiteY28" fmla="*/ 1115537 h 1256940"/>
                <a:gd name="connsiteX29" fmla="*/ 334116 w 1696148"/>
                <a:gd name="connsiteY29" fmla="*/ 1153245 h 1256940"/>
                <a:gd name="connsiteX30" fmla="*/ 286982 w 1696148"/>
                <a:gd name="connsiteY30" fmla="*/ 1190952 h 1256940"/>
                <a:gd name="connsiteX31" fmla="*/ 220994 w 1696148"/>
                <a:gd name="connsiteY31" fmla="*/ 1219232 h 1256940"/>
                <a:gd name="connsiteX32" fmla="*/ 155007 w 1696148"/>
                <a:gd name="connsiteY32" fmla="*/ 1238086 h 1256940"/>
                <a:gd name="connsiteX33" fmla="*/ 98446 w 1696148"/>
                <a:gd name="connsiteY33" fmla="*/ 1247513 h 1256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96148" h="1256940">
                  <a:moveTo>
                    <a:pt x="98446" y="1247513"/>
                  </a:moveTo>
                  <a:lnTo>
                    <a:pt x="1616161" y="1256940"/>
                  </a:lnTo>
                  <a:cubicBezTo>
                    <a:pt x="1845546" y="1252227"/>
                    <a:pt x="1512466" y="1234943"/>
                    <a:pt x="1474759" y="1219232"/>
                  </a:cubicBezTo>
                  <a:cubicBezTo>
                    <a:pt x="1437052" y="1203521"/>
                    <a:pt x="1411914" y="1190952"/>
                    <a:pt x="1389918" y="1162672"/>
                  </a:cubicBezTo>
                  <a:cubicBezTo>
                    <a:pt x="1367922" y="1134392"/>
                    <a:pt x="1374207" y="1107682"/>
                    <a:pt x="1342784" y="1049550"/>
                  </a:cubicBezTo>
                  <a:cubicBezTo>
                    <a:pt x="1311361" y="991418"/>
                    <a:pt x="1246945" y="931715"/>
                    <a:pt x="1201382" y="813880"/>
                  </a:cubicBezTo>
                  <a:cubicBezTo>
                    <a:pt x="1155819" y="696045"/>
                    <a:pt x="1102401" y="447806"/>
                    <a:pt x="1069407" y="342540"/>
                  </a:cubicBezTo>
                  <a:cubicBezTo>
                    <a:pt x="1036413" y="237274"/>
                    <a:pt x="1020702" y="218420"/>
                    <a:pt x="1003419" y="182284"/>
                  </a:cubicBezTo>
                  <a:cubicBezTo>
                    <a:pt x="986136" y="146148"/>
                    <a:pt x="975139" y="144577"/>
                    <a:pt x="965712" y="125723"/>
                  </a:cubicBezTo>
                  <a:cubicBezTo>
                    <a:pt x="956285" y="106869"/>
                    <a:pt x="946858" y="69162"/>
                    <a:pt x="946858" y="69162"/>
                  </a:cubicBezTo>
                  <a:cubicBezTo>
                    <a:pt x="940573" y="55022"/>
                    <a:pt x="928004" y="40882"/>
                    <a:pt x="928004" y="40882"/>
                  </a:cubicBezTo>
                  <a:cubicBezTo>
                    <a:pt x="918577" y="29884"/>
                    <a:pt x="904437" y="9459"/>
                    <a:pt x="890297" y="3175"/>
                  </a:cubicBezTo>
                  <a:cubicBezTo>
                    <a:pt x="876157" y="-3109"/>
                    <a:pt x="858874" y="1604"/>
                    <a:pt x="843163" y="3175"/>
                  </a:cubicBezTo>
                  <a:cubicBezTo>
                    <a:pt x="827452" y="4746"/>
                    <a:pt x="808598" y="3174"/>
                    <a:pt x="796029" y="12601"/>
                  </a:cubicBezTo>
                  <a:cubicBezTo>
                    <a:pt x="783460" y="22028"/>
                    <a:pt x="774033" y="40881"/>
                    <a:pt x="767749" y="59735"/>
                  </a:cubicBezTo>
                  <a:cubicBezTo>
                    <a:pt x="761465" y="78589"/>
                    <a:pt x="764606" y="103727"/>
                    <a:pt x="758322" y="125723"/>
                  </a:cubicBezTo>
                  <a:cubicBezTo>
                    <a:pt x="752038" y="147719"/>
                    <a:pt x="737898" y="165002"/>
                    <a:pt x="730042" y="191711"/>
                  </a:cubicBezTo>
                  <a:cubicBezTo>
                    <a:pt x="722186" y="218420"/>
                    <a:pt x="719044" y="262412"/>
                    <a:pt x="711188" y="285979"/>
                  </a:cubicBezTo>
                  <a:cubicBezTo>
                    <a:pt x="703332" y="309546"/>
                    <a:pt x="692335" y="311117"/>
                    <a:pt x="682908" y="333113"/>
                  </a:cubicBezTo>
                  <a:cubicBezTo>
                    <a:pt x="673481" y="355109"/>
                    <a:pt x="662483" y="391245"/>
                    <a:pt x="654627" y="417954"/>
                  </a:cubicBezTo>
                  <a:cubicBezTo>
                    <a:pt x="646771" y="444663"/>
                    <a:pt x="651485" y="452518"/>
                    <a:pt x="635774" y="493368"/>
                  </a:cubicBezTo>
                  <a:cubicBezTo>
                    <a:pt x="620063" y="534217"/>
                    <a:pt x="576070" y="622201"/>
                    <a:pt x="560359" y="663051"/>
                  </a:cubicBezTo>
                  <a:cubicBezTo>
                    <a:pt x="544648" y="703900"/>
                    <a:pt x="547790" y="708614"/>
                    <a:pt x="541506" y="738465"/>
                  </a:cubicBezTo>
                  <a:cubicBezTo>
                    <a:pt x="535222" y="768316"/>
                    <a:pt x="522652" y="842160"/>
                    <a:pt x="522652" y="842160"/>
                  </a:cubicBezTo>
                  <a:cubicBezTo>
                    <a:pt x="516367" y="864156"/>
                    <a:pt x="514796" y="854730"/>
                    <a:pt x="503798" y="870441"/>
                  </a:cubicBezTo>
                  <a:cubicBezTo>
                    <a:pt x="492800" y="886152"/>
                    <a:pt x="467662" y="914432"/>
                    <a:pt x="456664" y="936428"/>
                  </a:cubicBezTo>
                  <a:cubicBezTo>
                    <a:pt x="445666" y="958424"/>
                    <a:pt x="445667" y="981991"/>
                    <a:pt x="437811" y="1002416"/>
                  </a:cubicBezTo>
                  <a:cubicBezTo>
                    <a:pt x="429955" y="1022841"/>
                    <a:pt x="423670" y="1040123"/>
                    <a:pt x="409530" y="1058977"/>
                  </a:cubicBezTo>
                  <a:cubicBezTo>
                    <a:pt x="395390" y="1077830"/>
                    <a:pt x="352969" y="1115537"/>
                    <a:pt x="352969" y="1115537"/>
                  </a:cubicBezTo>
                  <a:cubicBezTo>
                    <a:pt x="340400" y="1131248"/>
                    <a:pt x="334116" y="1153245"/>
                    <a:pt x="334116" y="1153245"/>
                  </a:cubicBezTo>
                  <a:cubicBezTo>
                    <a:pt x="323118" y="1165814"/>
                    <a:pt x="305836" y="1179954"/>
                    <a:pt x="286982" y="1190952"/>
                  </a:cubicBezTo>
                  <a:cubicBezTo>
                    <a:pt x="268128" y="1201950"/>
                    <a:pt x="242990" y="1211376"/>
                    <a:pt x="220994" y="1219232"/>
                  </a:cubicBezTo>
                  <a:cubicBezTo>
                    <a:pt x="198998" y="1227088"/>
                    <a:pt x="155007" y="1238086"/>
                    <a:pt x="155007" y="1238086"/>
                  </a:cubicBezTo>
                  <a:cubicBezTo>
                    <a:pt x="137725" y="1244371"/>
                    <a:pt x="-145080" y="1244371"/>
                    <a:pt x="98446" y="1247513"/>
                  </a:cubicBezTo>
                  <a:close/>
                </a:path>
              </a:pathLst>
            </a:custGeom>
            <a:solidFill>
              <a:srgbClr val="FF0000">
                <a:alpha val="30000"/>
              </a:srgbClr>
            </a:soli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xmlns="" id="{66A23AA3-34AB-9643-8E10-621D1A7AAAD1}"/>
                    </a:ext>
                  </a:extLst>
                </p:cNvPr>
                <p:cNvSpPr txBox="1"/>
                <p:nvPr/>
              </p:nvSpPr>
              <p:spPr>
                <a:xfrm>
                  <a:off x="7263687" y="3116345"/>
                  <a:ext cx="79861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Energy</a:t>
                  </a:r>
                </a:p>
                <a:p>
                  <a:pPr algn="ctr"/>
                  <a:r>
                    <a:rPr lang="en-US" sz="1200" b="1" i="1" dirty="0">
                      <a:solidFill>
                        <a:srgbClr val="FF0000"/>
                      </a:solidFill>
                    </a:rPr>
                    <a:t>E ~ P</a:t>
                  </a:r>
                  <a:r>
                    <a:rPr lang="en-US" sz="1200" b="1" baseline="-25000" dirty="0">
                      <a:solidFill>
                        <a:srgbClr val="FF0000"/>
                      </a:solidFill>
                    </a:rPr>
                    <a:t>0</a:t>
                  </a:r>
                  <a:r>
                    <a:rPr lang="en-US" sz="1200" b="1" dirty="0">
                      <a:solidFill>
                        <a:srgbClr val="FF0000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AU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𝝉</m:t>
                      </m:r>
                    </m:oMath>
                  </a14:m>
                  <a:endParaRPr lang="en-US" sz="1200" b="1" baseline="-25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66A23AA3-34AB-9643-8E10-621D1A7AAA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3687" y="3116345"/>
                  <a:ext cx="798617" cy="46166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B8D56BA1-FE90-F44E-9556-8E84D97DB4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2304" y="3171019"/>
              <a:ext cx="761955" cy="39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3A85850-AC73-D64A-9329-4364B8225ADF}"/>
              </a:ext>
            </a:extLst>
          </p:cNvPr>
          <p:cNvSpPr txBox="1"/>
          <p:nvPr/>
        </p:nvSpPr>
        <p:spPr>
          <a:xfrm>
            <a:off x="345205" y="1114419"/>
            <a:ext cx="6000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Goal: </a:t>
            </a:r>
            <a:r>
              <a:rPr lang="en-US" sz="1600" dirty="0"/>
              <a:t>Increasing the peak power of ultrashort pulses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752519E7-DDAF-1947-8199-A2832EA381C6}"/>
              </a:ext>
            </a:extLst>
          </p:cNvPr>
          <p:cNvGrpSpPr/>
          <p:nvPr/>
        </p:nvGrpSpPr>
        <p:grpSpPr>
          <a:xfrm>
            <a:off x="1279687" y="1446514"/>
            <a:ext cx="2948072" cy="1750034"/>
            <a:chOff x="1279687" y="2091403"/>
            <a:chExt cx="2948072" cy="17500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0920C05C-55FA-2F42-BD81-DAD85FD94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71" t="9438" r="5981"/>
            <a:stretch/>
          </p:blipFill>
          <p:spPr>
            <a:xfrm rot="2918684">
              <a:off x="2057414" y="2510446"/>
              <a:ext cx="1329982" cy="1332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CC229E16-575E-FB4C-B23E-82B39FBF4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621" t="30588" r="28548" b="32485"/>
            <a:stretch/>
          </p:blipFill>
          <p:spPr>
            <a:xfrm>
              <a:off x="1279687" y="2758603"/>
              <a:ext cx="547892" cy="720000"/>
            </a:xfrm>
            <a:prstGeom prst="rect">
              <a:avLst/>
            </a:prstGeom>
          </p:spPr>
        </p:pic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xmlns="" id="{87917F3E-E67C-9547-A75F-9FACA84CB579}"/>
                </a:ext>
              </a:extLst>
            </p:cNvPr>
            <p:cNvSpPr/>
            <p:nvPr/>
          </p:nvSpPr>
          <p:spPr>
            <a:xfrm>
              <a:off x="1906440" y="3045780"/>
              <a:ext cx="319412" cy="130665"/>
            </a:xfrm>
            <a:prstGeom prst="right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3116D6C5-1ED3-4C44-96EE-0C7B464DAD25}"/>
                </a:ext>
              </a:extLst>
            </p:cNvPr>
            <p:cNvPicPr>
              <a:picLocks/>
            </p:cNvPicPr>
            <p:nvPr/>
          </p:nvPicPr>
          <p:blipFill rotWithShape="1">
            <a:blip r:embed="rId7"/>
            <a:srcRect l="31621" t="30588" r="28548" b="32485"/>
            <a:stretch/>
          </p:blipFill>
          <p:spPr>
            <a:xfrm>
              <a:off x="3679867" y="2091403"/>
              <a:ext cx="547892" cy="1440000"/>
            </a:xfrm>
            <a:prstGeom prst="rect">
              <a:avLst/>
            </a:prstGeom>
          </p:spPr>
        </p:pic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xmlns="" id="{DA054602-408A-5642-953D-46AC2B708242}"/>
                </a:ext>
              </a:extLst>
            </p:cNvPr>
            <p:cNvSpPr/>
            <p:nvPr/>
          </p:nvSpPr>
          <p:spPr>
            <a:xfrm>
              <a:off x="3268260" y="3045779"/>
              <a:ext cx="319412" cy="130665"/>
            </a:xfrm>
            <a:prstGeom prst="rightArrow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253F02E3-6E96-7641-B9FB-AC0D8C5C8357}"/>
                </a:ext>
              </a:extLst>
            </p:cNvPr>
            <p:cNvSpPr/>
            <p:nvPr/>
          </p:nvSpPr>
          <p:spPr>
            <a:xfrm>
              <a:off x="2155290" y="2267951"/>
              <a:ext cx="11865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7030A0"/>
                  </a:solidFill>
                </a:rPr>
                <a:t>Gain medium</a:t>
              </a:r>
              <a:endParaRPr lang="en-US" sz="1400" dirty="0">
                <a:solidFill>
                  <a:srgbClr val="7030A0"/>
                </a:solidFill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528EADE-D627-3E4C-A9FC-8CC485C936AA}"/>
              </a:ext>
            </a:extLst>
          </p:cNvPr>
          <p:cNvSpPr txBox="1"/>
          <p:nvPr/>
        </p:nvSpPr>
        <p:spPr>
          <a:xfrm>
            <a:off x="8667768" y="490937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10EE848-9018-F34D-A484-105F623B94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71" t="9438" r="5981"/>
          <a:stretch/>
        </p:blipFill>
        <p:spPr>
          <a:xfrm rot="2918684">
            <a:off x="2133614" y="3636241"/>
            <a:ext cx="1329982" cy="133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9A386DD-DE94-CC42-9F47-9552BBE41ABE}"/>
              </a:ext>
            </a:extLst>
          </p:cNvPr>
          <p:cNvSpPr/>
          <p:nvPr/>
        </p:nvSpPr>
        <p:spPr>
          <a:xfrm>
            <a:off x="1970423" y="4137228"/>
            <a:ext cx="437258" cy="292129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127000">
              <a:srgbClr val="FF0000">
                <a:alpha val="89000"/>
              </a:srgbClr>
            </a:glow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xmlns="" id="{2597DC26-97B6-2A42-8FB5-BACD6FFDB301}"/>
              </a:ext>
            </a:extLst>
          </p:cNvPr>
          <p:cNvSpPr/>
          <p:nvPr/>
        </p:nvSpPr>
        <p:spPr>
          <a:xfrm rot="5400000">
            <a:off x="2697962" y="3869907"/>
            <a:ext cx="292129" cy="826771"/>
          </a:xfrm>
          <a:prstGeom prst="triangle">
            <a:avLst/>
          </a:prstGeom>
          <a:solidFill>
            <a:srgbClr val="FF0000">
              <a:alpha val="5000"/>
            </a:srgbClr>
          </a:solidFill>
          <a:ln>
            <a:noFill/>
          </a:ln>
          <a:effectLst>
            <a:glow rad="63500">
              <a:srgbClr val="FF0000">
                <a:alpha val="89000"/>
              </a:srgb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Lightning Bolt 6">
            <a:extLst>
              <a:ext uri="{FF2B5EF4-FFF2-40B4-BE49-F238E27FC236}">
                <a16:creationId xmlns:a16="http://schemas.microsoft.com/office/drawing/2014/main" xmlns="" id="{26CA9961-34D0-7648-AD16-E5BD662A9B6A}"/>
              </a:ext>
            </a:extLst>
          </p:cNvPr>
          <p:cNvSpPr/>
          <p:nvPr/>
        </p:nvSpPr>
        <p:spPr>
          <a:xfrm>
            <a:off x="2904948" y="3687342"/>
            <a:ext cx="301350" cy="496858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Lightning Bolt 59">
            <a:extLst>
              <a:ext uri="{FF2B5EF4-FFF2-40B4-BE49-F238E27FC236}">
                <a16:creationId xmlns:a16="http://schemas.microsoft.com/office/drawing/2014/main" xmlns="" id="{2E6CE570-F1CD-4B4E-9056-C67338DDD83B}"/>
              </a:ext>
            </a:extLst>
          </p:cNvPr>
          <p:cNvSpPr/>
          <p:nvPr/>
        </p:nvSpPr>
        <p:spPr>
          <a:xfrm rot="3212300">
            <a:off x="3258171" y="3673305"/>
            <a:ext cx="301350" cy="496858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Lightning Bolt 60">
            <a:extLst>
              <a:ext uri="{FF2B5EF4-FFF2-40B4-BE49-F238E27FC236}">
                <a16:creationId xmlns:a16="http://schemas.microsoft.com/office/drawing/2014/main" xmlns="" id="{0FB59295-5062-AD48-AEEF-D37101CA514B}"/>
              </a:ext>
            </a:extLst>
          </p:cNvPr>
          <p:cNvSpPr/>
          <p:nvPr/>
        </p:nvSpPr>
        <p:spPr>
          <a:xfrm rot="10441581">
            <a:off x="3325881" y="4317561"/>
            <a:ext cx="301350" cy="496858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Lightning Bolt 61">
            <a:extLst>
              <a:ext uri="{FF2B5EF4-FFF2-40B4-BE49-F238E27FC236}">
                <a16:creationId xmlns:a16="http://schemas.microsoft.com/office/drawing/2014/main" xmlns="" id="{E3FBBF7E-9D3D-104B-96E4-8AEE2B1C1661}"/>
              </a:ext>
            </a:extLst>
          </p:cNvPr>
          <p:cNvSpPr/>
          <p:nvPr/>
        </p:nvSpPr>
        <p:spPr>
          <a:xfrm rot="15156233">
            <a:off x="2868055" y="4341815"/>
            <a:ext cx="301350" cy="496858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326739E-3194-1848-BE4E-159B9D59CB68}"/>
              </a:ext>
            </a:extLst>
          </p:cNvPr>
          <p:cNvSpPr/>
          <p:nvPr/>
        </p:nvSpPr>
        <p:spPr>
          <a:xfrm>
            <a:off x="329183" y="3230723"/>
            <a:ext cx="6024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Problem: </a:t>
            </a:r>
            <a:r>
              <a:rPr lang="en-US" sz="1600" dirty="0"/>
              <a:t>High peak powers damage the gain medium via self-focusing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B44D8D-184D-4646-9414-BAC6B8B51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0" y="3585680"/>
            <a:ext cx="1861184" cy="13958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7A3D3A4A-AB40-1C47-A031-151775DB5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288" y="5132037"/>
            <a:ext cx="1852800" cy="1389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8CB99B4B-4136-C644-B12A-6935832967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1176" y="5137939"/>
            <a:ext cx="1852800" cy="1389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A09DAC20-1B82-6147-915A-2C6A36E226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05299" y="5149345"/>
            <a:ext cx="1854896" cy="13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4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9C6784A-1D32-904C-AF56-7EA8FC4DBA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8" t="28454" r="11420" b="29759"/>
          <a:stretch/>
        </p:blipFill>
        <p:spPr>
          <a:xfrm>
            <a:off x="989814" y="2077156"/>
            <a:ext cx="3591612" cy="28657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EA38862-771D-534A-A8E8-DEBCAFAB1D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64" t="28041" r="10642" b="30172"/>
          <a:stretch/>
        </p:blipFill>
        <p:spPr>
          <a:xfrm>
            <a:off x="7027933" y="2077156"/>
            <a:ext cx="3614930" cy="28657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8BDD80E-C649-E147-B067-FC47B1AD41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54" t="28590" r="10253" b="30569"/>
          <a:stretch/>
        </p:blipFill>
        <p:spPr>
          <a:xfrm>
            <a:off x="7046787" y="2111603"/>
            <a:ext cx="3614930" cy="28008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82874E-BBB3-8C4E-AC73-B0B733BFF772}"/>
              </a:ext>
            </a:extLst>
          </p:cNvPr>
          <p:cNvSpPr txBox="1"/>
          <p:nvPr/>
        </p:nvSpPr>
        <p:spPr>
          <a:xfrm>
            <a:off x="8323868" y="5144707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(fs)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B33EE04-70CF-274C-8AAF-FBBECD5079EE}"/>
              </a:ext>
            </a:extLst>
          </p:cNvPr>
          <p:cNvSpPr txBox="1"/>
          <p:nvPr/>
        </p:nvSpPr>
        <p:spPr>
          <a:xfrm>
            <a:off x="2285226" y="5138509"/>
            <a:ext cx="100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(fs)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A51072-31A0-1640-80A8-696EBC898C93}"/>
              </a:ext>
            </a:extLst>
          </p:cNvPr>
          <p:cNvSpPr txBox="1"/>
          <p:nvPr/>
        </p:nvSpPr>
        <p:spPr>
          <a:xfrm>
            <a:off x="776596" y="3338763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6F49C6-04BA-EB44-A369-0754859DE581}"/>
              </a:ext>
            </a:extLst>
          </p:cNvPr>
          <p:cNvSpPr txBox="1"/>
          <p:nvPr/>
        </p:nvSpPr>
        <p:spPr>
          <a:xfrm>
            <a:off x="733173" y="490567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8EC39DB-86F4-0046-8479-88ACF7EEF95D}"/>
              </a:ext>
            </a:extLst>
          </p:cNvPr>
          <p:cNvSpPr txBox="1"/>
          <p:nvPr/>
        </p:nvSpPr>
        <p:spPr>
          <a:xfrm>
            <a:off x="4310679" y="4903175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8F7A85D-B9CD-324A-97E1-986F1FB510D0}"/>
              </a:ext>
            </a:extLst>
          </p:cNvPr>
          <p:cNvSpPr txBox="1"/>
          <p:nvPr/>
        </p:nvSpPr>
        <p:spPr>
          <a:xfrm rot="16200000">
            <a:off x="-487878" y="3211062"/>
            <a:ext cx="196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 (V/m)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D80CCBC-02CD-544B-9F94-ADF0BBF9FA23}"/>
              </a:ext>
            </a:extLst>
          </p:cNvPr>
          <p:cNvSpPr txBox="1"/>
          <p:nvPr/>
        </p:nvSpPr>
        <p:spPr>
          <a:xfrm>
            <a:off x="726079" y="4579042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07C765-C9A4-9F4A-99BC-D957DB436323}"/>
              </a:ext>
            </a:extLst>
          </p:cNvPr>
          <p:cNvSpPr txBox="1"/>
          <p:nvPr/>
        </p:nvSpPr>
        <p:spPr>
          <a:xfrm>
            <a:off x="783906" y="207715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9370A4-81D7-F640-880B-F0CB54DCD5E8}"/>
              </a:ext>
            </a:extLst>
          </p:cNvPr>
          <p:cNvSpPr txBox="1"/>
          <p:nvPr/>
        </p:nvSpPr>
        <p:spPr>
          <a:xfrm>
            <a:off x="6815238" y="334496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F10BF37-18D6-5D47-BCEB-8DDAE24E91D8}"/>
              </a:ext>
            </a:extLst>
          </p:cNvPr>
          <p:cNvSpPr txBox="1"/>
          <p:nvPr/>
        </p:nvSpPr>
        <p:spPr>
          <a:xfrm>
            <a:off x="6771815" y="491187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71B2C22-EB2E-3A47-BCAB-8CAFDED2711A}"/>
              </a:ext>
            </a:extLst>
          </p:cNvPr>
          <p:cNvSpPr txBox="1"/>
          <p:nvPr/>
        </p:nvSpPr>
        <p:spPr>
          <a:xfrm>
            <a:off x="10349321" y="490937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CBCB6C9-45F8-D148-AC65-EE76EA37A245}"/>
              </a:ext>
            </a:extLst>
          </p:cNvPr>
          <p:cNvSpPr txBox="1"/>
          <p:nvPr/>
        </p:nvSpPr>
        <p:spPr>
          <a:xfrm>
            <a:off x="6764721" y="4585240"/>
            <a:ext cx="330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-1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DDCB3C3-17E4-424F-BBB4-49D43176D242}"/>
              </a:ext>
            </a:extLst>
          </p:cNvPr>
          <p:cNvSpPr txBox="1"/>
          <p:nvPr/>
        </p:nvSpPr>
        <p:spPr>
          <a:xfrm>
            <a:off x="6822548" y="208335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4DA4AF9-4741-5C4F-9190-49AB9156D33A}"/>
              </a:ext>
            </a:extLst>
          </p:cNvPr>
          <p:cNvSpPr txBox="1"/>
          <p:nvPr/>
        </p:nvSpPr>
        <p:spPr>
          <a:xfrm rot="16200000">
            <a:off x="5594514" y="3307985"/>
            <a:ext cx="1960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 (V/m)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E799D0E6-6BB5-C944-B923-0254C5E5E52D}"/>
              </a:ext>
            </a:extLst>
          </p:cNvPr>
          <p:cNvSpPr txBox="1"/>
          <p:nvPr/>
        </p:nvSpPr>
        <p:spPr>
          <a:xfrm>
            <a:off x="8667768" y="490937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8A71B57-F8CE-0340-94FF-16943AD08035}"/>
              </a:ext>
            </a:extLst>
          </p:cNvPr>
          <p:cNvSpPr txBox="1"/>
          <p:nvPr/>
        </p:nvSpPr>
        <p:spPr>
          <a:xfrm>
            <a:off x="2651970" y="491187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808FED7C-481B-4243-82B8-2CAC5C9AEE4C}"/>
              </a:ext>
            </a:extLst>
          </p:cNvPr>
          <p:cNvSpPr txBox="1">
            <a:spLocks/>
          </p:cNvSpPr>
          <p:nvPr/>
        </p:nvSpPr>
        <p:spPr>
          <a:xfrm>
            <a:off x="345204" y="381576"/>
            <a:ext cx="5590880" cy="371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The solution was found in the spectrum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2D571FE2-E8C2-ED40-AABE-1F42433ACCC6}"/>
              </a:ext>
            </a:extLst>
          </p:cNvPr>
          <p:cNvGrpSpPr/>
          <p:nvPr/>
        </p:nvGrpSpPr>
        <p:grpSpPr>
          <a:xfrm>
            <a:off x="6152130" y="1862567"/>
            <a:ext cx="4822256" cy="3936732"/>
            <a:chOff x="7007192" y="1925053"/>
            <a:chExt cx="4822256" cy="3936732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F23FD2A5-583C-F647-8599-0B429A0DFC57}"/>
                </a:ext>
              </a:extLst>
            </p:cNvPr>
            <p:cNvSpPr/>
            <p:nvPr/>
          </p:nvSpPr>
          <p:spPr>
            <a:xfrm>
              <a:off x="7007192" y="1925053"/>
              <a:ext cx="4822256" cy="3936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13C8945E-474D-4D41-B584-EC7E7AA31A8D}"/>
                </a:ext>
              </a:extLst>
            </p:cNvPr>
            <p:cNvGrpSpPr/>
            <p:nvPr/>
          </p:nvGrpSpPr>
          <p:grpSpPr>
            <a:xfrm>
              <a:off x="7200805" y="2117442"/>
              <a:ext cx="4407591" cy="3598728"/>
              <a:chOff x="318742" y="1915311"/>
              <a:chExt cx="4407591" cy="3598728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xmlns="" id="{7AF4F043-D203-CD40-8D50-B1301FE589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7629" t="25684" r="2998" b="28414"/>
              <a:stretch/>
            </p:blipFill>
            <p:spPr>
              <a:xfrm>
                <a:off x="940611" y="1915311"/>
                <a:ext cx="3602483" cy="2940741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33631D1F-6745-014B-9B4A-58D7D540CA7C}"/>
                  </a:ext>
                </a:extLst>
              </p:cNvPr>
              <p:cNvSpPr txBox="1"/>
              <p:nvPr/>
            </p:nvSpPr>
            <p:spPr>
              <a:xfrm>
                <a:off x="2242100" y="5144707"/>
                <a:ext cx="17077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Frequency (THz)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3A4EED1D-C3FB-2341-868E-C6503D2513C2}"/>
                  </a:ext>
                </a:extLst>
              </p:cNvPr>
              <p:cNvSpPr txBox="1"/>
              <p:nvPr/>
            </p:nvSpPr>
            <p:spPr>
              <a:xfrm>
                <a:off x="4267553" y="4909373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250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D5870688-4900-E941-9311-57F87AD7764A}"/>
                  </a:ext>
                </a:extLst>
              </p:cNvPr>
              <p:cNvSpPr txBox="1"/>
              <p:nvPr/>
            </p:nvSpPr>
            <p:spPr>
              <a:xfrm>
                <a:off x="2528249" y="4909372"/>
                <a:ext cx="59503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193.5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6A545925-6A3E-CA46-BDA7-CDA6AA1B3612}"/>
                  </a:ext>
                </a:extLst>
              </p:cNvPr>
              <p:cNvSpPr txBox="1"/>
              <p:nvPr/>
            </p:nvSpPr>
            <p:spPr>
              <a:xfrm>
                <a:off x="744026" y="4909372"/>
                <a:ext cx="4587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140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CDC1D931-8720-E146-A2CB-47E125FC7D64}"/>
                  </a:ext>
                </a:extLst>
              </p:cNvPr>
              <p:cNvSpPr txBox="1"/>
              <p:nvPr/>
            </p:nvSpPr>
            <p:spPr>
              <a:xfrm rot="16200000">
                <a:off x="-921245" y="3232672"/>
                <a:ext cx="28493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Power - |Electric field|</a:t>
                </a:r>
                <a:r>
                  <a:rPr lang="en-US" baseline="30000" dirty="0"/>
                  <a:t>2   </a:t>
                </a:r>
                <a:r>
                  <a:rPr lang="en-US" dirty="0"/>
                  <a:t>(W)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1B55825C-F0A5-D543-8F8F-2E4E4AB7D759}"/>
                  </a:ext>
                </a:extLst>
              </p:cNvPr>
              <p:cNvSpPr txBox="1"/>
              <p:nvPr/>
            </p:nvSpPr>
            <p:spPr>
              <a:xfrm>
                <a:off x="671370" y="4651929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0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87E8A606-C91A-D543-8740-723E847208B3}"/>
                  </a:ext>
                </a:extLst>
              </p:cNvPr>
              <p:cNvSpPr txBox="1"/>
              <p:nvPr/>
            </p:nvSpPr>
            <p:spPr>
              <a:xfrm>
                <a:off x="690069" y="1983418"/>
                <a:ext cx="27603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619CA8D-2E87-0549-9235-0D70B41820D5}"/>
              </a:ext>
            </a:extLst>
          </p:cNvPr>
          <p:cNvSpPr txBox="1"/>
          <p:nvPr/>
        </p:nvSpPr>
        <p:spPr>
          <a:xfrm>
            <a:off x="8111084" y="1690601"/>
            <a:ext cx="142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Optical pulse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D59BD7B6-C1EA-8948-80D1-C8B9B2152502}"/>
              </a:ext>
            </a:extLst>
          </p:cNvPr>
          <p:cNvGrpSpPr/>
          <p:nvPr/>
        </p:nvGrpSpPr>
        <p:grpSpPr>
          <a:xfrm>
            <a:off x="283721" y="1874253"/>
            <a:ext cx="4840955" cy="3936732"/>
            <a:chOff x="283721" y="1925053"/>
            <a:chExt cx="4840955" cy="393673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8A8610E3-867B-4347-A7D1-3C892D416EC5}"/>
                </a:ext>
              </a:extLst>
            </p:cNvPr>
            <p:cNvSpPr/>
            <p:nvPr/>
          </p:nvSpPr>
          <p:spPr>
            <a:xfrm>
              <a:off x="283721" y="1925053"/>
              <a:ext cx="4822256" cy="39367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xmlns="" id="{5A2A157F-C791-0B45-88FD-EBDA2349F705}"/>
                </a:ext>
              </a:extLst>
            </p:cNvPr>
            <p:cNvGrpSpPr/>
            <p:nvPr/>
          </p:nvGrpSpPr>
          <p:grpSpPr>
            <a:xfrm>
              <a:off x="302420" y="1925053"/>
              <a:ext cx="4822256" cy="3936732"/>
              <a:chOff x="7007192" y="1925053"/>
              <a:chExt cx="4822256" cy="3936732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xmlns="" id="{D4CA6D73-69D0-DD44-9AAE-53E7B13F44B8}"/>
                  </a:ext>
                </a:extLst>
              </p:cNvPr>
              <p:cNvSpPr/>
              <p:nvPr/>
            </p:nvSpPr>
            <p:spPr>
              <a:xfrm>
                <a:off x="7007192" y="1925053"/>
                <a:ext cx="4822256" cy="39367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xmlns="" id="{DAC3D718-9043-5541-BF43-B652098F8FB2}"/>
                  </a:ext>
                </a:extLst>
              </p:cNvPr>
              <p:cNvGrpSpPr/>
              <p:nvPr/>
            </p:nvGrpSpPr>
            <p:grpSpPr>
              <a:xfrm>
                <a:off x="7200805" y="2185549"/>
                <a:ext cx="4407591" cy="3530621"/>
                <a:chOff x="318742" y="1983418"/>
                <a:chExt cx="4407591" cy="3530621"/>
              </a:xfrm>
            </p:grpSpPr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xmlns="" id="{D7B49B1A-DDC9-1145-8EEC-E9CD748065B7}"/>
                    </a:ext>
                  </a:extLst>
                </p:cNvPr>
                <p:cNvSpPr txBox="1"/>
                <p:nvPr/>
              </p:nvSpPr>
              <p:spPr>
                <a:xfrm>
                  <a:off x="2242100" y="5144707"/>
                  <a:ext cx="17077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Frequency (THz)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xmlns="" id="{D8D4F642-7A2F-FB47-BE69-A68D3C0B4CA1}"/>
                    </a:ext>
                  </a:extLst>
                </p:cNvPr>
                <p:cNvSpPr txBox="1"/>
                <p:nvPr/>
              </p:nvSpPr>
              <p:spPr>
                <a:xfrm>
                  <a:off x="4267553" y="4909373"/>
                  <a:ext cx="4587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250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xmlns="" id="{2B731B8C-7FD2-CB49-B80B-337ED38CA510}"/>
                    </a:ext>
                  </a:extLst>
                </p:cNvPr>
                <p:cNvSpPr txBox="1"/>
                <p:nvPr/>
              </p:nvSpPr>
              <p:spPr>
                <a:xfrm>
                  <a:off x="2528249" y="4909372"/>
                  <a:ext cx="59503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193.5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xmlns="" id="{7F59EEBB-9FD7-7541-8EDC-E7E881989C8E}"/>
                    </a:ext>
                  </a:extLst>
                </p:cNvPr>
                <p:cNvSpPr txBox="1"/>
                <p:nvPr/>
              </p:nvSpPr>
              <p:spPr>
                <a:xfrm>
                  <a:off x="744026" y="4909372"/>
                  <a:ext cx="45878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140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xmlns="" id="{10D2D96A-3089-BC45-8C78-4354C038D738}"/>
                    </a:ext>
                  </a:extLst>
                </p:cNvPr>
                <p:cNvSpPr txBox="1"/>
                <p:nvPr/>
              </p:nvSpPr>
              <p:spPr>
                <a:xfrm rot="16200000">
                  <a:off x="-921245" y="3232672"/>
                  <a:ext cx="28493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Power - |Electric field|</a:t>
                  </a:r>
                  <a:r>
                    <a:rPr lang="en-US" baseline="30000" dirty="0"/>
                    <a:t>2   </a:t>
                  </a:r>
                  <a:r>
                    <a:rPr lang="en-US" dirty="0"/>
                    <a:t>(W)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xmlns="" id="{102C69F2-A796-8947-802D-6858DD248FDF}"/>
                    </a:ext>
                  </a:extLst>
                </p:cNvPr>
                <p:cNvSpPr txBox="1"/>
                <p:nvPr/>
              </p:nvSpPr>
              <p:spPr>
                <a:xfrm>
                  <a:off x="671370" y="4651929"/>
                  <a:ext cx="2760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0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xmlns="" id="{0C29D445-D0C0-B546-BB4A-D7483CE34A2F}"/>
                    </a:ext>
                  </a:extLst>
                </p:cNvPr>
                <p:cNvSpPr txBox="1"/>
                <p:nvPr/>
              </p:nvSpPr>
              <p:spPr>
                <a:xfrm>
                  <a:off x="690069" y="1983418"/>
                  <a:ext cx="2760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1</a:t>
                  </a:r>
                </a:p>
              </p:txBody>
            </p:sp>
          </p:grpSp>
        </p:grp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xmlns="" id="{DC784A38-790E-C54C-AC95-F709803B5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7681" t="26105" r="3639" b="28254"/>
            <a:stretch/>
          </p:blipFill>
          <p:spPr>
            <a:xfrm>
              <a:off x="1190179" y="2117442"/>
              <a:ext cx="3595978" cy="2922836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xmlns="" id="{7104746B-DB21-2841-96B4-B4AB362C4AF3}"/>
                </a:ext>
              </a:extLst>
            </p:cNvPr>
            <p:cNvCxnSpPr/>
            <p:nvPr/>
          </p:nvCxnSpPr>
          <p:spPr>
            <a:xfrm flipV="1">
              <a:off x="2992842" y="2339437"/>
              <a:ext cx="0" cy="2668511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4E06889-204B-0244-B020-4048AD561755}"/>
              </a:ext>
            </a:extLst>
          </p:cNvPr>
          <p:cNvSpPr txBox="1"/>
          <p:nvPr/>
        </p:nvSpPr>
        <p:spPr>
          <a:xfrm>
            <a:off x="1887552" y="1669344"/>
            <a:ext cx="1827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Continuous wave</a:t>
            </a:r>
          </a:p>
        </p:txBody>
      </p:sp>
    </p:spTree>
    <p:extLst>
      <p:ext uri="{BB962C8B-B14F-4D97-AF65-F5344CB8AC3E}">
        <p14:creationId xmlns:p14="http://schemas.microsoft.com/office/powerpoint/2010/main" val="254396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49 -0.00486 L -0.44687 -0.00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7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9" grpId="0"/>
      <p:bldP spid="22" grpId="0"/>
      <p:bldP spid="23" grpId="0"/>
      <p:bldP spid="57" grpId="0"/>
      <p:bldP spid="32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A43A0CE6-7897-094C-867E-359446232453}"/>
              </a:ext>
            </a:extLst>
          </p:cNvPr>
          <p:cNvSpPr txBox="1">
            <a:spLocks/>
          </p:cNvSpPr>
          <p:nvPr/>
        </p:nvSpPr>
        <p:spPr>
          <a:xfrm>
            <a:off x="345204" y="381576"/>
            <a:ext cx="5590880" cy="371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The concept of pulse stretching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9FAE98-5CEC-3645-9BC6-1B37E1EDD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1" t="30588" r="28548" b="32485"/>
          <a:stretch/>
        </p:blipFill>
        <p:spPr>
          <a:xfrm>
            <a:off x="1813087" y="2583614"/>
            <a:ext cx="821838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0DBEBB-3313-DF46-B103-F62900780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21" t="30588" r="28548" b="32485"/>
          <a:stretch/>
        </p:blipFill>
        <p:spPr>
          <a:xfrm>
            <a:off x="1813087" y="4209214"/>
            <a:ext cx="821838" cy="1080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E0DF6A4-7A9C-5444-AEA3-E25A534BB566}"/>
              </a:ext>
            </a:extLst>
          </p:cNvPr>
          <p:cNvCxnSpPr>
            <a:cxnSpLocks/>
          </p:cNvCxnSpPr>
          <p:nvPr/>
        </p:nvCxnSpPr>
        <p:spPr>
          <a:xfrm>
            <a:off x="2224004" y="4368800"/>
            <a:ext cx="6754896" cy="0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5DA9B77-E4D5-6041-8FC5-F4BEF4D55A97}"/>
              </a:ext>
            </a:extLst>
          </p:cNvPr>
          <p:cNvSpPr>
            <a:spLocks noChangeAspect="1"/>
          </p:cNvSpPr>
          <p:nvPr/>
        </p:nvSpPr>
        <p:spPr>
          <a:xfrm>
            <a:off x="4660900" y="2928800"/>
            <a:ext cx="1440000" cy="144000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5F8122E-C2B2-DD42-BAD6-4B7AD77FD1F3}"/>
              </a:ext>
            </a:extLst>
          </p:cNvPr>
          <p:cNvSpPr>
            <a:spLocks noChangeAspect="1"/>
          </p:cNvSpPr>
          <p:nvPr/>
        </p:nvSpPr>
        <p:spPr>
          <a:xfrm>
            <a:off x="5029484" y="2928800"/>
            <a:ext cx="1440000" cy="144000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F2028B7-23A9-364A-9A92-CB0B5FE951B9}"/>
              </a:ext>
            </a:extLst>
          </p:cNvPr>
          <p:cNvSpPr>
            <a:spLocks noChangeAspect="1"/>
          </p:cNvSpPr>
          <p:nvPr/>
        </p:nvSpPr>
        <p:spPr>
          <a:xfrm>
            <a:off x="5398068" y="2928800"/>
            <a:ext cx="1440000" cy="144000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318830-5AE0-D749-B773-9BDD1E4AF733}"/>
              </a:ext>
            </a:extLst>
          </p:cNvPr>
          <p:cNvSpPr txBox="1"/>
          <p:nvPr/>
        </p:nvSpPr>
        <p:spPr>
          <a:xfrm>
            <a:off x="1641057" y="5289214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381716-DA14-2E48-892D-7247F8B16758}"/>
              </a:ext>
            </a:extLst>
          </p:cNvPr>
          <p:cNvSpPr txBox="1"/>
          <p:nvPr/>
        </p:nvSpPr>
        <p:spPr>
          <a:xfrm>
            <a:off x="1899236" y="363610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0CBD860-81C2-8E42-9F5C-588FBB244F0E}"/>
              </a:ext>
            </a:extLst>
          </p:cNvPr>
          <p:cNvSpPr txBox="1"/>
          <p:nvPr/>
        </p:nvSpPr>
        <p:spPr>
          <a:xfrm>
            <a:off x="3594100" y="1178436"/>
            <a:ext cx="445288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Dispersive medium:</a:t>
            </a:r>
          </a:p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different frequencies travel at different speed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1EBA94E-7E31-734D-9918-72662F482D44}"/>
              </a:ext>
            </a:extLst>
          </p:cNvPr>
          <p:cNvGrpSpPr/>
          <p:nvPr/>
        </p:nvGrpSpPr>
        <p:grpSpPr>
          <a:xfrm>
            <a:off x="1641057" y="2583614"/>
            <a:ext cx="1165897" cy="3074932"/>
            <a:chOff x="1641057" y="2824914"/>
            <a:chExt cx="1165897" cy="307493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C9168C83-05C7-2849-9126-D282C2894F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621" t="30588" r="28548" b="32485"/>
            <a:stretch/>
          </p:blipFill>
          <p:spPr>
            <a:xfrm>
              <a:off x="1813087" y="2824914"/>
              <a:ext cx="821838" cy="10800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EB61B6EF-063B-274B-AF16-4BD362512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621" t="30588" r="28548" b="32485"/>
            <a:stretch/>
          </p:blipFill>
          <p:spPr>
            <a:xfrm>
              <a:off x="1813087" y="4450514"/>
              <a:ext cx="821838" cy="1080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42D07BFB-F2AC-8945-94E9-D7EC15913206}"/>
                </a:ext>
              </a:extLst>
            </p:cNvPr>
            <p:cNvSpPr txBox="1"/>
            <p:nvPr/>
          </p:nvSpPr>
          <p:spPr>
            <a:xfrm>
              <a:off x="1641057" y="5530514"/>
              <a:ext cx="1165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Frequency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3164883-D28C-0642-891A-C9D9285B2E73}"/>
                </a:ext>
              </a:extLst>
            </p:cNvPr>
            <p:cNvSpPr txBox="1"/>
            <p:nvPr/>
          </p:nvSpPr>
          <p:spPr>
            <a:xfrm>
              <a:off x="1899236" y="3877400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84972E0-71DF-5849-8BD9-175C8446446C}"/>
              </a:ext>
            </a:extLst>
          </p:cNvPr>
          <p:cNvSpPr txBox="1"/>
          <p:nvPr/>
        </p:nvSpPr>
        <p:spPr>
          <a:xfrm>
            <a:off x="7927587" y="5289214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3928B0D-9115-0E45-B842-1E6BF5A425C8}"/>
              </a:ext>
            </a:extLst>
          </p:cNvPr>
          <p:cNvSpPr txBox="1"/>
          <p:nvPr/>
        </p:nvSpPr>
        <p:spPr>
          <a:xfrm>
            <a:off x="8160366" y="343290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EF84CB8-0F23-2748-AB5B-A12EEA15B1B3}"/>
              </a:ext>
            </a:extLst>
          </p:cNvPr>
          <p:cNvSpPr/>
          <p:nvPr/>
        </p:nvSpPr>
        <p:spPr>
          <a:xfrm>
            <a:off x="7099300" y="5913927"/>
            <a:ext cx="4851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b="1" dirty="0">
                <a:solidFill>
                  <a:prstClr val="black"/>
                </a:solidFill>
                <a:latin typeface="Georgia" panose="02040502050405020303" pitchFamily="18" charset="0"/>
              </a:rPr>
              <a:t>Dispersion in optical fibers:</a:t>
            </a:r>
          </a:p>
          <a:p>
            <a:r>
              <a:rPr lang="en-US" sz="1100" dirty="0">
                <a:latin typeface="Georgia" panose="02040502050405020303" pitchFamily="18" charset="0"/>
              </a:rPr>
              <a:t>Williams and Kao, Proc. IEEE 56, 197 (1968).</a:t>
            </a:r>
          </a:p>
          <a:p>
            <a:r>
              <a:rPr lang="en-US" sz="1100" dirty="0" err="1">
                <a:latin typeface="Georgia" panose="02040502050405020303" pitchFamily="18" charset="0"/>
              </a:rPr>
              <a:t>Gloge</a:t>
            </a:r>
            <a:r>
              <a:rPr lang="en-US" sz="1100" dirty="0">
                <a:latin typeface="Georgia" panose="02040502050405020303" pitchFamily="18" charset="0"/>
              </a:rPr>
              <a:t>,</a:t>
            </a:r>
            <a:r>
              <a:rPr lang="en-US" sz="1100" b="1" dirty="0">
                <a:latin typeface="Georgia" panose="02040502050405020303" pitchFamily="18" charset="0"/>
              </a:rPr>
              <a:t> </a:t>
            </a:r>
            <a:r>
              <a:rPr lang="en-US" sz="1100" i="1" dirty="0">
                <a:latin typeface="Georgia" panose="02040502050405020303" pitchFamily="18" charset="0"/>
              </a:rPr>
              <a:t>Dispersion in weakly guiding fibers</a:t>
            </a:r>
            <a:r>
              <a:rPr lang="en-US" sz="1100" b="1" dirty="0">
                <a:latin typeface="Georgia" panose="02040502050405020303" pitchFamily="18" charset="0"/>
              </a:rPr>
              <a:t> </a:t>
            </a:r>
            <a:r>
              <a:rPr lang="en-US" sz="1100" dirty="0">
                <a:latin typeface="Georgia" panose="02040502050405020303" pitchFamily="18" charset="0"/>
              </a:rPr>
              <a:t>App. J. Opt. </a:t>
            </a:r>
            <a:r>
              <a:rPr lang="en-US" sz="1100" b="1" dirty="0">
                <a:latin typeface="Georgia" panose="02040502050405020303" pitchFamily="18" charset="0"/>
              </a:rPr>
              <a:t>10,</a:t>
            </a:r>
            <a:r>
              <a:rPr lang="en-US" sz="1100" dirty="0">
                <a:latin typeface="Georgia" panose="02040502050405020303" pitchFamily="18" charset="0"/>
              </a:rPr>
              <a:t>2442 (1971).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4D2A9DC-65C6-5148-AF2B-8F709C401A5D}"/>
              </a:ext>
            </a:extLst>
          </p:cNvPr>
          <p:cNvSpPr txBox="1"/>
          <p:nvPr/>
        </p:nvSpPr>
        <p:spPr>
          <a:xfrm>
            <a:off x="9767398" y="2477283"/>
            <a:ext cx="1954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Lower peak power</a:t>
            </a:r>
          </a:p>
          <a:p>
            <a:r>
              <a:rPr lang="en-US" b="1" dirty="0">
                <a:solidFill>
                  <a:srgbClr val="FF0000"/>
                </a:solidFill>
              </a:rPr>
              <a:t>Longer pulse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xmlns="" id="{9DF669E6-2B99-484B-AA6C-97849AB7252B}"/>
              </a:ext>
            </a:extLst>
          </p:cNvPr>
          <p:cNvSpPr/>
          <p:nvPr/>
        </p:nvSpPr>
        <p:spPr>
          <a:xfrm>
            <a:off x="6858000" y="3011880"/>
            <a:ext cx="3378200" cy="358014"/>
          </a:xfrm>
          <a:custGeom>
            <a:avLst/>
            <a:gdLst>
              <a:gd name="connsiteX0" fmla="*/ 0 w 3378200"/>
              <a:gd name="connsiteY0" fmla="*/ 241300 h 258394"/>
              <a:gd name="connsiteX1" fmla="*/ 355600 w 3378200"/>
              <a:gd name="connsiteY1" fmla="*/ 241300 h 258394"/>
              <a:gd name="connsiteX2" fmla="*/ 850900 w 3378200"/>
              <a:gd name="connsiteY2" fmla="*/ 228600 h 258394"/>
              <a:gd name="connsiteX3" fmla="*/ 1054100 w 3378200"/>
              <a:gd name="connsiteY3" fmla="*/ 203200 h 258394"/>
              <a:gd name="connsiteX4" fmla="*/ 1092200 w 3378200"/>
              <a:gd name="connsiteY4" fmla="*/ 190500 h 258394"/>
              <a:gd name="connsiteX5" fmla="*/ 1155700 w 3378200"/>
              <a:gd name="connsiteY5" fmla="*/ 177800 h 258394"/>
              <a:gd name="connsiteX6" fmla="*/ 1231900 w 3378200"/>
              <a:gd name="connsiteY6" fmla="*/ 152400 h 258394"/>
              <a:gd name="connsiteX7" fmla="*/ 1270000 w 3378200"/>
              <a:gd name="connsiteY7" fmla="*/ 139700 h 258394"/>
              <a:gd name="connsiteX8" fmla="*/ 1308100 w 3378200"/>
              <a:gd name="connsiteY8" fmla="*/ 114300 h 258394"/>
              <a:gd name="connsiteX9" fmla="*/ 1384300 w 3378200"/>
              <a:gd name="connsiteY9" fmla="*/ 88900 h 258394"/>
              <a:gd name="connsiteX10" fmla="*/ 1460500 w 3378200"/>
              <a:gd name="connsiteY10" fmla="*/ 63500 h 258394"/>
              <a:gd name="connsiteX11" fmla="*/ 1574800 w 3378200"/>
              <a:gd name="connsiteY11" fmla="*/ 25400 h 258394"/>
              <a:gd name="connsiteX12" fmla="*/ 1612900 w 3378200"/>
              <a:gd name="connsiteY12" fmla="*/ 12700 h 258394"/>
              <a:gd name="connsiteX13" fmla="*/ 1676400 w 3378200"/>
              <a:gd name="connsiteY13" fmla="*/ 0 h 258394"/>
              <a:gd name="connsiteX14" fmla="*/ 1828800 w 3378200"/>
              <a:gd name="connsiteY14" fmla="*/ 25400 h 258394"/>
              <a:gd name="connsiteX15" fmla="*/ 1905000 w 3378200"/>
              <a:gd name="connsiteY15" fmla="*/ 50800 h 258394"/>
              <a:gd name="connsiteX16" fmla="*/ 1943100 w 3378200"/>
              <a:gd name="connsiteY16" fmla="*/ 63500 h 258394"/>
              <a:gd name="connsiteX17" fmla="*/ 1993900 w 3378200"/>
              <a:gd name="connsiteY17" fmla="*/ 88900 h 258394"/>
              <a:gd name="connsiteX18" fmla="*/ 2032000 w 3378200"/>
              <a:gd name="connsiteY18" fmla="*/ 101600 h 258394"/>
              <a:gd name="connsiteX19" fmla="*/ 2070100 w 3378200"/>
              <a:gd name="connsiteY19" fmla="*/ 127000 h 258394"/>
              <a:gd name="connsiteX20" fmla="*/ 2146300 w 3378200"/>
              <a:gd name="connsiteY20" fmla="*/ 152400 h 258394"/>
              <a:gd name="connsiteX21" fmla="*/ 2209800 w 3378200"/>
              <a:gd name="connsiteY21" fmla="*/ 177800 h 258394"/>
              <a:gd name="connsiteX22" fmla="*/ 2311400 w 3378200"/>
              <a:gd name="connsiteY22" fmla="*/ 203200 h 258394"/>
              <a:gd name="connsiteX23" fmla="*/ 2349500 w 3378200"/>
              <a:gd name="connsiteY23" fmla="*/ 215900 h 258394"/>
              <a:gd name="connsiteX24" fmla="*/ 2692400 w 3378200"/>
              <a:gd name="connsiteY24" fmla="*/ 228600 h 258394"/>
              <a:gd name="connsiteX25" fmla="*/ 3378200 w 3378200"/>
              <a:gd name="connsiteY25" fmla="*/ 241300 h 25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378200" h="258394">
                <a:moveTo>
                  <a:pt x="0" y="241300"/>
                </a:moveTo>
                <a:cubicBezTo>
                  <a:pt x="162422" y="273784"/>
                  <a:pt x="26782" y="251907"/>
                  <a:pt x="355600" y="241300"/>
                </a:cubicBezTo>
                <a:lnTo>
                  <a:pt x="850900" y="228600"/>
                </a:lnTo>
                <a:cubicBezTo>
                  <a:pt x="914781" y="222212"/>
                  <a:pt x="989646" y="217523"/>
                  <a:pt x="1054100" y="203200"/>
                </a:cubicBezTo>
                <a:cubicBezTo>
                  <a:pt x="1067168" y="200296"/>
                  <a:pt x="1079213" y="193747"/>
                  <a:pt x="1092200" y="190500"/>
                </a:cubicBezTo>
                <a:cubicBezTo>
                  <a:pt x="1113141" y="185265"/>
                  <a:pt x="1134875" y="183480"/>
                  <a:pt x="1155700" y="177800"/>
                </a:cubicBezTo>
                <a:cubicBezTo>
                  <a:pt x="1181531" y="170755"/>
                  <a:pt x="1206500" y="160867"/>
                  <a:pt x="1231900" y="152400"/>
                </a:cubicBezTo>
                <a:cubicBezTo>
                  <a:pt x="1244600" y="148167"/>
                  <a:pt x="1258861" y="147126"/>
                  <a:pt x="1270000" y="139700"/>
                </a:cubicBezTo>
                <a:cubicBezTo>
                  <a:pt x="1282700" y="131233"/>
                  <a:pt x="1294152" y="120499"/>
                  <a:pt x="1308100" y="114300"/>
                </a:cubicBezTo>
                <a:cubicBezTo>
                  <a:pt x="1332566" y="103426"/>
                  <a:pt x="1358900" y="97367"/>
                  <a:pt x="1384300" y="88900"/>
                </a:cubicBezTo>
                <a:lnTo>
                  <a:pt x="1460500" y="63500"/>
                </a:lnTo>
                <a:lnTo>
                  <a:pt x="1574800" y="25400"/>
                </a:lnTo>
                <a:cubicBezTo>
                  <a:pt x="1587500" y="21167"/>
                  <a:pt x="1599773" y="15325"/>
                  <a:pt x="1612900" y="12700"/>
                </a:cubicBezTo>
                <a:lnTo>
                  <a:pt x="1676400" y="0"/>
                </a:lnTo>
                <a:cubicBezTo>
                  <a:pt x="1714561" y="5452"/>
                  <a:pt x="1787945" y="14258"/>
                  <a:pt x="1828800" y="25400"/>
                </a:cubicBezTo>
                <a:cubicBezTo>
                  <a:pt x="1854631" y="32445"/>
                  <a:pt x="1879600" y="42333"/>
                  <a:pt x="1905000" y="50800"/>
                </a:cubicBezTo>
                <a:cubicBezTo>
                  <a:pt x="1917700" y="55033"/>
                  <a:pt x="1931126" y="57513"/>
                  <a:pt x="1943100" y="63500"/>
                </a:cubicBezTo>
                <a:cubicBezTo>
                  <a:pt x="1960033" y="71967"/>
                  <a:pt x="1976499" y="81442"/>
                  <a:pt x="1993900" y="88900"/>
                </a:cubicBezTo>
                <a:cubicBezTo>
                  <a:pt x="2006205" y="94173"/>
                  <a:pt x="2020026" y="95613"/>
                  <a:pt x="2032000" y="101600"/>
                </a:cubicBezTo>
                <a:cubicBezTo>
                  <a:pt x="2045652" y="108426"/>
                  <a:pt x="2056152" y="120801"/>
                  <a:pt x="2070100" y="127000"/>
                </a:cubicBezTo>
                <a:cubicBezTo>
                  <a:pt x="2094566" y="137874"/>
                  <a:pt x="2121441" y="142456"/>
                  <a:pt x="2146300" y="152400"/>
                </a:cubicBezTo>
                <a:cubicBezTo>
                  <a:pt x="2167467" y="160867"/>
                  <a:pt x="2188011" y="171096"/>
                  <a:pt x="2209800" y="177800"/>
                </a:cubicBezTo>
                <a:cubicBezTo>
                  <a:pt x="2243165" y="188066"/>
                  <a:pt x="2278282" y="192161"/>
                  <a:pt x="2311400" y="203200"/>
                </a:cubicBezTo>
                <a:cubicBezTo>
                  <a:pt x="2324100" y="207433"/>
                  <a:pt x="2336143" y="215010"/>
                  <a:pt x="2349500" y="215900"/>
                </a:cubicBezTo>
                <a:cubicBezTo>
                  <a:pt x="2463625" y="223508"/>
                  <a:pt x="2578125" y="223737"/>
                  <a:pt x="2692400" y="228600"/>
                </a:cubicBezTo>
                <a:cubicBezTo>
                  <a:pt x="3159761" y="248488"/>
                  <a:pt x="2743443" y="241300"/>
                  <a:pt x="3378200" y="241300"/>
                </a:cubicBezTo>
              </a:path>
            </a:pathLst>
          </a:cu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50000">
                <a:schemeClr val="accent4"/>
              </a:gs>
              <a:gs pos="46000">
                <a:srgbClr val="92D050"/>
              </a:gs>
              <a:gs pos="43000">
                <a:srgbClr val="00B0F0"/>
              </a:gs>
              <a:gs pos="68000">
                <a:srgbClr val="FF0000"/>
              </a:gs>
            </a:gsLst>
            <a:lin ang="0" scaled="1"/>
            <a:tileRect/>
          </a:gradFill>
          <a:ln>
            <a:noFill/>
          </a:ln>
          <a:effectLst>
            <a:glow>
              <a:schemeClr val="accent1"/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7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0.09063 -4.07407E-6 C 0.13177 -4.07407E-6 0.21485 0.00741 0.24688 -4.07407E-6 C 0.27878 -0.0074 0.27735 -0.02731 0.28229 -0.04444 C 0.28711 -0.0618 0.28034 -0.08958 0.27604 -0.1037 C 0.27162 -0.11805 0.26459 -0.12361 0.25625 -0.12963 C 0.24792 -0.13588 0.23555 -0.13842 0.22604 -0.14074 C 0.21641 -0.14328 0.20625 -0.14814 0.19896 -0.14444 C 0.19167 -0.14074 0.1862 -0.13009 0.18229 -0.11851 C 0.17826 -0.10717 0.17617 -0.08888 0.175 -0.07592 C 0.1737 -0.06296 0.17474 -0.05092 0.175 -0.04074 C 0.17513 -0.03055 0.17409 -0.02106 0.17604 -0.01481 C 0.17787 -0.00856 0.17422 -0.0074 0.18646 -0.0037 C 0.19857 -4.07407E-6 0.22891 0.00625 0.24896 0.00741 C 0.26888 0.00857 0.29232 0.00556 0.30625 0.00371 C 0.32005 0.00186 0.3263 0.00255 0.33216 -0.0037 C 0.33815 -0.00995 0.33959 -0.02199 0.34154 -0.03333 C 0.34375 -0.0449 0.34466 -0.06157 0.34466 -0.07222 C 0.34466 -0.0831 0.34375 -0.08865 0.34154 -0.09814 C 0.33959 -0.10787 0.33516 -0.12268 0.33216 -0.12963 C 0.3293 -0.1368 0.32761 -0.1375 0.32396 -0.14074 C 0.32031 -0.14421 0.31628 -0.14791 0.31042 -0.15 C 0.30443 -0.15231 0.29401 -0.15324 0.28854 -0.1537 C 0.28294 -0.15439 0.28086 -0.15439 0.27709 -0.1537 C 0.27318 -0.15324 0.26953 -0.1537 0.26563 -0.15 C 0.26159 -0.14629 0.25742 -0.13935 0.25313 -0.13148 C 0.2487 -0.12384 0.24232 -0.11736 0.23959 -0.1037 C 0.23672 -0.09027 0.23659 -0.06458 0.23646 -0.05 C 0.2362 -0.03564 0.23542 -0.02453 0.23854 -0.01666 C 0.24167 -0.00902 0.2513 -0.00648 0.25521 -0.0037 C 0.25899 -0.00092 0.25339 -0.00277 0.26146 -4.07407E-6 C 0.2694 0.00278 0.29037 0.01042 0.30313 0.01297 C 0.31576 0.01551 0.33021 0.01459 0.3375 0.01482 C 0.34466 0.01505 0.34688 0.01482 0.34688 0.01505 L 0.37396 0.01297 C 0.37878 0.01274 0.37214 0.01482 0.37604 0.01297 C 0.37982 0.01112 0.39219 0.00463 0.39688 0.00186 C 0.40156 -0.00092 0.40209 0.0007 0.40417 -0.0037 C 0.40625 -0.0081 0.40781 -0.0162 0.40938 -0.02407 C 0.41094 -0.03217 0.41302 -0.04328 0.41354 -0.05185 C 0.41406 -0.06064 0.4138 -0.06643 0.4125 -0.07592 C 0.41107 -0.08564 0.40742 -0.10138 0.40521 -0.10926 C 0.40287 -0.11736 0.40156 -0.1199 0.39896 -0.12407 C 0.39636 -0.12847 0.39427 -0.13125 0.38959 -0.13518 C 0.3849 -0.13935 0.37422 -0.14583 0.37084 -0.14814 C 0.36732 -0.15069 0.37409 -0.15 0.36875 -0.15 C 0.36328 -0.15 0.3444 -0.14861 0.33841 -0.14814 C 0.33255 -0.14791 0.33516 -0.15162 0.33334 -0.14814 C 0.33138 -0.1449 0.32709 -0.12777 0.32709 -0.12754 C 0.3237 -0.11713 0.31537 -0.09791 0.31354 -0.08333 C 0.31159 -0.06898 0.31354 -0.05324 0.31563 -0.04074 C 0.31771 -0.02847 0.32097 -0.01713 0.32604 -0.00926 C 0.33099 -0.00162 0.33503 0.00186 0.34584 0.00556 C 0.35651 0.00926 0.37982 0.01181 0.39063 0.01297 C 0.4013 0.01412 0.41042 0.01297 0.41042 0.0132 L 0.45209 0.01112 C 0.46224 0.01112 0.46367 0.01274 0.47188 0.01297 C 0.47995 0.0132 0.50104 0.01297 0.50104 0.0132 L 0.51459 0.01297 " pathEditMode="relative" rAng="0" ptsTypes="AAAAAAAAAAAAAAAAAAAAAAAAAAAAAAAAAAAAAAAAAAAAAAAAAAAAAAAAAAA">
                                      <p:cBhvr>
                                        <p:cTn id="12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696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09063 -1.11111E-6 C 0.13177 -1.11111E-6 0.21485 0.00741 0.24688 -1.11111E-6 C 0.27878 -0.00741 0.27735 -0.02731 0.28229 -0.04444 C 0.28711 -0.0618 0.28034 -0.08958 0.27604 -0.1037 C 0.27162 -0.11805 0.26459 -0.12361 0.25625 -0.12963 C 0.24792 -0.13588 0.23555 -0.13842 0.22604 -0.14074 C 0.21641 -0.14329 0.20625 -0.14815 0.19896 -0.14444 C 0.19167 -0.14074 0.1862 -0.13009 0.18229 -0.11852 C 0.17826 -0.10717 0.17617 -0.08889 0.175 -0.07592 C 0.1737 -0.06296 0.17474 -0.05092 0.175 -0.04074 C 0.17513 -0.03055 0.17409 -0.02106 0.17604 -0.01481 C 0.17787 -0.00856 0.17422 -0.00741 0.18646 -0.0037 C 0.19857 -1.11111E-6 0.22891 0.00625 0.24896 0.00741 C 0.26888 0.00857 0.29232 0.00556 0.30625 0.0037 C 0.32005 0.00185 0.3263 0.00255 0.33216 -0.0037 C 0.33815 -0.00995 0.33959 -0.02199 0.34154 -0.03333 C 0.34375 -0.04491 0.34466 -0.06157 0.34466 -0.07222 C 0.34466 -0.0831 0.34375 -0.08866 0.34154 -0.09815 C 0.33959 -0.10787 0.33516 -0.12268 0.33216 -0.12963 C 0.3293 -0.1368 0.32761 -0.1375 0.32396 -0.14074 C 0.32031 -0.14421 0.31628 -0.14792 0.31042 -0.15 C 0.30443 -0.15231 0.29401 -0.15324 0.28854 -0.1537 C 0.28294 -0.1544 0.28086 -0.1544 0.27709 -0.1537 C 0.27318 -0.15324 0.26953 -0.1537 0.26563 -0.15 C 0.26159 -0.1463 0.25742 -0.13935 0.25313 -0.13148 C 0.2487 -0.12384 0.24232 -0.11736 0.23959 -0.1037 C 0.23672 -0.09028 0.23659 -0.06458 0.23646 -0.05 C 0.2362 -0.03565 0.23542 -0.02454 0.23854 -0.01667 C 0.24167 -0.00903 0.2513 -0.00648 0.25521 -0.0037 C 0.25899 -0.00092 0.25339 -0.00278 0.26146 -1.11111E-6 C 0.2694 0.00278 0.29037 0.01042 0.30313 0.01296 C 0.31576 0.01551 0.33021 0.01458 0.3375 0.01482 C 0.34466 0.01505 0.34688 0.01482 0.34688 0.01505 L 0.37396 0.01296 C 0.37878 0.01273 0.37214 0.01482 0.37604 0.01296 C 0.37982 0.01111 0.39219 0.00463 0.39688 0.00185 C 0.40156 -0.00092 0.40209 0.0007 0.40417 -0.0037 C 0.40625 -0.0081 0.40781 -0.0162 0.40938 -0.02407 C 0.41094 -0.03217 0.41302 -0.04329 0.41354 -0.05185 C 0.41406 -0.06065 0.4138 -0.06643 0.4125 -0.07592 C 0.41107 -0.08565 0.40742 -0.10139 0.40521 -0.10926 C 0.40287 -0.11736 0.40156 -0.11991 0.39896 -0.12407 C 0.39636 -0.12847 0.39427 -0.13125 0.38959 -0.13518 C 0.3849 -0.13935 0.37422 -0.14583 0.37084 -0.14815 C 0.36732 -0.15069 0.37409 -0.15 0.36875 -0.15 C 0.36328 -0.15 0.3444 -0.14861 0.33841 -0.14815 C 0.33255 -0.14792 0.33516 -0.15162 0.33334 -0.14815 C 0.33138 -0.14491 0.32709 -0.12778 0.32709 -0.12755 C 0.3237 -0.11713 0.31537 -0.09792 0.31354 -0.08333 C 0.31159 -0.06898 0.31354 -0.05324 0.31563 -0.04074 C 0.31771 -0.02847 0.32097 -0.01713 0.32604 -0.00926 C 0.33099 -0.00162 0.33503 0.00185 0.34584 0.00556 C 0.35651 0.00926 0.37982 0.01181 0.39063 0.01296 C 0.4013 0.01412 0.41042 0.01296 0.41042 0.0132 L 0.45209 0.01111 C 0.46224 0.01111 0.46367 0.01273 0.47188 0.01296 C 0.47995 0.0132 0.50104 0.01296 0.50104 0.0132 L 0.51459 0.01296 " pathEditMode="relative" rAng="0" ptsTypes="AAAAAAAAAAAAAAAAAAAAAAAAAAAAAAAAAAAAAAAAAAAAAAAAAAAAAAAAAAA">
                                      <p:cBhvr>
                                        <p:cTn id="14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69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8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8000" fill="hold"/>
                                        <p:tgtEl>
                                          <p:spTgt spid="5"/>
                                        </p:tgtEl>
                                      </p:cBhvr>
                                      <p:by x="100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4" grpId="0"/>
      <p:bldP spid="25" grpId="0"/>
      <p:bldP spid="3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BF262F-9EC0-D64A-9654-4BBC2A92A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5" b="3731"/>
          <a:stretch/>
        </p:blipFill>
        <p:spPr>
          <a:xfrm>
            <a:off x="0" y="965200"/>
            <a:ext cx="12204000" cy="5105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1E831B-AB9D-EE45-814A-DB16B5AD75D6}"/>
              </a:ext>
            </a:extLst>
          </p:cNvPr>
          <p:cNvSpPr txBox="1">
            <a:spLocks/>
          </p:cNvSpPr>
          <p:nvPr/>
        </p:nvSpPr>
        <p:spPr>
          <a:xfrm>
            <a:off x="345204" y="381576"/>
            <a:ext cx="5590880" cy="371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The award winning technique: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A6E046-158C-6B4A-9327-B4280DBCA5F4}"/>
              </a:ext>
            </a:extLst>
          </p:cNvPr>
          <p:cNvSpPr/>
          <p:nvPr/>
        </p:nvSpPr>
        <p:spPr>
          <a:xfrm>
            <a:off x="1084684" y="6144078"/>
            <a:ext cx="970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>
                <a:latin typeface="Georgia" panose="02040502050405020303" pitchFamily="18" charset="0"/>
              </a:rPr>
              <a:t>Original paper: </a:t>
            </a:r>
            <a:r>
              <a:rPr lang="en-AU" sz="1200" dirty="0">
                <a:latin typeface="Georgia" panose="02040502050405020303" pitchFamily="18" charset="0"/>
              </a:rPr>
              <a:t>D. Strickland and G. </a:t>
            </a:r>
            <a:r>
              <a:rPr lang="en-AU" sz="1200" dirty="0" err="1">
                <a:latin typeface="Georgia" panose="02040502050405020303" pitchFamily="18" charset="0"/>
              </a:rPr>
              <a:t>Mourou</a:t>
            </a:r>
            <a:r>
              <a:rPr lang="en-AU" sz="1200" dirty="0">
                <a:latin typeface="Georgia" panose="02040502050405020303" pitchFamily="18" charset="0"/>
              </a:rPr>
              <a:t>, </a:t>
            </a:r>
            <a:r>
              <a:rPr lang="en-AU" sz="1200" i="1" dirty="0">
                <a:latin typeface="Georgia" panose="02040502050405020303" pitchFamily="18" charset="0"/>
              </a:rPr>
              <a:t>Compression of amplified chirped optical pulses, </a:t>
            </a:r>
            <a:r>
              <a:rPr lang="en-AU" sz="1200" dirty="0">
                <a:latin typeface="Georgia" panose="02040502050405020303" pitchFamily="18" charset="0"/>
              </a:rPr>
              <a:t>Opt. </a:t>
            </a:r>
            <a:r>
              <a:rPr lang="en-AU" sz="1200" dirty="0" err="1">
                <a:latin typeface="Georgia" panose="02040502050405020303" pitchFamily="18" charset="0"/>
              </a:rPr>
              <a:t>Commun</a:t>
            </a:r>
            <a:r>
              <a:rPr lang="en-AU" sz="1200" dirty="0">
                <a:latin typeface="Georgia" panose="02040502050405020303" pitchFamily="18" charset="0"/>
              </a:rPr>
              <a:t>. </a:t>
            </a:r>
            <a:r>
              <a:rPr lang="en-AU" sz="1200" b="1" dirty="0">
                <a:latin typeface="Georgia" panose="02040502050405020303" pitchFamily="18" charset="0"/>
              </a:rPr>
              <a:t>56, </a:t>
            </a:r>
            <a:r>
              <a:rPr lang="en-AU" sz="1200" dirty="0">
                <a:latin typeface="Georgia" panose="02040502050405020303" pitchFamily="18" charset="0"/>
              </a:rPr>
              <a:t>219 (1985)</a:t>
            </a:r>
          </a:p>
          <a:p>
            <a:r>
              <a:rPr lang="en-AU" sz="1200" dirty="0">
                <a:latin typeface="Georgia" panose="02040502050405020303" pitchFamily="18" charset="0"/>
              </a:rPr>
              <a:t>(Illustration: ©Johan </a:t>
            </a:r>
            <a:r>
              <a:rPr lang="en-AU" sz="1200" dirty="0" err="1">
                <a:latin typeface="Georgia" panose="02040502050405020303" pitchFamily="18" charset="0"/>
              </a:rPr>
              <a:t>Jarnestad</a:t>
            </a:r>
            <a:r>
              <a:rPr lang="en-AU" sz="1200" dirty="0">
                <a:latin typeface="Georgia" panose="02040502050405020303" pitchFamily="18" charset="0"/>
              </a:rPr>
              <a:t>/The Royal Swedish Academy of Sciences )</a:t>
            </a:r>
            <a:endParaRPr lang="en-US" sz="1200" dirty="0"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42CD21A-9B8C-7D49-B30C-9D1837A9CAEA}"/>
              </a:ext>
            </a:extLst>
          </p:cNvPr>
          <p:cNvSpPr txBox="1"/>
          <p:nvPr/>
        </p:nvSpPr>
        <p:spPr>
          <a:xfrm>
            <a:off x="9492521" y="1750226"/>
            <a:ext cx="1462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ighlight>
                  <a:srgbClr val="FFFF00"/>
                </a:highlight>
              </a:rPr>
              <a:t>P</a:t>
            </a:r>
            <a:r>
              <a:rPr lang="en-US" baseline="-25000" dirty="0">
                <a:highlight>
                  <a:srgbClr val="FFFF00"/>
                </a:highlight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 ~ 500 MW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11E7BC-A943-4A46-B9BA-95F0DD6A8322}"/>
              </a:ext>
            </a:extLst>
          </p:cNvPr>
          <p:cNvSpPr txBox="1"/>
          <p:nvPr/>
        </p:nvSpPr>
        <p:spPr>
          <a:xfrm>
            <a:off x="609778" y="1784876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ighlight>
                  <a:srgbClr val="FFFF00"/>
                </a:highlight>
              </a:rPr>
              <a:t>P</a:t>
            </a:r>
            <a:r>
              <a:rPr lang="en-US" baseline="-25000" dirty="0">
                <a:highlight>
                  <a:srgbClr val="FFFF00"/>
                </a:highlight>
              </a:rPr>
              <a:t>0</a:t>
            </a:r>
            <a:r>
              <a:rPr lang="en-US" dirty="0">
                <a:highlight>
                  <a:srgbClr val="FFFF00"/>
                </a:highlight>
              </a:rPr>
              <a:t> ~ 500 W </a:t>
            </a:r>
          </a:p>
        </p:txBody>
      </p:sp>
    </p:spTree>
    <p:extLst>
      <p:ext uri="{BB962C8B-B14F-4D97-AF65-F5344CB8AC3E}">
        <p14:creationId xmlns:p14="http://schemas.microsoft.com/office/powerpoint/2010/main" val="9431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9BF262F-9EC0-D64A-9654-4BBC2A92A3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5" b="3731"/>
          <a:stretch/>
        </p:blipFill>
        <p:spPr>
          <a:xfrm>
            <a:off x="0" y="965200"/>
            <a:ext cx="12204000" cy="5105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21E831B-AB9D-EE45-814A-DB16B5AD75D6}"/>
              </a:ext>
            </a:extLst>
          </p:cNvPr>
          <p:cNvSpPr txBox="1">
            <a:spLocks/>
          </p:cNvSpPr>
          <p:nvPr/>
        </p:nvSpPr>
        <p:spPr>
          <a:xfrm>
            <a:off x="345204" y="381576"/>
            <a:ext cx="5590880" cy="371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/>
              <a:t>The award winning technique: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8A6E046-158C-6B4A-9327-B4280DBCA5F4}"/>
              </a:ext>
            </a:extLst>
          </p:cNvPr>
          <p:cNvSpPr/>
          <p:nvPr/>
        </p:nvSpPr>
        <p:spPr>
          <a:xfrm>
            <a:off x="1084684" y="6144078"/>
            <a:ext cx="970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200" b="1" dirty="0">
                <a:latin typeface="Georgia" panose="02040502050405020303" pitchFamily="18" charset="0"/>
              </a:rPr>
              <a:t>Original paper: </a:t>
            </a:r>
            <a:r>
              <a:rPr lang="en-AU" sz="1200" dirty="0">
                <a:latin typeface="Georgia" panose="02040502050405020303" pitchFamily="18" charset="0"/>
              </a:rPr>
              <a:t>D. Strickland and G. </a:t>
            </a:r>
            <a:r>
              <a:rPr lang="en-AU" sz="1200" dirty="0" err="1">
                <a:latin typeface="Georgia" panose="02040502050405020303" pitchFamily="18" charset="0"/>
              </a:rPr>
              <a:t>Mourou</a:t>
            </a:r>
            <a:r>
              <a:rPr lang="en-AU" sz="1200" dirty="0">
                <a:latin typeface="Georgia" panose="02040502050405020303" pitchFamily="18" charset="0"/>
              </a:rPr>
              <a:t>, </a:t>
            </a:r>
            <a:r>
              <a:rPr lang="en-AU" sz="1200" i="1" dirty="0">
                <a:latin typeface="Georgia" panose="02040502050405020303" pitchFamily="18" charset="0"/>
              </a:rPr>
              <a:t>Compression of amplified chirped optical pulses, </a:t>
            </a:r>
            <a:r>
              <a:rPr lang="en-AU" sz="1200" dirty="0">
                <a:latin typeface="Georgia" panose="02040502050405020303" pitchFamily="18" charset="0"/>
              </a:rPr>
              <a:t>Opt. </a:t>
            </a:r>
            <a:r>
              <a:rPr lang="en-AU" sz="1200" dirty="0" err="1">
                <a:latin typeface="Georgia" panose="02040502050405020303" pitchFamily="18" charset="0"/>
              </a:rPr>
              <a:t>Commun</a:t>
            </a:r>
            <a:r>
              <a:rPr lang="en-AU" sz="1200" dirty="0">
                <a:latin typeface="Georgia" panose="02040502050405020303" pitchFamily="18" charset="0"/>
              </a:rPr>
              <a:t>. </a:t>
            </a:r>
            <a:r>
              <a:rPr lang="en-AU" sz="1200" b="1" dirty="0">
                <a:latin typeface="Georgia" panose="02040502050405020303" pitchFamily="18" charset="0"/>
              </a:rPr>
              <a:t>56, </a:t>
            </a:r>
            <a:r>
              <a:rPr lang="en-AU" sz="1200" dirty="0">
                <a:latin typeface="Georgia" panose="02040502050405020303" pitchFamily="18" charset="0"/>
              </a:rPr>
              <a:t>219 (1985)</a:t>
            </a:r>
          </a:p>
          <a:p>
            <a:r>
              <a:rPr lang="en-AU" sz="1200" dirty="0">
                <a:latin typeface="Georgia" panose="02040502050405020303" pitchFamily="18" charset="0"/>
              </a:rPr>
              <a:t>(Illustration: ©Johan </a:t>
            </a:r>
            <a:r>
              <a:rPr lang="en-AU" sz="1200" dirty="0" err="1">
                <a:latin typeface="Georgia" panose="02040502050405020303" pitchFamily="18" charset="0"/>
              </a:rPr>
              <a:t>Jarnestad</a:t>
            </a:r>
            <a:r>
              <a:rPr lang="en-AU" sz="1200" dirty="0">
                <a:latin typeface="Georgia" panose="02040502050405020303" pitchFamily="18" charset="0"/>
              </a:rPr>
              <a:t>/The Royal Swedish Academy of Sciences )</a:t>
            </a:r>
            <a:endParaRPr lang="en-US" sz="1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3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D31C8-C1F0-1A42-AA15-6ECF23030B07}"/>
              </a:ext>
            </a:extLst>
          </p:cNvPr>
          <p:cNvSpPr txBox="1"/>
          <p:nvPr/>
        </p:nvSpPr>
        <p:spPr>
          <a:xfrm>
            <a:off x="679939" y="433754"/>
            <a:ext cx="8803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 tool for changing the properties of matter – Medical and Industrial applications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374DA7-90F1-B949-B819-3283CDDEB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501" y="4951170"/>
            <a:ext cx="2160822" cy="14549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EE60128-D7CC-8E4F-9A2F-81FAE3BE067C}"/>
                  </a:ext>
                </a:extLst>
              </p:cNvPr>
              <p:cNvSpPr txBox="1"/>
              <p:nvPr/>
            </p:nvSpPr>
            <p:spPr>
              <a:xfrm>
                <a:off x="247991" y="5001970"/>
                <a:ext cx="148951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  <m:r>
                      <a:rPr lang="en-US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~ 100’s fs</a:t>
                </a:r>
              </a:p>
              <a:p>
                <a:r>
                  <a:rPr lang="en-US" sz="1400" i="1" dirty="0">
                    <a:solidFill>
                      <a:srgbClr val="FF0000"/>
                    </a:solidFill>
                  </a:rPr>
                  <a:t>P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 </a:t>
                </a:r>
                <a:r>
                  <a:rPr lang="en-US" sz="1400" dirty="0">
                    <a:solidFill>
                      <a:srgbClr val="FF0000"/>
                    </a:solidFill>
                  </a:rPr>
                  <a:t>~ 100’s kW</a:t>
                </a:r>
              </a:p>
              <a:p>
                <a:r>
                  <a:rPr lang="en-US" sz="1400" i="1" dirty="0">
                    <a:solidFill>
                      <a:srgbClr val="FF0000"/>
                    </a:solidFill>
                  </a:rPr>
                  <a:t>E  </a:t>
                </a:r>
                <a:r>
                  <a:rPr lang="en-US" sz="1400" dirty="0">
                    <a:solidFill>
                      <a:srgbClr val="FF0000"/>
                    </a:solidFill>
                  </a:rPr>
                  <a:t>~  100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nJ</a:t>
                </a:r>
                <a:r>
                  <a:rPr lang="en-US" sz="1400" dirty="0">
                    <a:solidFill>
                      <a:srgbClr val="FF0000"/>
                    </a:solidFill>
                  </a:rPr>
                  <a:t>/pulse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EE60128-D7CC-8E4F-9A2F-81FAE3BE06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91" y="5001970"/>
                <a:ext cx="1489510" cy="738664"/>
              </a:xfrm>
              <a:prstGeom prst="rect">
                <a:avLst/>
              </a:prstGeom>
              <a:blipFill>
                <a:blip r:embed="rId4"/>
                <a:stretch>
                  <a:fillRect l="-1695" b="-6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5100A28-A360-9E47-911A-7DA23A18C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323" y="1113735"/>
            <a:ext cx="4144659" cy="24471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23C7E56-E9B3-CF46-B4CE-90B94EBEF2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882"/>
          <a:stretch/>
        </p:blipFill>
        <p:spPr>
          <a:xfrm>
            <a:off x="5214097" y="4809165"/>
            <a:ext cx="965903" cy="157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062F010-DF08-194F-AFFC-B0020EA81B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1197" y="4929011"/>
            <a:ext cx="1701800" cy="1397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C6677085-9203-2C4D-B4AB-F3FCD4289754}"/>
                  </a:ext>
                </a:extLst>
              </p:cNvPr>
              <p:cNvSpPr txBox="1"/>
              <p:nvPr/>
            </p:nvSpPr>
            <p:spPr>
              <a:xfrm>
                <a:off x="4013029" y="4929011"/>
                <a:ext cx="1494320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  <m:r>
                      <a:rPr lang="en-US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~ 100’s fs</a:t>
                </a:r>
              </a:p>
              <a:p>
                <a:r>
                  <a:rPr lang="en-US" sz="1400" i="1" dirty="0">
                    <a:solidFill>
                      <a:srgbClr val="FF0000"/>
                    </a:solidFill>
                  </a:rPr>
                  <a:t>P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 </a:t>
                </a:r>
                <a:r>
                  <a:rPr lang="en-US" sz="1400" dirty="0">
                    <a:solidFill>
                      <a:srgbClr val="FF0000"/>
                    </a:solidFill>
                  </a:rPr>
                  <a:t>~ 100’s MW</a:t>
                </a:r>
              </a:p>
              <a:p>
                <a:r>
                  <a:rPr lang="en-US" sz="1400" i="1" dirty="0">
                    <a:solidFill>
                      <a:srgbClr val="FF0000"/>
                    </a:solidFill>
                  </a:rPr>
                  <a:t>E  </a:t>
                </a:r>
                <a:r>
                  <a:rPr lang="en-US" sz="1400" dirty="0">
                    <a:solidFill>
                      <a:srgbClr val="FF0000"/>
                    </a:solidFill>
                  </a:rPr>
                  <a:t>~  100 </a:t>
                </a:r>
                <a:r>
                  <a:rPr lang="en-US" sz="1400" u="sng" dirty="0">
                    <a:solidFill>
                      <a:srgbClr val="FF0000"/>
                    </a:solidFill>
                  </a:rPr>
                  <a:t>µ</a:t>
                </a:r>
                <a:r>
                  <a:rPr lang="en-US" sz="1400" dirty="0">
                    <a:solidFill>
                      <a:srgbClr val="FF0000"/>
                    </a:solidFill>
                  </a:rPr>
                  <a:t>J/pulse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6677085-9203-2C4D-B4AB-F3FCD42897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029" y="4929011"/>
                <a:ext cx="1494320" cy="738664"/>
              </a:xfrm>
              <a:prstGeom prst="rect">
                <a:avLst/>
              </a:prstGeom>
              <a:blipFill>
                <a:blip r:embed="rId8"/>
                <a:stretch>
                  <a:fillRect l="-840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6DF2AC6-D49F-DE40-B34D-99604D7A9315}"/>
                  </a:ext>
                </a:extLst>
              </p:cNvPr>
              <p:cNvSpPr txBox="1"/>
              <p:nvPr/>
            </p:nvSpPr>
            <p:spPr>
              <a:xfrm>
                <a:off x="8116627" y="4929011"/>
                <a:ext cx="1491114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𝝉</m:t>
                    </m:r>
                    <m:r>
                      <a:rPr lang="en-US" sz="1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1400" dirty="0">
                    <a:solidFill>
                      <a:srgbClr val="FF0000"/>
                    </a:solidFill>
                  </a:rPr>
                  <a:t>~ 20 fs</a:t>
                </a:r>
              </a:p>
              <a:p>
                <a:r>
                  <a:rPr lang="en-US" sz="1400" i="1" dirty="0">
                    <a:solidFill>
                      <a:srgbClr val="FF0000"/>
                    </a:solidFill>
                  </a:rPr>
                  <a:t>P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 </a:t>
                </a:r>
                <a:r>
                  <a:rPr lang="en-US" sz="1400" dirty="0">
                    <a:solidFill>
                      <a:srgbClr val="FF0000"/>
                    </a:solidFill>
                  </a:rPr>
                  <a:t>~ 100 GW</a:t>
                </a:r>
              </a:p>
              <a:p>
                <a:r>
                  <a:rPr lang="en-US" sz="1400" i="1" dirty="0">
                    <a:solidFill>
                      <a:srgbClr val="FF0000"/>
                    </a:solidFill>
                  </a:rPr>
                  <a:t>E  </a:t>
                </a:r>
                <a:r>
                  <a:rPr lang="en-US" sz="1400" dirty="0">
                    <a:solidFill>
                      <a:srgbClr val="FF0000"/>
                    </a:solidFill>
                  </a:rPr>
                  <a:t>~  2.5 </a:t>
                </a:r>
                <a:r>
                  <a:rPr lang="en-US" sz="1400" dirty="0" err="1">
                    <a:solidFill>
                      <a:srgbClr val="FF0000"/>
                    </a:solidFill>
                  </a:rPr>
                  <a:t>mJ</a:t>
                </a:r>
                <a:r>
                  <a:rPr lang="en-US" sz="1400" dirty="0">
                    <a:solidFill>
                      <a:srgbClr val="FF0000"/>
                    </a:solidFill>
                  </a:rPr>
                  <a:t>/pulse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6DF2AC6-D49F-DE40-B34D-99604D7A9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6627" y="4929011"/>
                <a:ext cx="1491114" cy="738664"/>
              </a:xfrm>
              <a:prstGeom prst="rect">
                <a:avLst/>
              </a:prstGeom>
              <a:blipFill>
                <a:blip r:embed="rId9"/>
                <a:stretch>
                  <a:fillRect l="-840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134256A-3E1D-FC46-B379-1EC233FC3512}"/>
              </a:ext>
            </a:extLst>
          </p:cNvPr>
          <p:cNvSpPr txBox="1"/>
          <p:nvPr/>
        </p:nvSpPr>
        <p:spPr>
          <a:xfrm>
            <a:off x="4228067" y="4378495"/>
            <a:ext cx="31413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Cold ablation - Material processing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7FE9C76-326E-094B-A204-7A347BEA3C13}"/>
              </a:ext>
            </a:extLst>
          </p:cNvPr>
          <p:cNvSpPr txBox="1"/>
          <p:nvPr/>
        </p:nvSpPr>
        <p:spPr>
          <a:xfrm>
            <a:off x="984590" y="4354742"/>
            <a:ext cx="16562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Laser eye surgery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A98958-150D-764B-9636-7A5392E80A69}"/>
              </a:ext>
            </a:extLst>
          </p:cNvPr>
          <p:cNvSpPr txBox="1"/>
          <p:nvPr/>
        </p:nvSpPr>
        <p:spPr>
          <a:xfrm>
            <a:off x="8565275" y="4373888"/>
            <a:ext cx="3319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Data storage – Precise magnetization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xmlns="" id="{E904FCE1-7520-4B49-B887-74743BBD3B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741" y="4908458"/>
            <a:ext cx="2178557" cy="163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61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D31C8-C1F0-1A42-AA15-6ECF23030B07}"/>
              </a:ext>
            </a:extLst>
          </p:cNvPr>
          <p:cNvSpPr txBox="1"/>
          <p:nvPr/>
        </p:nvSpPr>
        <p:spPr>
          <a:xfrm>
            <a:off x="679939" y="433754"/>
            <a:ext cx="4993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Attosecond</a:t>
            </a:r>
            <a:r>
              <a:rPr lang="en-US" sz="2000" b="1" dirty="0"/>
              <a:t> science: the world fastest camera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9B953CB-7B66-6A4F-9CD9-C559B2545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31" y="4451196"/>
            <a:ext cx="6610350" cy="17528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6176A62-AE65-F14A-AEE8-78A41B5FE12A}"/>
              </a:ext>
            </a:extLst>
          </p:cNvPr>
          <p:cNvSpPr/>
          <p:nvPr/>
        </p:nvSpPr>
        <p:spPr>
          <a:xfrm>
            <a:off x="4331806" y="1245453"/>
            <a:ext cx="305959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200" b="1" dirty="0">
                <a:latin typeface="Georgia" panose="02040502050405020303" pitchFamily="18" charset="0"/>
              </a:rPr>
              <a:t>First </a:t>
            </a:r>
            <a:r>
              <a:rPr lang="en-AU" sz="1200" b="1" dirty="0" err="1">
                <a:latin typeface="Georgia" panose="02040502050405020303" pitchFamily="18" charset="0"/>
              </a:rPr>
              <a:t>attosecond</a:t>
            </a:r>
            <a:r>
              <a:rPr lang="en-AU" sz="1200" b="1" dirty="0">
                <a:latin typeface="Georgia" panose="02040502050405020303" pitchFamily="18" charset="0"/>
              </a:rPr>
              <a:t> (&lt;1 fs) laser pulses:</a:t>
            </a:r>
          </a:p>
          <a:p>
            <a:pPr>
              <a:spcAft>
                <a:spcPts val="600"/>
              </a:spcAft>
            </a:pPr>
            <a:r>
              <a:rPr lang="en-AU" sz="1200" dirty="0">
                <a:latin typeface="Georgia" panose="02040502050405020303" pitchFamily="18" charset="0"/>
              </a:rPr>
              <a:t>Paul et al., </a:t>
            </a:r>
            <a:r>
              <a:rPr lang="en-AU" sz="1200" i="1" dirty="0">
                <a:latin typeface="Georgia" panose="02040502050405020303" pitchFamily="18" charset="0"/>
              </a:rPr>
              <a:t>Observation of a train of </a:t>
            </a:r>
            <a:r>
              <a:rPr lang="en-AU" sz="1200" i="1" dirty="0" err="1">
                <a:latin typeface="Georgia" panose="02040502050405020303" pitchFamily="18" charset="0"/>
              </a:rPr>
              <a:t>attosecond</a:t>
            </a:r>
            <a:r>
              <a:rPr lang="en-AU" sz="1200" i="1" dirty="0">
                <a:latin typeface="Georgia" panose="02040502050405020303" pitchFamily="18" charset="0"/>
              </a:rPr>
              <a:t> pulses from high harmonic generation</a:t>
            </a:r>
            <a:r>
              <a:rPr lang="en-AU" sz="1200" dirty="0">
                <a:latin typeface="Georgia" panose="02040502050405020303" pitchFamily="18" charset="0"/>
              </a:rPr>
              <a:t>, Science 292, 1689 (2001) </a:t>
            </a:r>
          </a:p>
          <a:p>
            <a:r>
              <a:rPr lang="en-AU" sz="1200" dirty="0" err="1">
                <a:latin typeface="Georgia" panose="02040502050405020303" pitchFamily="18" charset="0"/>
              </a:rPr>
              <a:t>Hentschel</a:t>
            </a:r>
            <a:r>
              <a:rPr lang="en-AU" sz="1200" dirty="0">
                <a:latin typeface="Georgia" panose="02040502050405020303" pitchFamily="18" charset="0"/>
              </a:rPr>
              <a:t> et al., </a:t>
            </a:r>
            <a:r>
              <a:rPr lang="en-AU" sz="1200" i="1" dirty="0" err="1">
                <a:latin typeface="Georgia" panose="02040502050405020303" pitchFamily="18" charset="0"/>
              </a:rPr>
              <a:t>Attosecond</a:t>
            </a:r>
            <a:r>
              <a:rPr lang="en-AU" sz="1200" i="1" dirty="0">
                <a:latin typeface="Georgia" panose="02040502050405020303" pitchFamily="18" charset="0"/>
              </a:rPr>
              <a:t> metrology</a:t>
            </a:r>
            <a:r>
              <a:rPr lang="en-AU" sz="1200" dirty="0">
                <a:latin typeface="Georgia" panose="02040502050405020303" pitchFamily="18" charset="0"/>
              </a:rPr>
              <a:t>, Nature 414, 509 (2001)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8978AF0-B568-C045-A6ED-4AA75A5B0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0061" y="4140199"/>
            <a:ext cx="2506075" cy="2063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AF59A24-6817-5248-821C-330BC5CA7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63" y="1180093"/>
            <a:ext cx="3537543" cy="2859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B268D1-5693-A443-BA6F-52B7F6D389A5}"/>
              </a:ext>
            </a:extLst>
          </p:cNvPr>
          <p:cNvSpPr txBox="1"/>
          <p:nvPr/>
        </p:nvSpPr>
        <p:spPr>
          <a:xfrm>
            <a:off x="8372970" y="3801644"/>
            <a:ext cx="35613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The attoclock: imaging electron motion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1A8746B-1CBA-AF48-A335-C27BED76E663}"/>
              </a:ext>
            </a:extLst>
          </p:cNvPr>
          <p:cNvSpPr/>
          <p:nvPr/>
        </p:nvSpPr>
        <p:spPr>
          <a:xfrm>
            <a:off x="8597645" y="6204027"/>
            <a:ext cx="30595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200" dirty="0">
                <a:latin typeface="Georgia" panose="02040502050405020303" pitchFamily="18" charset="0"/>
              </a:rPr>
              <a:t>Hartman et al., Nature Photonics 12, 215-220 (2018)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1495354-3DAB-8448-A164-0C00CE58DCD8}"/>
              </a:ext>
            </a:extLst>
          </p:cNvPr>
          <p:cNvSpPr txBox="1"/>
          <p:nvPr/>
        </p:nvSpPr>
        <p:spPr>
          <a:xfrm>
            <a:off x="9206639" y="757464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Molecular imaging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B19D3B5-DD9C-4A4C-9888-38A1E15F2FE5}"/>
              </a:ext>
            </a:extLst>
          </p:cNvPr>
          <p:cNvSpPr/>
          <p:nvPr/>
        </p:nvSpPr>
        <p:spPr>
          <a:xfrm>
            <a:off x="8597645" y="3079531"/>
            <a:ext cx="30595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200" dirty="0">
                <a:latin typeface="Georgia" panose="02040502050405020303" pitchFamily="18" charset="0"/>
              </a:rPr>
              <a:t>Baker et al. Science, 312, 424–427 (2006).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0CD4A4B-C08C-E043-A670-C4A18F063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9112" y="1056965"/>
            <a:ext cx="2601700" cy="187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4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hysics Nobel Prize 2018…"/>
          <p:cNvSpPr txBox="1">
            <a:spLocks noGrp="1"/>
          </p:cNvSpPr>
          <p:nvPr>
            <p:ph type="subTitle" sz="quarter" idx="1"/>
          </p:nvPr>
        </p:nvSpPr>
        <p:spPr>
          <a:xfrm>
            <a:off x="904084" y="1262328"/>
            <a:ext cx="10383829" cy="111342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defTabSz="176610">
              <a:defRPr sz="3096"/>
            </a:pPr>
            <a:r>
              <a:rPr sz="5067" dirty="0"/>
              <a:t>Physics Nobel Prize 2018</a:t>
            </a:r>
          </a:p>
          <a:p>
            <a:pPr defTabSz="176610">
              <a:defRPr sz="3096"/>
            </a:pPr>
            <a:r>
              <a:rPr sz="4267" dirty="0"/>
              <a:t>“for the optical tweezers and their application to biological systems”</a:t>
            </a:r>
          </a:p>
        </p:txBody>
      </p:sp>
      <p:pic>
        <p:nvPicPr>
          <p:cNvPr id="120" name="18.Copia_di_COVERPAGE.jpg" descr="18.Copia_di_COVERPAGE.jpg"/>
          <p:cNvPicPr>
            <a:picLocks noChangeAspect="1"/>
          </p:cNvPicPr>
          <p:nvPr/>
        </p:nvPicPr>
        <p:blipFill rotWithShape="1">
          <a:blip r:embed="rId3">
            <a:extLst/>
          </a:blip>
          <a:srcRect l="3762" t="20501" r="3762" b="26329"/>
          <a:stretch/>
        </p:blipFill>
        <p:spPr>
          <a:xfrm>
            <a:off x="5636238" y="2241885"/>
            <a:ext cx="5309281" cy="3918288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Nature methods, 2012, cover art"/>
          <p:cNvSpPr txBox="1"/>
          <p:nvPr/>
        </p:nvSpPr>
        <p:spPr>
          <a:xfrm>
            <a:off x="5636237" y="6139553"/>
            <a:ext cx="3294556" cy="400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2000" b="0"/>
            </a:pPr>
            <a:r>
              <a:rPr sz="2133" i="1" dirty="0"/>
              <a:t>Nature methods</a:t>
            </a:r>
            <a:r>
              <a:rPr sz="2133" dirty="0"/>
              <a:t>, 2012, cover</a:t>
            </a:r>
          </a:p>
        </p:txBody>
      </p:sp>
      <p:sp>
        <p:nvSpPr>
          <p:cNvPr id="122" name="Arthur Ashkin"/>
          <p:cNvSpPr txBox="1">
            <a:spLocks noGrp="1"/>
          </p:cNvSpPr>
          <p:nvPr>
            <p:ph type="ctrTitle"/>
          </p:nvPr>
        </p:nvSpPr>
        <p:spPr>
          <a:xfrm>
            <a:off x="3176583" y="118158"/>
            <a:ext cx="5838831" cy="1139924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sz="5333" dirty="0"/>
              <a:t>Arthur </a:t>
            </a:r>
            <a:r>
              <a:rPr sz="5333" dirty="0" err="1"/>
              <a:t>Ashkin</a:t>
            </a:r>
            <a:endParaRPr sz="5333" dirty="0"/>
          </a:p>
        </p:txBody>
      </p:sp>
      <p:pic>
        <p:nvPicPr>
          <p:cNvPr id="123" name="ashkin-img1.jpg" descr="ashkin-img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29691" y="2942041"/>
            <a:ext cx="3893783" cy="251798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Bell labs, 1988"/>
          <p:cNvSpPr txBox="1"/>
          <p:nvPr/>
        </p:nvSpPr>
        <p:spPr>
          <a:xfrm>
            <a:off x="1229691" y="5561564"/>
            <a:ext cx="2069414" cy="482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000" b="0" i="1"/>
            </a:lvl1pPr>
          </a:lstStyle>
          <a:p>
            <a:pPr>
              <a:defRPr i="0"/>
            </a:pPr>
            <a:r>
              <a:rPr sz="2667" dirty="0"/>
              <a:t>Bell labs, 1988</a:t>
            </a:r>
          </a:p>
        </p:txBody>
      </p:sp>
    </p:spTree>
    <p:extLst>
      <p:ext uri="{BB962C8B-B14F-4D97-AF65-F5344CB8AC3E}">
        <p14:creationId xmlns:p14="http://schemas.microsoft.com/office/powerpoint/2010/main" val="1052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BADD02B2-6892-A44C-BCBB-7BA09E5D1341}"/>
              </a:ext>
            </a:extLst>
          </p:cNvPr>
          <p:cNvSpPr/>
          <p:nvPr/>
        </p:nvSpPr>
        <p:spPr>
          <a:xfrm>
            <a:off x="1750702" y="1799136"/>
            <a:ext cx="4291379" cy="53028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DC64653-ADA7-F445-9ED3-FCF78066937E}"/>
              </a:ext>
            </a:extLst>
          </p:cNvPr>
          <p:cNvSpPr/>
          <p:nvPr/>
        </p:nvSpPr>
        <p:spPr>
          <a:xfrm>
            <a:off x="1752727" y="3112998"/>
            <a:ext cx="4285275" cy="591763"/>
          </a:xfrm>
          <a:prstGeom prst="rect">
            <a:avLst/>
          </a:prstGeom>
          <a:gradFill flip="none" rotWithShape="1">
            <a:gsLst>
              <a:gs pos="0">
                <a:srgbClr val="E5E5E5"/>
              </a:gs>
              <a:gs pos="100000">
                <a:schemeClr val="accent3">
                  <a:lumMod val="10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C8F85C8E-8E3A-0A44-A08A-BDC17268D946}"/>
              </a:ext>
            </a:extLst>
          </p:cNvPr>
          <p:cNvSpPr/>
          <p:nvPr/>
        </p:nvSpPr>
        <p:spPr>
          <a:xfrm>
            <a:off x="1754676" y="2330065"/>
            <a:ext cx="4291379" cy="771403"/>
          </a:xfrm>
          <a:prstGeom prst="rect">
            <a:avLst/>
          </a:prstGeom>
          <a:gradFill flip="none" rotWithShape="1">
            <a:gsLst>
              <a:gs pos="0">
                <a:scrgbClr r="0" g="0" b="0"/>
              </a:gs>
              <a:gs pos="100000">
                <a:schemeClr val="accent3">
                  <a:lumMod val="10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07ADAB-94E5-2D4F-8C0D-A3E5A990F847}"/>
              </a:ext>
            </a:extLst>
          </p:cNvPr>
          <p:cNvSpPr txBox="1"/>
          <p:nvPr/>
        </p:nvSpPr>
        <p:spPr>
          <a:xfrm>
            <a:off x="679939" y="433754"/>
            <a:ext cx="3538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Towards even higher intensities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DA658B-F4AA-E945-8A81-9B42C818B8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00" b="22417"/>
          <a:stretch/>
        </p:blipFill>
        <p:spPr>
          <a:xfrm>
            <a:off x="8789917" y="2705100"/>
            <a:ext cx="2665483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947876-FE58-B341-A929-C188D0F26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8817" y="4774108"/>
            <a:ext cx="2609295" cy="180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A2178D-06E0-5C4E-9426-D4243BD53C30}"/>
              </a:ext>
            </a:extLst>
          </p:cNvPr>
          <p:cNvSpPr txBox="1"/>
          <p:nvPr/>
        </p:nvSpPr>
        <p:spPr>
          <a:xfrm>
            <a:off x="9300070" y="4473654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Nuclear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F447F6-7571-8544-99B2-015AB9CF01B4}"/>
              </a:ext>
            </a:extLst>
          </p:cNvPr>
          <p:cNvSpPr txBox="1"/>
          <p:nvPr/>
        </p:nvSpPr>
        <p:spPr>
          <a:xfrm>
            <a:off x="9019535" y="2419192"/>
            <a:ext cx="2206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Ultra-relativistic plasma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C3D7EA-0136-6B4A-A78B-0A9FD34380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00"/>
          <a:stretch/>
        </p:blipFill>
        <p:spPr>
          <a:xfrm>
            <a:off x="8843272" y="727800"/>
            <a:ext cx="2558769" cy="14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42E7BE-7D81-CC4E-AB61-35D7C0294E2A}"/>
              </a:ext>
            </a:extLst>
          </p:cNvPr>
          <p:cNvSpPr txBox="1"/>
          <p:nvPr/>
        </p:nvSpPr>
        <p:spPr>
          <a:xfrm>
            <a:off x="8879833" y="405965"/>
            <a:ext cx="2548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High-energy density physics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BDF8F27-0AA3-534C-A09E-6A49F79716F6}"/>
              </a:ext>
            </a:extLst>
          </p:cNvPr>
          <p:cNvCxnSpPr/>
          <p:nvPr/>
        </p:nvCxnSpPr>
        <p:spPr>
          <a:xfrm>
            <a:off x="1763020" y="5097611"/>
            <a:ext cx="42396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1B17AD14-86DB-AA49-BBA8-AC67488B7655}"/>
              </a:ext>
            </a:extLst>
          </p:cNvPr>
          <p:cNvCxnSpPr/>
          <p:nvPr/>
        </p:nvCxnSpPr>
        <p:spPr>
          <a:xfrm>
            <a:off x="1764650" y="1787075"/>
            <a:ext cx="0" cy="38426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BF98C4D-E395-EF4D-8F11-44703056F667}"/>
              </a:ext>
            </a:extLst>
          </p:cNvPr>
          <p:cNvCxnSpPr>
            <a:cxnSpLocks/>
          </p:cNvCxnSpPr>
          <p:nvPr/>
        </p:nvCxnSpPr>
        <p:spPr>
          <a:xfrm rot="5400000">
            <a:off x="3878676" y="3505683"/>
            <a:ext cx="0" cy="424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D3C47C85-DD2C-7047-AD53-F83074446571}"/>
              </a:ext>
            </a:extLst>
          </p:cNvPr>
          <p:cNvCxnSpPr/>
          <p:nvPr/>
        </p:nvCxnSpPr>
        <p:spPr>
          <a:xfrm flipV="1">
            <a:off x="1851148" y="4752353"/>
            <a:ext cx="333632" cy="72904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CFCBC71-F4F8-5241-8583-48AD119AFEC7}"/>
              </a:ext>
            </a:extLst>
          </p:cNvPr>
          <p:cNvCxnSpPr>
            <a:cxnSpLocks/>
          </p:cNvCxnSpPr>
          <p:nvPr/>
        </p:nvCxnSpPr>
        <p:spPr>
          <a:xfrm flipV="1">
            <a:off x="2184780" y="4647630"/>
            <a:ext cx="914400" cy="10559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83371209-E6A0-EB46-B26B-603F82E43576}"/>
              </a:ext>
            </a:extLst>
          </p:cNvPr>
          <p:cNvCxnSpPr>
            <a:cxnSpLocks/>
          </p:cNvCxnSpPr>
          <p:nvPr/>
        </p:nvCxnSpPr>
        <p:spPr>
          <a:xfrm flipV="1">
            <a:off x="3099180" y="3135675"/>
            <a:ext cx="1849380" cy="151261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4201F9C-74E2-BD4A-9DD4-DF69DCF01932}"/>
              </a:ext>
            </a:extLst>
          </p:cNvPr>
          <p:cNvCxnSpPr>
            <a:cxnSpLocks/>
          </p:cNvCxnSpPr>
          <p:nvPr/>
        </p:nvCxnSpPr>
        <p:spPr>
          <a:xfrm flipV="1">
            <a:off x="4948560" y="2664061"/>
            <a:ext cx="560188" cy="471614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5-Point Star 21">
            <a:extLst>
              <a:ext uri="{FF2B5EF4-FFF2-40B4-BE49-F238E27FC236}">
                <a16:creationId xmlns:a16="http://schemas.microsoft.com/office/drawing/2014/main" xmlns="" id="{E74C7FD0-C560-3D4F-95B2-569361CAE62C}"/>
              </a:ext>
            </a:extLst>
          </p:cNvPr>
          <p:cNvSpPr>
            <a:spLocks noChangeAspect="1"/>
          </p:cNvSpPr>
          <p:nvPr/>
        </p:nvSpPr>
        <p:spPr>
          <a:xfrm>
            <a:off x="1702864" y="5394903"/>
            <a:ext cx="252000" cy="25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>
            <a:extLst>
              <a:ext uri="{FF2B5EF4-FFF2-40B4-BE49-F238E27FC236}">
                <a16:creationId xmlns:a16="http://schemas.microsoft.com/office/drawing/2014/main" xmlns="" id="{8643F3C5-0786-DB40-A053-23DB696C15D6}"/>
              </a:ext>
            </a:extLst>
          </p:cNvPr>
          <p:cNvSpPr>
            <a:spLocks noChangeAspect="1"/>
          </p:cNvSpPr>
          <p:nvPr/>
        </p:nvSpPr>
        <p:spPr>
          <a:xfrm>
            <a:off x="2969068" y="4500353"/>
            <a:ext cx="252000" cy="2520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340E3204-33E4-A940-82BE-1380D9BD092E}"/>
              </a:ext>
            </a:extLst>
          </p:cNvPr>
          <p:cNvSpPr txBox="1"/>
          <p:nvPr/>
        </p:nvSpPr>
        <p:spPr>
          <a:xfrm>
            <a:off x="2426949" y="4123073"/>
            <a:ext cx="67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CPA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E4394DA-D54D-9E41-9F07-B26B64384B53}"/>
              </a:ext>
            </a:extLst>
          </p:cNvPr>
          <p:cNvSpPr txBox="1"/>
          <p:nvPr/>
        </p:nvSpPr>
        <p:spPr>
          <a:xfrm>
            <a:off x="1553788" y="5642350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1960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3C68D33-350B-1040-9212-63506F6F93D8}"/>
              </a:ext>
            </a:extLst>
          </p:cNvPr>
          <p:cNvSpPr txBox="1"/>
          <p:nvPr/>
        </p:nvSpPr>
        <p:spPr>
          <a:xfrm>
            <a:off x="2055034" y="564729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1970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866B93A-81D2-8244-811F-27C9751165C9}"/>
              </a:ext>
            </a:extLst>
          </p:cNvPr>
          <p:cNvSpPr txBox="1"/>
          <p:nvPr/>
        </p:nvSpPr>
        <p:spPr>
          <a:xfrm>
            <a:off x="2641980" y="5642349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1980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6239261-D3AE-334C-9400-21051F77E4B4}"/>
              </a:ext>
            </a:extLst>
          </p:cNvPr>
          <p:cNvSpPr txBox="1"/>
          <p:nvPr/>
        </p:nvSpPr>
        <p:spPr>
          <a:xfrm>
            <a:off x="3164698" y="563448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1990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8E97103-2D0E-EC4B-83ED-5EDCAA3FBE82}"/>
              </a:ext>
            </a:extLst>
          </p:cNvPr>
          <p:cNvSpPr txBox="1"/>
          <p:nvPr/>
        </p:nvSpPr>
        <p:spPr>
          <a:xfrm>
            <a:off x="3709193" y="5634482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82891F1-C455-4F4C-9D01-BE11042B5B1B}"/>
              </a:ext>
            </a:extLst>
          </p:cNvPr>
          <p:cNvSpPr txBox="1"/>
          <p:nvPr/>
        </p:nvSpPr>
        <p:spPr>
          <a:xfrm>
            <a:off x="4281764" y="5636847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7BEBB8C-CFE4-1F47-AB04-B4DF07EFB9FF}"/>
              </a:ext>
            </a:extLst>
          </p:cNvPr>
          <p:cNvSpPr txBox="1"/>
          <p:nvPr/>
        </p:nvSpPr>
        <p:spPr>
          <a:xfrm>
            <a:off x="4854335" y="562968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2020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DBA71BD-08F6-B941-B7E8-B5EFD61E8D54}"/>
              </a:ext>
            </a:extLst>
          </p:cNvPr>
          <p:cNvSpPr txBox="1"/>
          <p:nvPr/>
        </p:nvSpPr>
        <p:spPr>
          <a:xfrm>
            <a:off x="5396111" y="562854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E4C9D26-B05E-5343-AEC0-C4409CF6532D}"/>
              </a:ext>
            </a:extLst>
          </p:cNvPr>
          <p:cNvSpPr txBox="1"/>
          <p:nvPr/>
        </p:nvSpPr>
        <p:spPr>
          <a:xfrm>
            <a:off x="1274659" y="5334572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341BB1E-CC39-9948-B34E-2F5C916F7FC7}"/>
              </a:ext>
            </a:extLst>
          </p:cNvPr>
          <p:cNvSpPr txBox="1"/>
          <p:nvPr/>
        </p:nvSpPr>
        <p:spPr>
          <a:xfrm>
            <a:off x="1279908" y="4513606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9E4518A5-CA48-3348-B3B6-5E287CB18DEA}"/>
              </a:ext>
            </a:extLst>
          </p:cNvPr>
          <p:cNvSpPr txBox="1"/>
          <p:nvPr/>
        </p:nvSpPr>
        <p:spPr>
          <a:xfrm>
            <a:off x="1273784" y="3710079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20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7DA9145-6EDA-DB45-921D-5A5F3E04C40A}"/>
              </a:ext>
            </a:extLst>
          </p:cNvPr>
          <p:cNvSpPr txBox="1"/>
          <p:nvPr/>
        </p:nvSpPr>
        <p:spPr>
          <a:xfrm>
            <a:off x="1273784" y="2876391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25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7D35A4B-4487-B940-8DDE-B1B0D04A4476}"/>
              </a:ext>
            </a:extLst>
          </p:cNvPr>
          <p:cNvSpPr txBox="1"/>
          <p:nvPr/>
        </p:nvSpPr>
        <p:spPr>
          <a:xfrm>
            <a:off x="1273784" y="2061417"/>
            <a:ext cx="4892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  <a:r>
              <a:rPr lang="en-US" sz="1400" baseline="30000" dirty="0"/>
              <a:t>30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0A47EDB-BBE6-6946-A5D9-5B9AF51690B4}"/>
              </a:ext>
            </a:extLst>
          </p:cNvPr>
          <p:cNvSpPr txBox="1"/>
          <p:nvPr/>
        </p:nvSpPr>
        <p:spPr>
          <a:xfrm>
            <a:off x="3539943" y="5944624"/>
            <a:ext cx="552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Year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66C8F27-BD21-974A-8804-889A780F8087}"/>
              </a:ext>
            </a:extLst>
          </p:cNvPr>
          <p:cNvSpPr txBox="1"/>
          <p:nvPr/>
        </p:nvSpPr>
        <p:spPr>
          <a:xfrm rot="16200000">
            <a:off x="-150419" y="3559740"/>
            <a:ext cx="2466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Focused intensity (W/cm</a:t>
            </a:r>
            <a:r>
              <a:rPr lang="en-US" sz="1600" b="1" baseline="30000" dirty="0"/>
              <a:t>2</a:t>
            </a:r>
            <a:r>
              <a:rPr lang="en-US" sz="1600" b="1" dirty="0"/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4490FD6-DBC4-A547-94C5-842B3D22CE0C}"/>
              </a:ext>
            </a:extLst>
          </p:cNvPr>
          <p:cNvSpPr txBox="1"/>
          <p:nvPr/>
        </p:nvSpPr>
        <p:spPr>
          <a:xfrm>
            <a:off x="1873825" y="5364527"/>
            <a:ext cx="708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LASER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53D3421-B4E2-8D49-A491-10271194BEDD}"/>
              </a:ext>
            </a:extLst>
          </p:cNvPr>
          <p:cNvSpPr txBox="1"/>
          <p:nvPr/>
        </p:nvSpPr>
        <p:spPr>
          <a:xfrm>
            <a:off x="1989718" y="5158443"/>
            <a:ext cx="1194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</a:t>
            </a:r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-switching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52F488CC-632B-BD4B-B75C-C3BEB400A762}"/>
              </a:ext>
            </a:extLst>
          </p:cNvPr>
          <p:cNvSpPr txBox="1"/>
          <p:nvPr/>
        </p:nvSpPr>
        <p:spPr>
          <a:xfrm>
            <a:off x="2061716" y="4917448"/>
            <a:ext cx="13548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Mode-locking</a:t>
            </a:r>
          </a:p>
        </p:txBody>
      </p:sp>
      <p:sp>
        <p:nvSpPr>
          <p:cNvPr id="43" name="5-Point Star 42">
            <a:extLst>
              <a:ext uri="{FF2B5EF4-FFF2-40B4-BE49-F238E27FC236}">
                <a16:creationId xmlns:a16="http://schemas.microsoft.com/office/drawing/2014/main" xmlns="" id="{864209B3-EB66-2346-8929-B8F978C064D8}"/>
              </a:ext>
            </a:extLst>
          </p:cNvPr>
          <p:cNvSpPr>
            <a:spLocks noChangeAspect="1"/>
          </p:cNvSpPr>
          <p:nvPr/>
        </p:nvSpPr>
        <p:spPr>
          <a:xfrm>
            <a:off x="1867786" y="5232664"/>
            <a:ext cx="144000" cy="144000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xmlns="" id="{EE171BC9-2175-D742-8492-A7281F20B8BD}"/>
              </a:ext>
            </a:extLst>
          </p:cNvPr>
          <p:cNvSpPr>
            <a:spLocks noChangeAspect="1"/>
          </p:cNvSpPr>
          <p:nvPr/>
        </p:nvSpPr>
        <p:spPr>
          <a:xfrm>
            <a:off x="1932949" y="5026153"/>
            <a:ext cx="144000" cy="144000"/>
          </a:xfrm>
          <a:prstGeom prst="star5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1501442F-9DCA-2542-A8D2-2E31343A7FCA}"/>
              </a:ext>
            </a:extLst>
          </p:cNvPr>
          <p:cNvSpPr txBox="1"/>
          <p:nvPr/>
        </p:nvSpPr>
        <p:spPr>
          <a:xfrm>
            <a:off x="5678753" y="4793059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mJ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xmlns="" id="{0604B928-EFB2-3E4B-9665-A68AFD4D92D0}"/>
              </a:ext>
            </a:extLst>
          </p:cNvPr>
          <p:cNvCxnSpPr/>
          <p:nvPr/>
        </p:nvCxnSpPr>
        <p:spPr>
          <a:xfrm>
            <a:off x="1763020" y="4083523"/>
            <a:ext cx="42396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2326219C-8939-D546-9809-177C81A2B807}"/>
              </a:ext>
            </a:extLst>
          </p:cNvPr>
          <p:cNvSpPr txBox="1"/>
          <p:nvPr/>
        </p:nvSpPr>
        <p:spPr>
          <a:xfrm>
            <a:off x="5765840" y="3778971"/>
            <a:ext cx="250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83B5D3FD-68FD-3D42-95C6-FC7F4FDA5D20}"/>
              </a:ext>
            </a:extLst>
          </p:cNvPr>
          <p:cNvCxnSpPr/>
          <p:nvPr/>
        </p:nvCxnSpPr>
        <p:spPr>
          <a:xfrm>
            <a:off x="1794246" y="3102610"/>
            <a:ext cx="42396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86926598-2884-454E-A69C-B6484E563389}"/>
              </a:ext>
            </a:extLst>
          </p:cNvPr>
          <p:cNvSpPr txBox="1"/>
          <p:nvPr/>
        </p:nvSpPr>
        <p:spPr>
          <a:xfrm>
            <a:off x="5709980" y="2808944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kJ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75A9361A-FCFA-3C4A-AFF7-54C7CC78C9F2}"/>
              </a:ext>
            </a:extLst>
          </p:cNvPr>
          <p:cNvCxnSpPr/>
          <p:nvPr/>
        </p:nvCxnSpPr>
        <p:spPr>
          <a:xfrm>
            <a:off x="1776574" y="2328448"/>
            <a:ext cx="423965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C995282F-FB87-C04A-A232-D292728FB815}"/>
              </a:ext>
            </a:extLst>
          </p:cNvPr>
          <p:cNvSpPr txBox="1"/>
          <p:nvPr/>
        </p:nvSpPr>
        <p:spPr>
          <a:xfrm>
            <a:off x="5670536" y="2034782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MJ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982278-1905-8949-B68D-9F92DAF4B7C8}"/>
              </a:ext>
            </a:extLst>
          </p:cNvPr>
          <p:cNvSpPr txBox="1"/>
          <p:nvPr/>
        </p:nvSpPr>
        <p:spPr>
          <a:xfrm>
            <a:off x="1890588" y="2428336"/>
            <a:ext cx="21044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Vacuum polarization</a:t>
            </a:r>
          </a:p>
          <a:p>
            <a:r>
              <a:rPr lang="en-US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Ultra-relativistic optics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BC76F86-AB87-DD42-8A6D-44177B6002B3}"/>
              </a:ext>
            </a:extLst>
          </p:cNvPr>
          <p:cNvSpPr txBox="1"/>
          <p:nvPr/>
        </p:nvSpPr>
        <p:spPr>
          <a:xfrm>
            <a:off x="1890588" y="3200613"/>
            <a:ext cx="1657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Relativistic optics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20A4E13-7D63-D641-8F9C-4E0EE9425DD5}"/>
              </a:ext>
            </a:extLst>
          </p:cNvPr>
          <p:cNvCxnSpPr/>
          <p:nvPr/>
        </p:nvCxnSpPr>
        <p:spPr>
          <a:xfrm>
            <a:off x="1773217" y="2309966"/>
            <a:ext cx="4239656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2F231BB-5B24-5A4B-A55A-1E72C2C86B4F}"/>
              </a:ext>
            </a:extLst>
          </p:cNvPr>
          <p:cNvSpPr txBox="1"/>
          <p:nvPr/>
        </p:nvSpPr>
        <p:spPr>
          <a:xfrm>
            <a:off x="1908112" y="1904267"/>
            <a:ext cx="1444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Nonlinear QED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10EC9-A774-C145-B923-3DC9AF4515DF}"/>
              </a:ext>
            </a:extLst>
          </p:cNvPr>
          <p:cNvSpPr txBox="1"/>
          <p:nvPr/>
        </p:nvSpPr>
        <p:spPr>
          <a:xfrm>
            <a:off x="2494013" y="1295223"/>
            <a:ext cx="2948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High-intensity laser roadmap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1B5F52E-4D9C-1440-B312-0263CDE6FE47}"/>
              </a:ext>
            </a:extLst>
          </p:cNvPr>
          <p:cNvSpPr txBox="1"/>
          <p:nvPr/>
        </p:nvSpPr>
        <p:spPr>
          <a:xfrm>
            <a:off x="6067024" y="2762939"/>
            <a:ext cx="2020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Extreme Light Infrastructure (ELI)</a:t>
            </a:r>
          </a:p>
        </p:txBody>
      </p:sp>
    </p:spTree>
    <p:extLst>
      <p:ext uri="{BB962C8B-B14F-4D97-AF65-F5344CB8AC3E}">
        <p14:creationId xmlns:p14="http://schemas.microsoft.com/office/powerpoint/2010/main" val="130418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CF40CF1-B913-2146-9AE9-63411A70F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0" y="1447800"/>
            <a:ext cx="8650547" cy="4483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07ADAB-94E5-2D4F-8C0D-A3E5A990F847}"/>
              </a:ext>
            </a:extLst>
          </p:cNvPr>
          <p:cNvSpPr txBox="1"/>
          <p:nvPr/>
        </p:nvSpPr>
        <p:spPr>
          <a:xfrm>
            <a:off x="679939" y="433754"/>
            <a:ext cx="3538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Towards even higher intensities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DA658B-F4AA-E945-8A81-9B42C818B8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00" b="22417"/>
          <a:stretch/>
        </p:blipFill>
        <p:spPr>
          <a:xfrm>
            <a:off x="8789917" y="2705100"/>
            <a:ext cx="2665483" cy="1485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9947876-FE58-B341-A929-C188D0F26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817" y="4774108"/>
            <a:ext cx="2609295" cy="1803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A2178D-06E0-5C4E-9426-D4243BD53C30}"/>
              </a:ext>
            </a:extLst>
          </p:cNvPr>
          <p:cNvSpPr txBox="1"/>
          <p:nvPr/>
        </p:nvSpPr>
        <p:spPr>
          <a:xfrm>
            <a:off x="9300070" y="4473654"/>
            <a:ext cx="1418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Nuclear fusion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EF447F6-7571-8544-99B2-015AB9CF01B4}"/>
              </a:ext>
            </a:extLst>
          </p:cNvPr>
          <p:cNvSpPr txBox="1"/>
          <p:nvPr/>
        </p:nvSpPr>
        <p:spPr>
          <a:xfrm>
            <a:off x="9019535" y="2419192"/>
            <a:ext cx="2206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Ultra-relativistic plasma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2C3D7EA-0136-6B4A-A78B-0A9FD34380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000"/>
          <a:stretch/>
        </p:blipFill>
        <p:spPr>
          <a:xfrm>
            <a:off x="8843272" y="727800"/>
            <a:ext cx="2558769" cy="144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E42E7BE-7D81-CC4E-AB61-35D7C0294E2A}"/>
              </a:ext>
            </a:extLst>
          </p:cNvPr>
          <p:cNvSpPr txBox="1"/>
          <p:nvPr/>
        </p:nvSpPr>
        <p:spPr>
          <a:xfrm>
            <a:off x="8879833" y="405965"/>
            <a:ext cx="2548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High-energy density physics</a:t>
            </a:r>
          </a:p>
        </p:txBody>
      </p:sp>
    </p:spTree>
    <p:extLst>
      <p:ext uri="{BB962C8B-B14F-4D97-AF65-F5344CB8AC3E}">
        <p14:creationId xmlns:p14="http://schemas.microsoft.com/office/powerpoint/2010/main" val="93795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D31C8-C1F0-1A42-AA15-6ECF23030B07}"/>
              </a:ext>
            </a:extLst>
          </p:cNvPr>
          <p:cNvSpPr txBox="1"/>
          <p:nvPr/>
        </p:nvSpPr>
        <p:spPr>
          <a:xfrm>
            <a:off x="679939" y="433754"/>
            <a:ext cx="3009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School of Physics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6AE24F-576B-F740-B916-2F583FE9A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985" y="433754"/>
            <a:ext cx="2456332" cy="900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1B82C3F-911A-AA4F-8514-7259705B4C58}"/>
              </a:ext>
            </a:extLst>
          </p:cNvPr>
          <p:cNvCxnSpPr/>
          <p:nvPr/>
        </p:nvCxnSpPr>
        <p:spPr>
          <a:xfrm>
            <a:off x="10244831" y="1228919"/>
            <a:ext cx="1509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B394E2-DBF1-3042-A1A9-9C0399C128B4}"/>
              </a:ext>
            </a:extLst>
          </p:cNvPr>
          <p:cNvSpPr txBox="1"/>
          <p:nvPr/>
        </p:nvSpPr>
        <p:spPr>
          <a:xfrm>
            <a:off x="10138299" y="1280893"/>
            <a:ext cx="171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School of physics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9AEE7F3-F1A3-E545-B657-CC55D8F59F99}"/>
              </a:ext>
            </a:extLst>
          </p:cNvPr>
          <p:cNvSpPr/>
          <p:nvPr/>
        </p:nvSpPr>
        <p:spPr>
          <a:xfrm>
            <a:off x="375139" y="3202304"/>
            <a:ext cx="47314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000" dirty="0">
                <a:latin typeface="Georgia" panose="02040502050405020303" pitchFamily="18" charset="0"/>
              </a:rPr>
              <a:t>Blanco-Redondo, de </a:t>
            </a:r>
            <a:r>
              <a:rPr lang="en-AU" sz="1000" dirty="0" err="1">
                <a:latin typeface="Georgia" panose="02040502050405020303" pitchFamily="18" charset="0"/>
              </a:rPr>
              <a:t>Sterke</a:t>
            </a:r>
            <a:r>
              <a:rPr lang="en-AU" sz="1000" dirty="0">
                <a:latin typeface="Georgia" panose="02040502050405020303" pitchFamily="18" charset="0"/>
              </a:rPr>
              <a:t> et al., </a:t>
            </a:r>
            <a:r>
              <a:rPr lang="en-AU" sz="1000" i="1" dirty="0">
                <a:latin typeface="Georgia" panose="02040502050405020303" pitchFamily="18" charset="0"/>
              </a:rPr>
              <a:t>Nat. Comm.</a:t>
            </a:r>
            <a:r>
              <a:rPr lang="en-AU" sz="1000" dirty="0">
                <a:latin typeface="Georgia" panose="02040502050405020303" pitchFamily="18" charset="0"/>
              </a:rPr>
              <a:t> </a:t>
            </a:r>
            <a:r>
              <a:rPr lang="en-AU" sz="1000" b="1" dirty="0">
                <a:latin typeface="Georgia" panose="02040502050405020303" pitchFamily="18" charset="0"/>
              </a:rPr>
              <a:t>7,</a:t>
            </a:r>
            <a:r>
              <a:rPr lang="en-AU" sz="1000" dirty="0">
                <a:latin typeface="Georgia" panose="02040502050405020303" pitchFamily="18" charset="0"/>
              </a:rPr>
              <a:t> 10427 (2016)</a:t>
            </a:r>
            <a:endParaRPr lang="en-US" sz="1000" dirty="0">
              <a:latin typeface="Georgia" panose="020405020504050203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B7EBD3-5F9B-6743-B8C0-1DD4D048B6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16" b="8659"/>
          <a:stretch/>
        </p:blipFill>
        <p:spPr>
          <a:xfrm>
            <a:off x="485916" y="1333754"/>
            <a:ext cx="2119527" cy="180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4010B9-B786-DB4F-B0A0-1D99D0525174}"/>
              </a:ext>
            </a:extLst>
          </p:cNvPr>
          <p:cNvSpPr txBox="1"/>
          <p:nvPr/>
        </p:nvSpPr>
        <p:spPr>
          <a:xfrm>
            <a:off x="412791" y="988205"/>
            <a:ext cx="2192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Novel ultrafast lasers</a:t>
            </a:r>
            <a:endParaRPr lang="en-US" b="1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A3A8AD3-F791-874B-89A9-C3DC52BB02E9}"/>
              </a:ext>
            </a:extLst>
          </p:cNvPr>
          <p:cNvSpPr/>
          <p:nvPr/>
        </p:nvSpPr>
        <p:spPr>
          <a:xfrm>
            <a:off x="375138" y="3370445"/>
            <a:ext cx="473149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000" dirty="0">
                <a:latin typeface="Georgia" panose="02040502050405020303" pitchFamily="18" charset="0"/>
              </a:rPr>
              <a:t>Lo, Stefani, de </a:t>
            </a:r>
            <a:r>
              <a:rPr lang="en-AU" sz="1000" dirty="0" err="1">
                <a:latin typeface="Georgia" panose="02040502050405020303" pitchFamily="18" charset="0"/>
              </a:rPr>
              <a:t>Sterke</a:t>
            </a:r>
            <a:r>
              <a:rPr lang="en-AU" sz="1000" dirty="0">
                <a:latin typeface="Georgia" panose="02040502050405020303" pitchFamily="18" charset="0"/>
              </a:rPr>
              <a:t> &amp; Blanco-Redondo, Opt. Express </a:t>
            </a:r>
            <a:r>
              <a:rPr lang="en-AU" sz="1000" b="1" dirty="0">
                <a:latin typeface="Georgia" panose="02040502050405020303" pitchFamily="18" charset="0"/>
              </a:rPr>
              <a:t>26,</a:t>
            </a:r>
            <a:r>
              <a:rPr lang="en-AU" sz="1000" dirty="0">
                <a:latin typeface="Georgia" panose="02040502050405020303" pitchFamily="18" charset="0"/>
              </a:rPr>
              <a:t> 7786-7796 (2018)</a:t>
            </a:r>
            <a:endParaRPr lang="en-US" sz="1000" dirty="0">
              <a:latin typeface="Georgia" panose="020405020504050203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412135-B6B7-B14D-8074-60212DCA8ABD}"/>
              </a:ext>
            </a:extLst>
          </p:cNvPr>
          <p:cNvSpPr txBox="1"/>
          <p:nvPr/>
        </p:nvSpPr>
        <p:spPr>
          <a:xfrm>
            <a:off x="4964056" y="964422"/>
            <a:ext cx="370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Entangled photons from nonlinearity</a:t>
            </a:r>
            <a:endParaRPr lang="en-US" b="1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1" name="7997 3d-v3">
            <a:hlinkClick r:id="" action="ppaction://media"/>
            <a:extLst>
              <a:ext uri="{FF2B5EF4-FFF2-40B4-BE49-F238E27FC236}">
                <a16:creationId xmlns:a16="http://schemas.microsoft.com/office/drawing/2014/main" xmlns="" id="{DD067DA4-26E4-4849-999D-90AB6876EF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503" y="1309972"/>
            <a:ext cx="3200000" cy="1800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116D9E2-FFA0-6644-B918-2103BFCFED6F}"/>
              </a:ext>
            </a:extLst>
          </p:cNvPr>
          <p:cNvSpPr/>
          <p:nvPr/>
        </p:nvSpPr>
        <p:spPr>
          <a:xfrm>
            <a:off x="5156230" y="3144245"/>
            <a:ext cx="379182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000" dirty="0">
                <a:latin typeface="Georgia" panose="02040502050405020303" pitchFamily="18" charset="0"/>
              </a:rPr>
              <a:t>Blanco-Redondo, Bell, Oren, </a:t>
            </a:r>
            <a:r>
              <a:rPr lang="en-AU" sz="1000" dirty="0" err="1">
                <a:latin typeface="Georgia" panose="02040502050405020303" pitchFamily="18" charset="0"/>
              </a:rPr>
              <a:t>Eggleton</a:t>
            </a:r>
            <a:r>
              <a:rPr lang="en-AU" sz="1000" dirty="0">
                <a:latin typeface="Georgia" panose="02040502050405020303" pitchFamily="18" charset="0"/>
              </a:rPr>
              <a:t>, </a:t>
            </a:r>
            <a:r>
              <a:rPr lang="en-AU" sz="1000" dirty="0" err="1">
                <a:latin typeface="Georgia" panose="02040502050405020303" pitchFamily="18" charset="0"/>
              </a:rPr>
              <a:t>Segev</a:t>
            </a:r>
            <a:r>
              <a:rPr lang="en-AU" sz="1000" dirty="0">
                <a:latin typeface="Georgia" panose="02040502050405020303" pitchFamily="18" charset="0"/>
              </a:rPr>
              <a:t>, </a:t>
            </a:r>
            <a:r>
              <a:rPr lang="en-AU" sz="1000" i="1" dirty="0">
                <a:latin typeface="Georgia" panose="02040502050405020303" pitchFamily="18" charset="0"/>
              </a:rPr>
              <a:t>Science</a:t>
            </a:r>
            <a:r>
              <a:rPr lang="en-AU" sz="1000" dirty="0">
                <a:latin typeface="Georgia" panose="02040502050405020303" pitchFamily="18" charset="0"/>
              </a:rPr>
              <a:t> (in press)</a:t>
            </a:r>
            <a:endParaRPr lang="en-US" sz="1000" dirty="0">
              <a:latin typeface="Georgia" panose="02040502050405020303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B87F159-48BF-4A4E-8DB6-4D59B56DBAC8}"/>
              </a:ext>
            </a:extLst>
          </p:cNvPr>
          <p:cNvSpPr txBox="1"/>
          <p:nvPr/>
        </p:nvSpPr>
        <p:spPr>
          <a:xfrm>
            <a:off x="412791" y="3898749"/>
            <a:ext cx="1875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Optical memories</a:t>
            </a:r>
            <a:endParaRPr lang="en-US" b="1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E43D029-AE0A-B14B-AB08-D8FBC5E91023}"/>
              </a:ext>
            </a:extLst>
          </p:cNvPr>
          <p:cNvSpPr txBox="1"/>
          <p:nvPr/>
        </p:nvSpPr>
        <p:spPr>
          <a:xfrm>
            <a:off x="4300027" y="3875178"/>
            <a:ext cx="3810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Compact source of entangled photons</a:t>
            </a:r>
            <a:endParaRPr lang="en-US" b="1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49BEC5D-E29A-564D-A605-B5DE0FACD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791" y="4351349"/>
            <a:ext cx="3179494" cy="19679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4BE6AF20-E3F9-BC49-85C3-F5E73974154F}"/>
              </a:ext>
            </a:extLst>
          </p:cNvPr>
          <p:cNvSpPr/>
          <p:nvPr/>
        </p:nvSpPr>
        <p:spPr>
          <a:xfrm>
            <a:off x="295357" y="6327374"/>
            <a:ext cx="44390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900" dirty="0" err="1">
                <a:latin typeface="Georgia" panose="02040502050405020303" pitchFamily="18" charset="0"/>
              </a:rPr>
              <a:t>Merklein</a:t>
            </a:r>
            <a:r>
              <a:rPr lang="en-AU" sz="900" dirty="0">
                <a:latin typeface="Georgia" panose="02040502050405020303" pitchFamily="18" charset="0"/>
              </a:rPr>
              <a:t>*, Stiller*, Vu, Madden, </a:t>
            </a:r>
            <a:r>
              <a:rPr lang="en-AU" sz="900" dirty="0" err="1">
                <a:latin typeface="Georgia" panose="02040502050405020303" pitchFamily="18" charset="0"/>
              </a:rPr>
              <a:t>Eggleton</a:t>
            </a:r>
            <a:r>
              <a:rPr lang="en-AU" sz="900" dirty="0">
                <a:latin typeface="Georgia" panose="02040502050405020303" pitchFamily="18" charset="0"/>
              </a:rPr>
              <a:t>, Nat. Comm. (2017).</a:t>
            </a:r>
            <a:endParaRPr lang="en-US" sz="900" dirty="0">
              <a:latin typeface="Georgia" panose="02040502050405020303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01CEB8A-A62F-6C4A-B435-975E35B254D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5" t="8867" r="9943" b="20993"/>
          <a:stretch/>
        </p:blipFill>
        <p:spPr>
          <a:xfrm>
            <a:off x="4669079" y="4327268"/>
            <a:ext cx="3089648" cy="177560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FDDC0F7-E220-D745-AABD-11278F066F3F}"/>
              </a:ext>
            </a:extLst>
          </p:cNvPr>
          <p:cNvSpPr/>
          <p:nvPr/>
        </p:nvSpPr>
        <p:spPr>
          <a:xfrm>
            <a:off x="4383513" y="6319249"/>
            <a:ext cx="473148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000" dirty="0">
                <a:latin typeface="Georgia" panose="02040502050405020303" pitchFamily="18" charset="0"/>
              </a:rPr>
              <a:t>Li, de </a:t>
            </a:r>
            <a:r>
              <a:rPr lang="en-AU" sz="1000" dirty="0" err="1">
                <a:latin typeface="Georgia" panose="02040502050405020303" pitchFamily="18" charset="0"/>
              </a:rPr>
              <a:t>Sterke</a:t>
            </a:r>
            <a:r>
              <a:rPr lang="en-AU" sz="1000" dirty="0">
                <a:latin typeface="Georgia" panose="02040502050405020303" pitchFamily="18" charset="0"/>
              </a:rPr>
              <a:t>, and </a:t>
            </a:r>
            <a:r>
              <a:rPr lang="en-AU" sz="1000" dirty="0" err="1">
                <a:latin typeface="Georgia" panose="02040502050405020303" pitchFamily="18" charset="0"/>
              </a:rPr>
              <a:t>Palomba</a:t>
            </a:r>
            <a:r>
              <a:rPr lang="en-AU" sz="1000" dirty="0">
                <a:latin typeface="Georgia" panose="02040502050405020303" pitchFamily="18" charset="0"/>
              </a:rPr>
              <a:t>, ACS Photonics 5, 1034−1040 (2018)</a:t>
            </a:r>
          </a:p>
          <a:p>
            <a:pPr>
              <a:spcAft>
                <a:spcPts val="600"/>
              </a:spcAft>
            </a:pPr>
            <a:r>
              <a:rPr lang="en-AU" sz="1000" dirty="0" err="1">
                <a:latin typeface="Georgia" panose="02040502050405020303" pitchFamily="18" charset="0"/>
              </a:rPr>
              <a:t>Tuniz</a:t>
            </a:r>
            <a:r>
              <a:rPr lang="en-AU" sz="1000" dirty="0">
                <a:latin typeface="Georgia" panose="02040502050405020303" pitchFamily="18" charset="0"/>
              </a:rPr>
              <a:t>, </a:t>
            </a:r>
            <a:r>
              <a:rPr lang="en-AU" sz="1000" dirty="0" err="1">
                <a:latin typeface="Georgia" panose="02040502050405020303" pitchFamily="18" charset="0"/>
              </a:rPr>
              <a:t>Weidlich</a:t>
            </a:r>
            <a:r>
              <a:rPr lang="en-AU" sz="1000" dirty="0">
                <a:latin typeface="Georgia" panose="02040502050405020303" pitchFamily="18" charset="0"/>
              </a:rPr>
              <a:t>, and Schmidt, Phys. Rev. Applied 9, 044012 (2018)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B73DBD8-ACB8-F149-A4E1-121319037F4C}"/>
              </a:ext>
            </a:extLst>
          </p:cNvPr>
          <p:cNvGrpSpPr/>
          <p:nvPr/>
        </p:nvGrpSpPr>
        <p:grpSpPr>
          <a:xfrm>
            <a:off x="8748436" y="4244510"/>
            <a:ext cx="2767163" cy="1825802"/>
            <a:chOff x="7095294" y="2285094"/>
            <a:chExt cx="4702024" cy="268512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6A8C4B9-D0AF-5041-95A5-DC69130F80D3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3840" y="2996456"/>
              <a:ext cx="3833478" cy="19737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74012BB-E4FF-5B43-8D80-584777C7993A}"/>
                </a:ext>
              </a:extLst>
            </p:cNvPr>
            <p:cNvGrpSpPr/>
            <p:nvPr/>
          </p:nvGrpSpPr>
          <p:grpSpPr>
            <a:xfrm>
              <a:off x="7095294" y="2285094"/>
              <a:ext cx="1627700" cy="1486633"/>
              <a:chOff x="4226119" y="3563303"/>
              <a:chExt cx="3245486" cy="241099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3F7B0E30-3C18-9744-9E72-B631E7E644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8109"/>
              <a:stretch/>
            </p:blipFill>
            <p:spPr>
              <a:xfrm>
                <a:off x="4226119" y="3699813"/>
                <a:ext cx="3084442" cy="2274480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39CEE861-AD25-3741-89C5-890F48517D25}"/>
                  </a:ext>
                </a:extLst>
              </p:cNvPr>
              <p:cNvSpPr/>
              <p:nvPr/>
            </p:nvSpPr>
            <p:spPr>
              <a:xfrm>
                <a:off x="5936982" y="3563303"/>
                <a:ext cx="1353043" cy="1035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F80A0F87-7F18-9546-8273-6F66DBE9BB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90540" y="4493260"/>
                <a:ext cx="0" cy="10318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613C0ADC-08BF-4B41-9E65-6F9DBAED9C48}"/>
                  </a:ext>
                </a:extLst>
              </p:cNvPr>
              <p:cNvCxnSpPr/>
              <p:nvPr/>
            </p:nvCxnSpPr>
            <p:spPr>
              <a:xfrm>
                <a:off x="5722620" y="4148410"/>
                <a:ext cx="0" cy="13792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2222565A-1243-0841-8C51-AC3ACE5332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62320" y="4493260"/>
                <a:ext cx="0" cy="10318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xmlns="" id="{F3859D79-9B96-374A-A4F9-0428BD159C76}"/>
                  </a:ext>
                </a:extLst>
              </p:cNvPr>
              <p:cNvSpPr/>
              <p:nvPr/>
            </p:nvSpPr>
            <p:spPr>
              <a:xfrm>
                <a:off x="6118562" y="3649441"/>
                <a:ext cx="1353043" cy="10353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dirty="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xmlns="" id="{1062692C-8174-AE4B-A2C3-F9ED2D1E7B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61000" y="5229860"/>
                <a:ext cx="0" cy="29523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xmlns="" id="{96C8D5A0-DC2E-1847-97DE-1A9625AB2B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9800" y="5036820"/>
                <a:ext cx="0" cy="48827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CED7C7A1-8B8D-AB4F-ABB5-B829F8894F3E}"/>
              </a:ext>
            </a:extLst>
          </p:cNvPr>
          <p:cNvSpPr txBox="1"/>
          <p:nvPr/>
        </p:nvSpPr>
        <p:spPr>
          <a:xfrm>
            <a:off x="8836213" y="3864212"/>
            <a:ext cx="2493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Fastest optical networks</a:t>
            </a:r>
            <a:endParaRPr lang="en-US" b="1" i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9457018E-D4EC-ED45-BD52-1EB8D8EC5071}"/>
              </a:ext>
            </a:extLst>
          </p:cNvPr>
          <p:cNvSpPr/>
          <p:nvPr/>
        </p:nvSpPr>
        <p:spPr>
          <a:xfrm>
            <a:off x="8619587" y="6327375"/>
            <a:ext cx="32326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1000" dirty="0">
                <a:latin typeface="Georgia" panose="02040502050405020303" pitchFamily="18" charset="0"/>
              </a:rPr>
              <a:t>Choudhary, </a:t>
            </a:r>
            <a:r>
              <a:rPr lang="en-AU" sz="1000" dirty="0" err="1">
                <a:latin typeface="Georgia" panose="02040502050405020303" pitchFamily="18" charset="0"/>
              </a:rPr>
              <a:t>Pelusi</a:t>
            </a:r>
            <a:r>
              <a:rPr lang="en-AU" sz="1000" dirty="0">
                <a:latin typeface="Georgia" panose="02040502050405020303" pitchFamily="18" charset="0"/>
              </a:rPr>
              <a:t>, et al., Optics Letters (2017)</a:t>
            </a:r>
          </a:p>
        </p:txBody>
      </p:sp>
    </p:spTree>
    <p:extLst>
      <p:ext uri="{BB962C8B-B14F-4D97-AF65-F5344CB8AC3E}">
        <p14:creationId xmlns:p14="http://schemas.microsoft.com/office/powerpoint/2010/main" val="30850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300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601A72-36CB-7641-8537-E5589CB23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solidFill>
                  <a:schemeClr val="tx1"/>
                </a:solidFill>
              </a:rPr>
              <a:t>Lessons learned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883D9E-A1B4-F24C-B217-01B6E344F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 smtClean="0">
                <a:ea typeface="Arial"/>
                <a:cs typeface="Arial"/>
                <a:sym typeface="Arial"/>
              </a:rPr>
              <a:t>Scientific discovery isn’t a linear process</a:t>
            </a:r>
            <a:endParaRPr lang="en-AU" sz="2933" dirty="0">
              <a:ea typeface="Arial"/>
              <a:cs typeface="Arial"/>
              <a:sym typeface="Arial"/>
            </a:endParaRPr>
          </a:p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 smtClean="0">
                <a:ea typeface="Arial"/>
                <a:cs typeface="Arial"/>
                <a:sym typeface="Arial"/>
              </a:rPr>
              <a:t>Neither are science careers</a:t>
            </a:r>
            <a:endParaRPr lang="en-AU" sz="2933" dirty="0">
              <a:ea typeface="Arial"/>
              <a:cs typeface="Arial"/>
              <a:sym typeface="Arial"/>
            </a:endParaRPr>
          </a:p>
          <a:p>
            <a:pPr defTabSz="321435">
              <a:lnSpc>
                <a:spcPct val="150000"/>
              </a:lnSpc>
              <a:spcBef>
                <a:spcPts val="844"/>
              </a:spcBef>
              <a:defRPr sz="27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933" dirty="0" smtClean="0">
                <a:ea typeface="Arial"/>
                <a:cs typeface="Arial"/>
                <a:sym typeface="Arial"/>
              </a:rPr>
              <a:t>There are lots of factors </a:t>
            </a:r>
            <a:r>
              <a:rPr lang="mr-IN" sz="2933" dirty="0" smtClean="0">
                <a:ea typeface="Arial"/>
                <a:cs typeface="Arial"/>
                <a:sym typeface="Arial"/>
              </a:rPr>
              <a:t>–</a:t>
            </a:r>
            <a:r>
              <a:rPr lang="en-AU" sz="2933" dirty="0" smtClean="0">
                <a:ea typeface="Arial"/>
                <a:cs typeface="Arial"/>
                <a:sym typeface="Arial"/>
              </a:rPr>
              <a:t> some personal </a:t>
            </a:r>
            <a:r>
              <a:rPr lang="mr-IN" sz="2933" dirty="0" smtClean="0">
                <a:ea typeface="Arial"/>
                <a:cs typeface="Arial"/>
                <a:sym typeface="Arial"/>
              </a:rPr>
              <a:t>–</a:t>
            </a:r>
            <a:r>
              <a:rPr lang="en-AU" sz="2933" dirty="0" smtClean="0">
                <a:ea typeface="Arial"/>
                <a:cs typeface="Arial"/>
                <a:sym typeface="Arial"/>
              </a:rPr>
              <a:t> in the choices </a:t>
            </a:r>
            <a:r>
              <a:rPr lang="en-AU" sz="2933" dirty="0" smtClean="0">
                <a:ea typeface="Arial"/>
                <a:cs typeface="Arial"/>
                <a:sym typeface="Arial"/>
              </a:rPr>
              <a:t>scientists make and the process of discovery</a:t>
            </a:r>
            <a:endParaRPr lang="en-AU" sz="2933" dirty="0" smtClean="0"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74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419828-E86C-8243-B00C-BB5F7B1366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435429" y="-688196"/>
            <a:ext cx="12627429" cy="94583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DB076A-E6BE-C143-B3EE-0E927E4E2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4" y="30093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AU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Questions!</a:t>
            </a:r>
            <a:endParaRPr lang="en-AU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38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7E75D7-6686-9A49-ABC8-E9A684DB2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Who is Arthur?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BA5C1E-9D56-D643-BDEE-8B572720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1" y="1146868"/>
            <a:ext cx="9250017" cy="4766733"/>
          </a:xfrm>
        </p:spPr>
        <p:txBody>
          <a:bodyPr/>
          <a:lstStyle/>
          <a:p>
            <a:pPr defTabSz="321435">
              <a:lnSpc>
                <a:spcPts val="2672"/>
              </a:lnSpc>
              <a:spcBef>
                <a:spcPts val="844"/>
              </a:spcBef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133" dirty="0"/>
              <a:t>AS: May I ask, are you still experimenting in your home lab?</a:t>
            </a:r>
          </a:p>
          <a:p>
            <a:pPr defTabSz="321435">
              <a:lnSpc>
                <a:spcPts val="2672"/>
              </a:lnSpc>
              <a:spcBef>
                <a:spcPts val="844"/>
              </a:spcBef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133" dirty="0"/>
              <a:t>AA: I am. In fact I’m writing a paper now that you guys are disturbing in my … I’m going to send it into Science and hope that they’ll accept it.</a:t>
            </a:r>
          </a:p>
          <a:p>
            <a:pPr defTabSz="321435">
              <a:lnSpc>
                <a:spcPts val="2672"/>
              </a:lnSpc>
              <a:spcBef>
                <a:spcPts val="844"/>
              </a:spcBef>
              <a:defRPr sz="2000" b="0">
                <a:latin typeface="Arial"/>
                <a:ea typeface="Arial"/>
                <a:cs typeface="Arial"/>
                <a:sym typeface="Arial"/>
              </a:defRPr>
            </a:pPr>
            <a:r>
              <a:rPr lang="en-AU" sz="2133" dirty="0"/>
              <a:t>AA: …I was interested in science since I was a kid, so I tell my wife that’s the only thing that I’m really good at.</a:t>
            </a:r>
          </a:p>
          <a:p>
            <a:pPr marL="0" indent="0">
              <a:buNone/>
            </a:pPr>
            <a:endParaRPr lang="en-US" sz="2133" dirty="0"/>
          </a:p>
        </p:txBody>
      </p:sp>
      <p:pic>
        <p:nvPicPr>
          <p:cNvPr id="4" name="quote.m4a" descr="quote.m4a">
            <a:extLst>
              <a:ext uri="{FF2B5EF4-FFF2-40B4-BE49-F238E27FC236}">
                <a16:creationId xmlns:a16="http://schemas.microsoft.com/office/drawing/2014/main" xmlns="" id="{A6DAECA3-4228-564E-AB11-20C7404BDE19}"/>
              </a:ext>
            </a:extLst>
          </p:cNvPr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0" out="2500"/>
                </p14:media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327598" y="486999"/>
            <a:ext cx="401836" cy="401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oiaRqwUcAAbN7q.jpg" descr="DoiaRqwUcAAbN7q.jpg">
            <a:extLst>
              <a:ext uri="{FF2B5EF4-FFF2-40B4-BE49-F238E27FC236}">
                <a16:creationId xmlns:a16="http://schemas.microsoft.com/office/drawing/2014/main" xmlns="" id="{29DD6CFB-3517-784F-8AA0-F6E65751D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69296" y="3542055"/>
            <a:ext cx="3690243" cy="2633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tagreuters.com2018binary_LYNXNPEE911Z1-BASEIMAGE.jpg" descr="tagreuters.com2018binary_LYNXNPEE911Z1-BASEIMAGE.jpg">
            <a:extLst>
              <a:ext uri="{FF2B5EF4-FFF2-40B4-BE49-F238E27FC236}">
                <a16:creationId xmlns:a16="http://schemas.microsoft.com/office/drawing/2014/main" xmlns="" id="{7E212B17-2333-FD42-9EFB-4FBD8B95A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574052" y="3542055"/>
            <a:ext cx="3948395" cy="26339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49C210A-E011-2340-AC85-7EFEFEE22CE9}"/>
              </a:ext>
            </a:extLst>
          </p:cNvPr>
          <p:cNvGrpSpPr/>
          <p:nvPr/>
        </p:nvGrpSpPr>
        <p:grpSpPr>
          <a:xfrm>
            <a:off x="7381461" y="2005261"/>
            <a:ext cx="4371324" cy="2122707"/>
            <a:chOff x="5536095" y="1503946"/>
            <a:chExt cx="3278493" cy="1592030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xmlns="" id="{027C8EAD-A91C-EC4F-9F16-A8F8A7857AF9}"/>
                </a:ext>
              </a:extLst>
            </p:cNvPr>
            <p:cNvSpPr/>
            <p:nvPr/>
          </p:nvSpPr>
          <p:spPr>
            <a:xfrm flipH="1">
              <a:off x="5536095" y="2395330"/>
              <a:ext cx="2166729" cy="700646"/>
            </a:xfrm>
            <a:prstGeom prst="line">
              <a:avLst/>
            </a:prstGeom>
            <a:ln w="50800">
              <a:solidFill>
                <a:schemeClr val="tx2">
                  <a:lumMod val="40000"/>
                  <a:lumOff val="60000"/>
                </a:schemeClr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dirty="0"/>
            </a:p>
          </p:txBody>
        </p:sp>
        <p:pic>
          <p:nvPicPr>
            <p:cNvPr id="8" name="d7325bb6fa5b78f53facd648bf631166.jpg" descr="d7325bb6fa5b78f53facd648bf631166.jpg">
              <a:extLst>
                <a:ext uri="{FF2B5EF4-FFF2-40B4-BE49-F238E27FC236}">
                  <a16:creationId xmlns:a16="http://schemas.microsoft.com/office/drawing/2014/main" xmlns="" id="{7353A002-D9AC-EE4A-BC73-7CE273E21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/>
            </a:blip>
            <a:srcRect l="17123" t="13656" r="21983" b="17537"/>
            <a:stretch>
              <a:fillRect/>
            </a:stretch>
          </p:blipFill>
          <p:spPr>
            <a:xfrm>
              <a:off x="7436494" y="1503946"/>
              <a:ext cx="1378094" cy="1032647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1" name="https://www.youtube.com/watch?time_continue=90&amp;v=_atdJmegjXc, t=1 min">
            <a:extLst>
              <a:ext uri="{FF2B5EF4-FFF2-40B4-BE49-F238E27FC236}">
                <a16:creationId xmlns:a16="http://schemas.microsoft.com/office/drawing/2014/main" xmlns="" id="{F804C5CE-D3CB-1842-A2F6-917A658FCD11}"/>
              </a:ext>
            </a:extLst>
          </p:cNvPr>
          <p:cNvSpPr txBox="1"/>
          <p:nvPr/>
        </p:nvSpPr>
        <p:spPr>
          <a:xfrm>
            <a:off x="2669297" y="6335939"/>
            <a:ext cx="6478399" cy="266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800" b="0"/>
            </a:pPr>
            <a:r>
              <a:rPr sz="1265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https://www.youtube.com/watch?time_continue=90&amp;v=_atdJmegjXc</a:t>
            </a:r>
            <a:r>
              <a:rPr sz="1265" dirty="0"/>
              <a:t>, t=1 min </a:t>
            </a:r>
          </a:p>
        </p:txBody>
      </p:sp>
    </p:spTree>
    <p:extLst>
      <p:ext uri="{BB962C8B-B14F-4D97-AF65-F5344CB8AC3E}">
        <p14:creationId xmlns:p14="http://schemas.microsoft.com/office/powerpoint/2010/main" val="490574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6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8746" showWhenStopped="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883D9E-A1B4-F24C-B217-01B6E344F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3" y="1118054"/>
            <a:ext cx="3396343" cy="1494518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3200" dirty="0" smtClean="0"/>
              <a:t>Fiction warning</a:t>
            </a:r>
            <a:r>
              <a:rPr lang="mr-IN" sz="3200" dirty="0" smtClean="0"/>
              <a:t>…</a:t>
            </a:r>
            <a:endParaRPr lang="en-US" sz="3200" dirty="0"/>
          </a:p>
        </p:txBody>
      </p:sp>
      <p:pic>
        <p:nvPicPr>
          <p:cNvPr id="1028" name="Picture 4" descr="mage result for fi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6" y="2383971"/>
            <a:ext cx="57340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18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Picture 1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7" y="3147399"/>
            <a:ext cx="11303953" cy="1137920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6" y="229447"/>
            <a:ext cx="11324667" cy="4055872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36" y="233963"/>
            <a:ext cx="11324667" cy="4096512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E80E6588-D737-534F-8E21-31331573E27F}"/>
              </a:ext>
            </a:extLst>
          </p:cNvPr>
          <p:cNvGrpSpPr/>
          <p:nvPr/>
        </p:nvGrpSpPr>
        <p:grpSpPr>
          <a:xfrm>
            <a:off x="284468" y="2785113"/>
            <a:ext cx="11632909" cy="2318513"/>
            <a:chOff x="309044" y="1578474"/>
            <a:chExt cx="8724682" cy="1738885"/>
          </a:xfrm>
        </p:grpSpPr>
        <p:sp>
          <p:nvSpPr>
            <p:cNvPr id="16" name="1910">
              <a:extLst>
                <a:ext uri="{FF2B5EF4-FFF2-40B4-BE49-F238E27FC236}">
                  <a16:creationId xmlns:a16="http://schemas.microsoft.com/office/drawing/2014/main" xmlns="" id="{8B239EC4-D1A5-654F-B700-E494183F0B16}"/>
                </a:ext>
              </a:extLst>
            </p:cNvPr>
            <p:cNvSpPr txBox="1"/>
            <p:nvPr/>
          </p:nvSpPr>
          <p:spPr>
            <a:xfrm rot="16200000">
              <a:off x="209704" y="2857615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1910</a:t>
              </a:r>
            </a:p>
          </p:txBody>
        </p:sp>
        <p:sp>
          <p:nvSpPr>
            <p:cNvPr id="4" name="-12">
              <a:extLst>
                <a:ext uri="{FF2B5EF4-FFF2-40B4-BE49-F238E27FC236}">
                  <a16:creationId xmlns:a16="http://schemas.microsoft.com/office/drawing/2014/main" xmlns="" id="{30E80024-4E80-0B41-B560-44D38536863B}"/>
                </a:ext>
              </a:extLst>
            </p:cNvPr>
            <p:cNvSpPr txBox="1"/>
            <p:nvPr/>
          </p:nvSpPr>
          <p:spPr>
            <a:xfrm>
              <a:off x="309044" y="1578474"/>
              <a:ext cx="313788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-12</a:t>
              </a:r>
            </a:p>
          </p:txBody>
        </p:sp>
        <p:sp>
          <p:nvSpPr>
            <p:cNvPr id="5" name="0">
              <a:extLst>
                <a:ext uri="{FF2B5EF4-FFF2-40B4-BE49-F238E27FC236}">
                  <a16:creationId xmlns:a16="http://schemas.microsoft.com/office/drawing/2014/main" xmlns="" id="{A76AD8B2-CEC2-CE4B-910F-A43506725DB8}"/>
                </a:ext>
              </a:extLst>
            </p:cNvPr>
            <p:cNvSpPr txBox="1"/>
            <p:nvPr/>
          </p:nvSpPr>
          <p:spPr>
            <a:xfrm>
              <a:off x="1289352" y="1578474"/>
              <a:ext cx="153889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" name="96">
              <a:extLst>
                <a:ext uri="{FF2B5EF4-FFF2-40B4-BE49-F238E27FC236}">
                  <a16:creationId xmlns:a16="http://schemas.microsoft.com/office/drawing/2014/main" xmlns="" id="{C52C5292-A948-DD42-B583-49B1FABDA28E}"/>
                </a:ext>
              </a:extLst>
            </p:cNvPr>
            <p:cNvSpPr txBox="1"/>
            <p:nvPr/>
          </p:nvSpPr>
          <p:spPr>
            <a:xfrm>
              <a:off x="8780050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96</a:t>
              </a:r>
            </a:p>
          </p:txBody>
        </p:sp>
        <p:sp>
          <p:nvSpPr>
            <p:cNvPr id="7" name="20">
              <a:extLst>
                <a:ext uri="{FF2B5EF4-FFF2-40B4-BE49-F238E27FC236}">
                  <a16:creationId xmlns:a16="http://schemas.microsoft.com/office/drawing/2014/main" xmlns="" id="{D6720F3C-94B6-854D-B155-2BFE6DC15DFB}"/>
                </a:ext>
              </a:extLst>
            </p:cNvPr>
            <p:cNvSpPr txBox="1"/>
            <p:nvPr/>
          </p:nvSpPr>
          <p:spPr>
            <a:xfrm>
              <a:off x="2820719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  <p:sp>
          <p:nvSpPr>
            <p:cNvPr id="8" name="25">
              <a:extLst>
                <a:ext uri="{FF2B5EF4-FFF2-40B4-BE49-F238E27FC236}">
                  <a16:creationId xmlns:a16="http://schemas.microsoft.com/office/drawing/2014/main" xmlns="" id="{F82EFD86-7F8B-454C-BA33-9BC02E5C0A1D}"/>
                </a:ext>
              </a:extLst>
            </p:cNvPr>
            <p:cNvSpPr txBox="1"/>
            <p:nvPr/>
          </p:nvSpPr>
          <p:spPr>
            <a:xfrm>
              <a:off x="3225721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  <p:sp>
          <p:nvSpPr>
            <p:cNvPr id="9" name="30">
              <a:extLst>
                <a:ext uri="{FF2B5EF4-FFF2-40B4-BE49-F238E27FC236}">
                  <a16:creationId xmlns:a16="http://schemas.microsoft.com/office/drawing/2014/main" xmlns="" id="{02EE4086-72FE-FA42-BFDE-A460C68E598F}"/>
                </a:ext>
              </a:extLst>
            </p:cNvPr>
            <p:cNvSpPr txBox="1"/>
            <p:nvPr/>
          </p:nvSpPr>
          <p:spPr>
            <a:xfrm>
              <a:off x="3613368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10" name="38">
              <a:extLst>
                <a:ext uri="{FF2B5EF4-FFF2-40B4-BE49-F238E27FC236}">
                  <a16:creationId xmlns:a16="http://schemas.microsoft.com/office/drawing/2014/main" xmlns="" id="{4A7FC485-CDAB-E24B-AD72-1A91D20BD1DD}"/>
                </a:ext>
              </a:extLst>
            </p:cNvPr>
            <p:cNvSpPr txBox="1"/>
            <p:nvPr/>
          </p:nvSpPr>
          <p:spPr>
            <a:xfrm>
              <a:off x="4244017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38</a:t>
              </a:r>
            </a:p>
          </p:txBody>
        </p:sp>
        <p:sp>
          <p:nvSpPr>
            <p:cNvPr id="11" name="48">
              <a:extLst>
                <a:ext uri="{FF2B5EF4-FFF2-40B4-BE49-F238E27FC236}">
                  <a16:creationId xmlns:a16="http://schemas.microsoft.com/office/drawing/2014/main" xmlns="" id="{A2726B36-643B-CB4E-AFD5-2425B0CE44B9}"/>
                </a:ext>
              </a:extLst>
            </p:cNvPr>
            <p:cNvSpPr txBox="1"/>
            <p:nvPr/>
          </p:nvSpPr>
          <p:spPr>
            <a:xfrm>
              <a:off x="5013024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12" name="53">
              <a:extLst>
                <a:ext uri="{FF2B5EF4-FFF2-40B4-BE49-F238E27FC236}">
                  <a16:creationId xmlns:a16="http://schemas.microsoft.com/office/drawing/2014/main" xmlns="" id="{FFB227BD-0C91-124B-B15D-12B9C5C7747F}"/>
                </a:ext>
              </a:extLst>
            </p:cNvPr>
            <p:cNvSpPr txBox="1"/>
            <p:nvPr/>
          </p:nvSpPr>
          <p:spPr>
            <a:xfrm>
              <a:off x="5394885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</a:p>
          </p:txBody>
        </p:sp>
        <p:sp>
          <p:nvSpPr>
            <p:cNvPr id="13" name="61">
              <a:extLst>
                <a:ext uri="{FF2B5EF4-FFF2-40B4-BE49-F238E27FC236}">
                  <a16:creationId xmlns:a16="http://schemas.microsoft.com/office/drawing/2014/main" xmlns="" id="{67F97F00-E774-364E-9FC0-190A0A28E6A6}"/>
                </a:ext>
              </a:extLst>
            </p:cNvPr>
            <p:cNvSpPr txBox="1"/>
            <p:nvPr/>
          </p:nvSpPr>
          <p:spPr>
            <a:xfrm>
              <a:off x="6015453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61</a:t>
              </a:r>
            </a:p>
          </p:txBody>
        </p:sp>
        <p:sp>
          <p:nvSpPr>
            <p:cNvPr id="14" name="65">
              <a:extLst>
                <a:ext uri="{FF2B5EF4-FFF2-40B4-BE49-F238E27FC236}">
                  <a16:creationId xmlns:a16="http://schemas.microsoft.com/office/drawing/2014/main" xmlns="" id="{8294C672-1CCF-0F49-9897-A850A7D1B46C}"/>
                </a:ext>
              </a:extLst>
            </p:cNvPr>
            <p:cNvSpPr txBox="1"/>
            <p:nvPr/>
          </p:nvSpPr>
          <p:spPr>
            <a:xfrm>
              <a:off x="6342348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  <p:sp>
          <p:nvSpPr>
            <p:cNvPr id="15" name="70">
              <a:extLst>
                <a:ext uri="{FF2B5EF4-FFF2-40B4-BE49-F238E27FC236}">
                  <a16:creationId xmlns:a16="http://schemas.microsoft.com/office/drawing/2014/main" xmlns="" id="{9E9AC4C8-DBA2-1040-9EFF-B8566AEB82D6}"/>
                </a:ext>
              </a:extLst>
            </p:cNvPr>
            <p:cNvSpPr txBox="1"/>
            <p:nvPr/>
          </p:nvSpPr>
          <p:spPr>
            <a:xfrm>
              <a:off x="6736862" y="1578474"/>
              <a:ext cx="253676" cy="269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r>
                <a:rPr sz="1867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</a:p>
          </p:txBody>
        </p:sp>
        <p:sp>
          <p:nvSpPr>
            <p:cNvPr id="41" name="1910">
              <a:extLst>
                <a:ext uri="{FF2B5EF4-FFF2-40B4-BE49-F238E27FC236}">
                  <a16:creationId xmlns:a16="http://schemas.microsoft.com/office/drawing/2014/main" xmlns="" id="{6B7CCC31-8048-934B-BB06-E0813E82CD44}"/>
                </a:ext>
              </a:extLst>
            </p:cNvPr>
            <p:cNvSpPr txBox="1"/>
            <p:nvPr/>
          </p:nvSpPr>
          <p:spPr>
            <a:xfrm rot="16200000">
              <a:off x="1130789" y="2857615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22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1910">
              <a:extLst>
                <a:ext uri="{FF2B5EF4-FFF2-40B4-BE49-F238E27FC236}">
                  <a16:creationId xmlns:a16="http://schemas.microsoft.com/office/drawing/2014/main" xmlns="" id="{31272875-83F4-ED45-A485-C022605C7B68}"/>
                </a:ext>
              </a:extLst>
            </p:cNvPr>
            <p:cNvSpPr txBox="1"/>
            <p:nvPr/>
          </p:nvSpPr>
          <p:spPr>
            <a:xfrm rot="16200000">
              <a:off x="2470989" y="2857615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43" name="1910">
              <a:extLst>
                <a:ext uri="{FF2B5EF4-FFF2-40B4-BE49-F238E27FC236}">
                  <a16:creationId xmlns:a16="http://schemas.microsoft.com/office/drawing/2014/main" xmlns="" id="{FDAFBC15-2563-E54E-967A-8D966DBF6DF6}"/>
                </a:ext>
              </a:extLst>
            </p:cNvPr>
            <p:cNvSpPr txBox="1"/>
            <p:nvPr/>
          </p:nvSpPr>
          <p:spPr>
            <a:xfrm rot="16200000">
              <a:off x="2688481" y="2857614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1910">
              <a:extLst>
                <a:ext uri="{FF2B5EF4-FFF2-40B4-BE49-F238E27FC236}">
                  <a16:creationId xmlns:a16="http://schemas.microsoft.com/office/drawing/2014/main" xmlns="" id="{50D8BD40-06A0-2B48-BDFC-47575ADBAF0D}"/>
                </a:ext>
              </a:extLst>
            </p:cNvPr>
            <p:cNvSpPr txBox="1"/>
            <p:nvPr/>
          </p:nvSpPr>
          <p:spPr>
            <a:xfrm rot="16200000">
              <a:off x="2926076" y="2857613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1910">
              <a:extLst>
                <a:ext uri="{FF2B5EF4-FFF2-40B4-BE49-F238E27FC236}">
                  <a16:creationId xmlns:a16="http://schemas.microsoft.com/office/drawing/2014/main" xmlns="" id="{97D618F8-EB56-B94C-BFF9-E26FA7E145A7}"/>
                </a:ext>
              </a:extLst>
            </p:cNvPr>
            <p:cNvSpPr txBox="1"/>
            <p:nvPr/>
          </p:nvSpPr>
          <p:spPr>
            <a:xfrm rot="16200000">
              <a:off x="3116852" y="2857611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47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1910">
              <a:extLst>
                <a:ext uri="{FF2B5EF4-FFF2-40B4-BE49-F238E27FC236}">
                  <a16:creationId xmlns:a16="http://schemas.microsoft.com/office/drawing/2014/main" xmlns="" id="{2B0B1771-63AC-BC46-99A7-D0BD5F18ED12}"/>
                </a:ext>
              </a:extLst>
            </p:cNvPr>
            <p:cNvSpPr txBox="1"/>
            <p:nvPr/>
          </p:nvSpPr>
          <p:spPr>
            <a:xfrm rot="16200000">
              <a:off x="3322948" y="2857611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1910">
              <a:extLst>
                <a:ext uri="{FF2B5EF4-FFF2-40B4-BE49-F238E27FC236}">
                  <a16:creationId xmlns:a16="http://schemas.microsoft.com/office/drawing/2014/main" xmlns="" id="{7F49B3CA-713D-4E44-9AB0-C1C650C550A2}"/>
                </a:ext>
              </a:extLst>
            </p:cNvPr>
            <p:cNvSpPr txBox="1"/>
            <p:nvPr/>
          </p:nvSpPr>
          <p:spPr>
            <a:xfrm rot="16200000">
              <a:off x="3504499" y="2857611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52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1910">
              <a:extLst>
                <a:ext uri="{FF2B5EF4-FFF2-40B4-BE49-F238E27FC236}">
                  <a16:creationId xmlns:a16="http://schemas.microsoft.com/office/drawing/2014/main" xmlns="" id="{BECACFFE-6F0A-6844-A2AC-F9966C9EDB26}"/>
                </a:ext>
              </a:extLst>
            </p:cNvPr>
            <p:cNvSpPr txBox="1"/>
            <p:nvPr/>
          </p:nvSpPr>
          <p:spPr>
            <a:xfrm rot="16200000">
              <a:off x="3728886" y="2857612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1910">
              <a:extLst>
                <a:ext uri="{FF2B5EF4-FFF2-40B4-BE49-F238E27FC236}">
                  <a16:creationId xmlns:a16="http://schemas.microsoft.com/office/drawing/2014/main" xmlns="" id="{A2328D46-2668-CB40-8FAA-794D7C98A87B}"/>
                </a:ext>
              </a:extLst>
            </p:cNvPr>
            <p:cNvSpPr txBox="1"/>
            <p:nvPr/>
          </p:nvSpPr>
          <p:spPr>
            <a:xfrm rot="16200000">
              <a:off x="4104844" y="2857611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1910">
              <a:extLst>
                <a:ext uri="{FF2B5EF4-FFF2-40B4-BE49-F238E27FC236}">
                  <a16:creationId xmlns:a16="http://schemas.microsoft.com/office/drawing/2014/main" xmlns="" id="{93DF9208-A373-ED41-A20E-97C2383863CD}"/>
                </a:ext>
              </a:extLst>
            </p:cNvPr>
            <p:cNvSpPr txBox="1"/>
            <p:nvPr/>
          </p:nvSpPr>
          <p:spPr>
            <a:xfrm rot="16200000">
              <a:off x="4351210" y="2857611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1910">
              <a:extLst>
                <a:ext uri="{FF2B5EF4-FFF2-40B4-BE49-F238E27FC236}">
                  <a16:creationId xmlns:a16="http://schemas.microsoft.com/office/drawing/2014/main" xmlns="" id="{C3B16495-E299-CA4A-AFD7-CB5217A9659F}"/>
                </a:ext>
              </a:extLst>
            </p:cNvPr>
            <p:cNvSpPr txBox="1"/>
            <p:nvPr/>
          </p:nvSpPr>
          <p:spPr>
            <a:xfrm rot="16200000">
              <a:off x="4899061" y="2857610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70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1910">
              <a:extLst>
                <a:ext uri="{FF2B5EF4-FFF2-40B4-BE49-F238E27FC236}">
                  <a16:creationId xmlns:a16="http://schemas.microsoft.com/office/drawing/2014/main" xmlns="" id="{DACC5C6E-3B2F-1E4A-8762-CC0A6F7D2AC1}"/>
                </a:ext>
              </a:extLst>
            </p:cNvPr>
            <p:cNvSpPr txBox="1"/>
            <p:nvPr/>
          </p:nvSpPr>
          <p:spPr>
            <a:xfrm rot="16200000">
              <a:off x="5237939" y="2907538"/>
              <a:ext cx="576781" cy="2428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75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1910">
              <a:extLst>
                <a:ext uri="{FF2B5EF4-FFF2-40B4-BE49-F238E27FC236}">
                  <a16:creationId xmlns:a16="http://schemas.microsoft.com/office/drawing/2014/main" xmlns="" id="{D5C0658A-94E9-F947-8891-AF1B2AD6104A}"/>
                </a:ext>
              </a:extLst>
            </p:cNvPr>
            <p:cNvSpPr txBox="1"/>
            <p:nvPr/>
          </p:nvSpPr>
          <p:spPr>
            <a:xfrm rot="16200000">
              <a:off x="5766953" y="2858864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83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1910">
              <a:extLst>
                <a:ext uri="{FF2B5EF4-FFF2-40B4-BE49-F238E27FC236}">
                  <a16:creationId xmlns:a16="http://schemas.microsoft.com/office/drawing/2014/main" xmlns="" id="{0B7F3AB7-FC11-5F43-AEE3-2279E21D454E}"/>
                </a:ext>
              </a:extLst>
            </p:cNvPr>
            <p:cNvSpPr txBox="1"/>
            <p:nvPr/>
          </p:nvSpPr>
          <p:spPr>
            <a:xfrm rot="16200000">
              <a:off x="5928303" y="2857610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85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1910">
              <a:extLst>
                <a:ext uri="{FF2B5EF4-FFF2-40B4-BE49-F238E27FC236}">
                  <a16:creationId xmlns:a16="http://schemas.microsoft.com/office/drawing/2014/main" xmlns="" id="{BE7F826E-B7B0-8247-8A28-9D3048867828}"/>
                </a:ext>
              </a:extLst>
            </p:cNvPr>
            <p:cNvSpPr txBox="1"/>
            <p:nvPr/>
          </p:nvSpPr>
          <p:spPr>
            <a:xfrm rot="16200000">
              <a:off x="6121713" y="2862994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86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1910">
              <a:extLst>
                <a:ext uri="{FF2B5EF4-FFF2-40B4-BE49-F238E27FC236}">
                  <a16:creationId xmlns:a16="http://schemas.microsoft.com/office/drawing/2014/main" xmlns="" id="{1E8A3041-6C5C-E94F-B5D5-2DB6CC7A1D46}"/>
                </a:ext>
              </a:extLst>
            </p:cNvPr>
            <p:cNvSpPr txBox="1"/>
            <p:nvPr/>
          </p:nvSpPr>
          <p:spPr>
            <a:xfrm rot="16200000">
              <a:off x="6288649" y="2857610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87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1910">
              <a:extLst>
                <a:ext uri="{FF2B5EF4-FFF2-40B4-BE49-F238E27FC236}">
                  <a16:creationId xmlns:a16="http://schemas.microsoft.com/office/drawing/2014/main" xmlns="" id="{10CA1A08-D12C-8340-927A-13E4BA4F4286}"/>
                </a:ext>
              </a:extLst>
            </p:cNvPr>
            <p:cNvSpPr txBox="1"/>
            <p:nvPr/>
          </p:nvSpPr>
          <p:spPr>
            <a:xfrm rot="16200000">
              <a:off x="6453646" y="2852225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88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1910">
              <a:extLst>
                <a:ext uri="{FF2B5EF4-FFF2-40B4-BE49-F238E27FC236}">
                  <a16:creationId xmlns:a16="http://schemas.microsoft.com/office/drawing/2014/main" xmlns="" id="{999E9AD9-F905-5E43-B75B-51C5AE1F49B2}"/>
                </a:ext>
              </a:extLst>
            </p:cNvPr>
            <p:cNvSpPr txBox="1"/>
            <p:nvPr/>
          </p:nvSpPr>
          <p:spPr>
            <a:xfrm rot="16200000">
              <a:off x="6678746" y="2852224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92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1910">
              <a:extLst>
                <a:ext uri="{FF2B5EF4-FFF2-40B4-BE49-F238E27FC236}">
                  <a16:creationId xmlns:a16="http://schemas.microsoft.com/office/drawing/2014/main" xmlns="" id="{DF580F76-140D-9449-BE62-6EB6FD210076}"/>
                </a:ext>
              </a:extLst>
            </p:cNvPr>
            <p:cNvSpPr txBox="1"/>
            <p:nvPr/>
          </p:nvSpPr>
          <p:spPr>
            <a:xfrm rot="16200000">
              <a:off x="7054231" y="2858863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97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1910">
              <a:extLst>
                <a:ext uri="{FF2B5EF4-FFF2-40B4-BE49-F238E27FC236}">
                  <a16:creationId xmlns:a16="http://schemas.microsoft.com/office/drawing/2014/main" xmlns="" id="{5E34A373-D882-4742-9A58-B93E059CC1C0}"/>
                </a:ext>
              </a:extLst>
            </p:cNvPr>
            <p:cNvSpPr txBox="1"/>
            <p:nvPr/>
          </p:nvSpPr>
          <p:spPr>
            <a:xfrm rot="16200000">
              <a:off x="7342367" y="2858862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2001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1910">
              <a:extLst>
                <a:ext uri="{FF2B5EF4-FFF2-40B4-BE49-F238E27FC236}">
                  <a16:creationId xmlns:a16="http://schemas.microsoft.com/office/drawing/2014/main" xmlns="" id="{C1E7A31C-C874-2546-B5E3-1F39A60EBDF3}"/>
                </a:ext>
              </a:extLst>
            </p:cNvPr>
            <p:cNvSpPr txBox="1"/>
            <p:nvPr/>
          </p:nvSpPr>
          <p:spPr>
            <a:xfrm rot="16200000">
              <a:off x="7913138" y="2852223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2009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1910">
              <a:extLst>
                <a:ext uri="{FF2B5EF4-FFF2-40B4-BE49-F238E27FC236}">
                  <a16:creationId xmlns:a16="http://schemas.microsoft.com/office/drawing/2014/main" xmlns="" id="{F2D3AB0B-53F6-0C47-A90C-102D6A0D1969}"/>
                </a:ext>
              </a:extLst>
            </p:cNvPr>
            <p:cNvSpPr txBox="1"/>
            <p:nvPr/>
          </p:nvSpPr>
          <p:spPr>
            <a:xfrm rot="16200000">
              <a:off x="8130630" y="2851333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2011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1910">
              <a:extLst>
                <a:ext uri="{FF2B5EF4-FFF2-40B4-BE49-F238E27FC236}">
                  <a16:creationId xmlns:a16="http://schemas.microsoft.com/office/drawing/2014/main" xmlns="" id="{3C9FBC41-0BD8-9740-9E27-F74A346983D8}"/>
                </a:ext>
              </a:extLst>
            </p:cNvPr>
            <p:cNvSpPr txBox="1"/>
            <p:nvPr/>
          </p:nvSpPr>
          <p:spPr>
            <a:xfrm rot="16200000">
              <a:off x="8645805" y="2851333"/>
              <a:ext cx="470612" cy="236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600"/>
              </a:lvl1pPr>
            </a:lstStyle>
            <a:p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95CD35D8-3F5D-2242-8C36-2E696D3FA19D}"/>
              </a:ext>
            </a:extLst>
          </p:cNvPr>
          <p:cNvGrpSpPr/>
          <p:nvPr/>
        </p:nvGrpSpPr>
        <p:grpSpPr>
          <a:xfrm>
            <a:off x="158262" y="962282"/>
            <a:ext cx="1364156" cy="1766730"/>
            <a:chOff x="118696" y="721711"/>
            <a:chExt cx="1023117" cy="1325048"/>
          </a:xfrm>
        </p:grpSpPr>
        <p:sp>
          <p:nvSpPr>
            <p:cNvPr id="68" name="Cruise Ship">
              <a:extLst>
                <a:ext uri="{FF2B5EF4-FFF2-40B4-BE49-F238E27FC236}">
                  <a16:creationId xmlns:a16="http://schemas.microsoft.com/office/drawing/2014/main" xmlns="" id="{BEEEAEC3-7262-474A-A2BD-8AB83FFBB3E8}"/>
                </a:ext>
              </a:extLst>
            </p:cNvPr>
            <p:cNvSpPr/>
            <p:nvPr/>
          </p:nvSpPr>
          <p:spPr>
            <a:xfrm>
              <a:off x="162899" y="1187381"/>
              <a:ext cx="739084" cy="213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33" y="0"/>
                  </a:moveTo>
                  <a:lnTo>
                    <a:pt x="11790" y="1913"/>
                  </a:lnTo>
                  <a:lnTo>
                    <a:pt x="10623" y="1913"/>
                  </a:lnTo>
                  <a:lnTo>
                    <a:pt x="8232" y="6082"/>
                  </a:lnTo>
                  <a:lnTo>
                    <a:pt x="7569" y="6082"/>
                  </a:lnTo>
                  <a:lnTo>
                    <a:pt x="7079" y="1058"/>
                  </a:lnTo>
                  <a:lnTo>
                    <a:pt x="6235" y="1058"/>
                  </a:lnTo>
                  <a:lnTo>
                    <a:pt x="6724" y="6082"/>
                  </a:lnTo>
                  <a:lnTo>
                    <a:pt x="5836" y="6082"/>
                  </a:lnTo>
                  <a:lnTo>
                    <a:pt x="5347" y="1058"/>
                  </a:lnTo>
                  <a:lnTo>
                    <a:pt x="4500" y="1058"/>
                  </a:lnTo>
                  <a:lnTo>
                    <a:pt x="4992" y="6082"/>
                  </a:lnTo>
                  <a:lnTo>
                    <a:pt x="4103" y="6082"/>
                  </a:lnTo>
                  <a:lnTo>
                    <a:pt x="3607" y="1058"/>
                  </a:lnTo>
                  <a:lnTo>
                    <a:pt x="2762" y="1058"/>
                  </a:lnTo>
                  <a:lnTo>
                    <a:pt x="3257" y="6082"/>
                  </a:lnTo>
                  <a:lnTo>
                    <a:pt x="1250" y="6082"/>
                  </a:lnTo>
                  <a:lnTo>
                    <a:pt x="1588" y="8204"/>
                  </a:lnTo>
                  <a:lnTo>
                    <a:pt x="18747" y="8204"/>
                  </a:lnTo>
                  <a:lnTo>
                    <a:pt x="18277" y="6622"/>
                  </a:lnTo>
                  <a:lnTo>
                    <a:pt x="13621" y="6622"/>
                  </a:lnTo>
                  <a:lnTo>
                    <a:pt x="13621" y="5896"/>
                  </a:lnTo>
                  <a:lnTo>
                    <a:pt x="18057" y="5896"/>
                  </a:lnTo>
                  <a:lnTo>
                    <a:pt x="17589" y="4314"/>
                  </a:lnTo>
                  <a:lnTo>
                    <a:pt x="13621" y="4314"/>
                  </a:lnTo>
                  <a:lnTo>
                    <a:pt x="13621" y="3570"/>
                  </a:lnTo>
                  <a:lnTo>
                    <a:pt x="17374" y="3570"/>
                  </a:lnTo>
                  <a:lnTo>
                    <a:pt x="16883" y="1913"/>
                  </a:lnTo>
                  <a:lnTo>
                    <a:pt x="16001" y="1913"/>
                  </a:lnTo>
                  <a:lnTo>
                    <a:pt x="15490" y="0"/>
                  </a:lnTo>
                  <a:lnTo>
                    <a:pt x="12333" y="0"/>
                  </a:lnTo>
                  <a:close/>
                  <a:moveTo>
                    <a:pt x="1566" y="8948"/>
                  </a:moveTo>
                  <a:lnTo>
                    <a:pt x="1131" y="10530"/>
                  </a:lnTo>
                  <a:lnTo>
                    <a:pt x="19430" y="10530"/>
                  </a:lnTo>
                  <a:lnTo>
                    <a:pt x="18962" y="8948"/>
                  </a:lnTo>
                  <a:lnTo>
                    <a:pt x="1566" y="8948"/>
                  </a:lnTo>
                  <a:close/>
                  <a:moveTo>
                    <a:pt x="932" y="11256"/>
                  </a:moveTo>
                  <a:lnTo>
                    <a:pt x="0" y="14658"/>
                  </a:lnTo>
                  <a:lnTo>
                    <a:pt x="954" y="21600"/>
                  </a:lnTo>
                  <a:lnTo>
                    <a:pt x="19063" y="21600"/>
                  </a:lnTo>
                  <a:lnTo>
                    <a:pt x="21600" y="11256"/>
                  </a:lnTo>
                  <a:lnTo>
                    <a:pt x="932" y="11256"/>
                  </a:lnTo>
                  <a:close/>
                  <a:moveTo>
                    <a:pt x="2185" y="13466"/>
                  </a:moveTo>
                  <a:lnTo>
                    <a:pt x="3166" y="13466"/>
                  </a:lnTo>
                  <a:lnTo>
                    <a:pt x="3166" y="15257"/>
                  </a:lnTo>
                  <a:lnTo>
                    <a:pt x="1766" y="15257"/>
                  </a:lnTo>
                  <a:lnTo>
                    <a:pt x="2185" y="13466"/>
                  </a:lnTo>
                  <a:close/>
                  <a:moveTo>
                    <a:pt x="3822" y="13466"/>
                  </a:moveTo>
                  <a:lnTo>
                    <a:pt x="4803" y="13466"/>
                  </a:lnTo>
                  <a:lnTo>
                    <a:pt x="4803" y="15257"/>
                  </a:lnTo>
                  <a:lnTo>
                    <a:pt x="3822" y="15257"/>
                  </a:lnTo>
                  <a:lnTo>
                    <a:pt x="3822" y="13466"/>
                  </a:lnTo>
                  <a:close/>
                  <a:moveTo>
                    <a:pt x="5476" y="13466"/>
                  </a:moveTo>
                  <a:lnTo>
                    <a:pt x="6455" y="13466"/>
                  </a:lnTo>
                  <a:lnTo>
                    <a:pt x="6455" y="15257"/>
                  </a:lnTo>
                  <a:lnTo>
                    <a:pt x="5476" y="15257"/>
                  </a:lnTo>
                  <a:lnTo>
                    <a:pt x="5476" y="13466"/>
                  </a:lnTo>
                  <a:close/>
                  <a:moveTo>
                    <a:pt x="7128" y="13466"/>
                  </a:moveTo>
                  <a:lnTo>
                    <a:pt x="8107" y="13466"/>
                  </a:lnTo>
                  <a:lnTo>
                    <a:pt x="8107" y="15257"/>
                  </a:lnTo>
                  <a:lnTo>
                    <a:pt x="7128" y="15257"/>
                  </a:lnTo>
                  <a:lnTo>
                    <a:pt x="7128" y="13466"/>
                  </a:lnTo>
                  <a:close/>
                  <a:moveTo>
                    <a:pt x="8775" y="13466"/>
                  </a:moveTo>
                  <a:lnTo>
                    <a:pt x="9756" y="13466"/>
                  </a:lnTo>
                  <a:lnTo>
                    <a:pt x="9756" y="15257"/>
                  </a:lnTo>
                  <a:lnTo>
                    <a:pt x="8775" y="15257"/>
                  </a:lnTo>
                  <a:lnTo>
                    <a:pt x="8775" y="13466"/>
                  </a:lnTo>
                  <a:close/>
                  <a:moveTo>
                    <a:pt x="10429" y="13466"/>
                  </a:moveTo>
                  <a:lnTo>
                    <a:pt x="11408" y="13466"/>
                  </a:lnTo>
                  <a:lnTo>
                    <a:pt x="11408" y="15257"/>
                  </a:lnTo>
                  <a:lnTo>
                    <a:pt x="10429" y="15257"/>
                  </a:lnTo>
                  <a:lnTo>
                    <a:pt x="10429" y="13466"/>
                  </a:lnTo>
                  <a:close/>
                  <a:moveTo>
                    <a:pt x="12081" y="13466"/>
                  </a:moveTo>
                  <a:lnTo>
                    <a:pt x="13060" y="13466"/>
                  </a:lnTo>
                  <a:lnTo>
                    <a:pt x="13060" y="15257"/>
                  </a:lnTo>
                  <a:lnTo>
                    <a:pt x="12081" y="15257"/>
                  </a:lnTo>
                  <a:lnTo>
                    <a:pt x="12081" y="13466"/>
                  </a:lnTo>
                  <a:close/>
                  <a:moveTo>
                    <a:pt x="13733" y="13466"/>
                  </a:moveTo>
                  <a:lnTo>
                    <a:pt x="14714" y="13466"/>
                  </a:lnTo>
                  <a:lnTo>
                    <a:pt x="14714" y="15257"/>
                  </a:lnTo>
                  <a:lnTo>
                    <a:pt x="13733" y="15257"/>
                  </a:lnTo>
                  <a:lnTo>
                    <a:pt x="13733" y="13466"/>
                  </a:lnTo>
                  <a:close/>
                  <a:moveTo>
                    <a:pt x="15387" y="13466"/>
                  </a:moveTo>
                  <a:lnTo>
                    <a:pt x="16366" y="13466"/>
                  </a:lnTo>
                  <a:lnTo>
                    <a:pt x="16366" y="15257"/>
                  </a:lnTo>
                  <a:lnTo>
                    <a:pt x="15387" y="15257"/>
                  </a:lnTo>
                  <a:lnTo>
                    <a:pt x="15387" y="13466"/>
                  </a:lnTo>
                  <a:close/>
                  <a:moveTo>
                    <a:pt x="17034" y="13466"/>
                  </a:moveTo>
                  <a:lnTo>
                    <a:pt x="18013" y="13466"/>
                  </a:lnTo>
                  <a:lnTo>
                    <a:pt x="18245" y="15257"/>
                  </a:lnTo>
                  <a:lnTo>
                    <a:pt x="17034" y="15257"/>
                  </a:lnTo>
                  <a:lnTo>
                    <a:pt x="17034" y="13466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Parents…">
              <a:extLst>
                <a:ext uri="{FF2B5EF4-FFF2-40B4-BE49-F238E27FC236}">
                  <a16:creationId xmlns:a16="http://schemas.microsoft.com/office/drawing/2014/main" xmlns="" id="{9FC4F431-8BB6-F745-82E9-21BE104F0438}"/>
                </a:ext>
              </a:extLst>
            </p:cNvPr>
            <p:cNvSpPr txBox="1"/>
            <p:nvPr/>
          </p:nvSpPr>
          <p:spPr>
            <a:xfrm>
              <a:off x="118696" y="721711"/>
              <a:ext cx="1023117" cy="485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Parents</a:t>
              </a:r>
            </a:p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arrived USA</a:t>
              </a:r>
            </a:p>
          </p:txBody>
        </p:sp>
        <p:sp>
          <p:nvSpPr>
            <p:cNvPr id="70" name="Line">
              <a:extLst>
                <a:ext uri="{FF2B5EF4-FFF2-40B4-BE49-F238E27FC236}">
                  <a16:creationId xmlns:a16="http://schemas.microsoft.com/office/drawing/2014/main" xmlns="" id="{257CCE06-7387-8141-95F2-1E4E5DA1AA26}"/>
                </a:ext>
              </a:extLst>
            </p:cNvPr>
            <p:cNvSpPr/>
            <p:nvPr/>
          </p:nvSpPr>
          <p:spPr>
            <a:xfrm>
              <a:off x="326127" y="1509372"/>
              <a:ext cx="6112" cy="537387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">
            <a:extLst>
              <a:ext uri="{FF2B5EF4-FFF2-40B4-BE49-F238E27FC236}">
                <a16:creationId xmlns:a16="http://schemas.microsoft.com/office/drawing/2014/main" xmlns="" id="{5F864745-A4B1-374A-AFFE-5C8792E1AC80}"/>
              </a:ext>
            </a:extLst>
          </p:cNvPr>
          <p:cNvGrpSpPr/>
          <p:nvPr/>
        </p:nvGrpSpPr>
        <p:grpSpPr>
          <a:xfrm>
            <a:off x="92935" y="5067116"/>
            <a:ext cx="3067109" cy="1552062"/>
            <a:chOff x="-533187" y="-489356"/>
            <a:chExt cx="4183018" cy="2116752"/>
          </a:xfrm>
        </p:grpSpPr>
        <p:sp>
          <p:nvSpPr>
            <p:cNvPr id="73" name="Older brother…">
              <a:extLst>
                <a:ext uri="{FF2B5EF4-FFF2-40B4-BE49-F238E27FC236}">
                  <a16:creationId xmlns:a16="http://schemas.microsoft.com/office/drawing/2014/main" xmlns="" id="{B4632394-4EDB-4D46-83AA-4D4D6295A8C0}"/>
                </a:ext>
              </a:extLst>
            </p:cNvPr>
            <p:cNvSpPr txBox="1"/>
            <p:nvPr/>
          </p:nvSpPr>
          <p:spPr>
            <a:xfrm>
              <a:off x="-446911" y="706347"/>
              <a:ext cx="3767122" cy="49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800" b="0"/>
              </a:pP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Brother </a:t>
              </a: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Julius born</a:t>
              </a:r>
            </a:p>
          </p:txBody>
        </p:sp>
        <p:sp>
          <p:nvSpPr>
            <p:cNvPr id="74" name="“He was the family genius.”">
              <a:extLst>
                <a:ext uri="{FF2B5EF4-FFF2-40B4-BE49-F238E27FC236}">
                  <a16:creationId xmlns:a16="http://schemas.microsoft.com/office/drawing/2014/main" xmlns="" id="{220C42D8-1738-BC45-A63B-4A0DA28689C8}"/>
                </a:ext>
              </a:extLst>
            </p:cNvPr>
            <p:cNvSpPr txBox="1"/>
            <p:nvPr/>
          </p:nvSpPr>
          <p:spPr>
            <a:xfrm>
              <a:off x="-533187" y="1137156"/>
              <a:ext cx="4183018" cy="490240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800" b="0" i="1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“He was the family genius.”</a:t>
              </a:r>
            </a:p>
          </p:txBody>
        </p:sp>
        <p:sp>
          <p:nvSpPr>
            <p:cNvPr id="75" name="Line">
              <a:extLst>
                <a:ext uri="{FF2B5EF4-FFF2-40B4-BE49-F238E27FC236}">
                  <a16:creationId xmlns:a16="http://schemas.microsoft.com/office/drawing/2014/main" xmlns="" id="{64202E55-3123-BD4F-93D2-BF76457C3A16}"/>
                </a:ext>
              </a:extLst>
            </p:cNvPr>
            <p:cNvSpPr/>
            <p:nvPr/>
          </p:nvSpPr>
          <p:spPr>
            <a:xfrm flipV="1">
              <a:off x="1322074" y="-489356"/>
              <a:ext cx="0" cy="1016539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39A92FA1-3CFB-E546-ACA0-356A870DD3AE}"/>
              </a:ext>
            </a:extLst>
          </p:cNvPr>
          <p:cNvGrpSpPr/>
          <p:nvPr/>
        </p:nvGrpSpPr>
        <p:grpSpPr>
          <a:xfrm>
            <a:off x="1332511" y="518392"/>
            <a:ext cx="765645" cy="2201054"/>
            <a:chOff x="999383" y="388794"/>
            <a:chExt cx="574234" cy="1650790"/>
          </a:xfrm>
        </p:grpSpPr>
        <p:sp>
          <p:nvSpPr>
            <p:cNvPr id="77" name="Arthur…">
              <a:extLst>
                <a:ext uri="{FF2B5EF4-FFF2-40B4-BE49-F238E27FC236}">
                  <a16:creationId xmlns:a16="http://schemas.microsoft.com/office/drawing/2014/main" xmlns="" id="{A862BFB4-98C3-0E46-BC19-4A124C4B766F}"/>
                </a:ext>
              </a:extLst>
            </p:cNvPr>
            <p:cNvSpPr txBox="1"/>
            <p:nvPr/>
          </p:nvSpPr>
          <p:spPr>
            <a:xfrm>
              <a:off x="999383" y="388794"/>
              <a:ext cx="574234" cy="485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ctr"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Arthur</a:t>
              </a:r>
            </a:p>
            <a:p>
              <a:pPr algn="ctr"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born</a:t>
              </a:r>
            </a:p>
          </p:txBody>
        </p:sp>
        <p:sp>
          <p:nvSpPr>
            <p:cNvPr id="80" name="Line">
              <a:extLst>
                <a:ext uri="{FF2B5EF4-FFF2-40B4-BE49-F238E27FC236}">
                  <a16:creationId xmlns:a16="http://schemas.microsoft.com/office/drawing/2014/main" xmlns="" id="{10910F21-FE79-8F43-A229-A8D65051A4E8}"/>
                </a:ext>
              </a:extLst>
            </p:cNvPr>
            <p:cNvSpPr/>
            <p:nvPr/>
          </p:nvSpPr>
          <p:spPr>
            <a:xfrm>
              <a:off x="1270402" y="873832"/>
              <a:ext cx="0" cy="1165752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xmlns="" id="{E2706649-CDCC-904B-915D-986EAB6CDF03}"/>
              </a:ext>
            </a:extLst>
          </p:cNvPr>
          <p:cNvGrpSpPr/>
          <p:nvPr/>
        </p:nvGrpSpPr>
        <p:grpSpPr>
          <a:xfrm>
            <a:off x="2370578" y="1346923"/>
            <a:ext cx="1123965" cy="1748789"/>
            <a:chOff x="-1356759" y="2807150"/>
            <a:chExt cx="842974" cy="1311592"/>
          </a:xfrm>
        </p:grpSpPr>
        <p:sp>
          <p:nvSpPr>
            <p:cNvPr id="82" name="Book Stack">
              <a:extLst>
                <a:ext uri="{FF2B5EF4-FFF2-40B4-BE49-F238E27FC236}">
                  <a16:creationId xmlns:a16="http://schemas.microsoft.com/office/drawing/2014/main" xmlns="" id="{B0CA97C4-85BF-DA49-85F9-8E380D8D2EA5}"/>
                </a:ext>
              </a:extLst>
            </p:cNvPr>
            <p:cNvSpPr/>
            <p:nvPr/>
          </p:nvSpPr>
          <p:spPr>
            <a:xfrm>
              <a:off x="-1139829" y="3296213"/>
              <a:ext cx="363903" cy="3297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969" y="0"/>
                  </a:moveTo>
                  <a:cubicBezTo>
                    <a:pt x="3275" y="0"/>
                    <a:pt x="1896" y="1522"/>
                    <a:pt x="1896" y="3392"/>
                  </a:cubicBezTo>
                  <a:cubicBezTo>
                    <a:pt x="1896" y="5262"/>
                    <a:pt x="3275" y="6783"/>
                    <a:pt x="4969" y="6783"/>
                  </a:cubicBezTo>
                  <a:lnTo>
                    <a:pt x="21600" y="6783"/>
                  </a:lnTo>
                  <a:lnTo>
                    <a:pt x="21600" y="5757"/>
                  </a:lnTo>
                  <a:lnTo>
                    <a:pt x="4969" y="5757"/>
                  </a:lnTo>
                  <a:cubicBezTo>
                    <a:pt x="3788" y="5757"/>
                    <a:pt x="2827" y="4696"/>
                    <a:pt x="2827" y="3392"/>
                  </a:cubicBezTo>
                  <a:cubicBezTo>
                    <a:pt x="2827" y="2087"/>
                    <a:pt x="3788" y="1026"/>
                    <a:pt x="4969" y="1026"/>
                  </a:cubicBezTo>
                  <a:lnTo>
                    <a:pt x="21600" y="1026"/>
                  </a:lnTo>
                  <a:lnTo>
                    <a:pt x="21600" y="0"/>
                  </a:lnTo>
                  <a:lnTo>
                    <a:pt x="4969" y="0"/>
                  </a:lnTo>
                  <a:close/>
                  <a:moveTo>
                    <a:pt x="4969" y="1852"/>
                  </a:moveTo>
                  <a:lnTo>
                    <a:pt x="4969" y="2269"/>
                  </a:lnTo>
                  <a:lnTo>
                    <a:pt x="20792" y="2269"/>
                  </a:lnTo>
                  <a:cubicBezTo>
                    <a:pt x="20843" y="2123"/>
                    <a:pt x="20903" y="1984"/>
                    <a:pt x="20972" y="1852"/>
                  </a:cubicBezTo>
                  <a:lnTo>
                    <a:pt x="4969" y="1852"/>
                  </a:lnTo>
                  <a:close/>
                  <a:moveTo>
                    <a:pt x="4969" y="3215"/>
                  </a:moveTo>
                  <a:lnTo>
                    <a:pt x="4969" y="3632"/>
                  </a:lnTo>
                  <a:lnTo>
                    <a:pt x="20613" y="3632"/>
                  </a:lnTo>
                  <a:cubicBezTo>
                    <a:pt x="20608" y="3553"/>
                    <a:pt x="20605" y="3472"/>
                    <a:pt x="20605" y="3392"/>
                  </a:cubicBezTo>
                  <a:cubicBezTo>
                    <a:pt x="20605" y="3332"/>
                    <a:pt x="20607" y="3273"/>
                    <a:pt x="20610" y="3215"/>
                  </a:cubicBezTo>
                  <a:lnTo>
                    <a:pt x="4969" y="3215"/>
                  </a:lnTo>
                  <a:close/>
                  <a:moveTo>
                    <a:pt x="4969" y="4575"/>
                  </a:moveTo>
                  <a:lnTo>
                    <a:pt x="4969" y="4992"/>
                  </a:lnTo>
                  <a:lnTo>
                    <a:pt x="21006" y="4992"/>
                  </a:lnTo>
                  <a:cubicBezTo>
                    <a:pt x="20933" y="4861"/>
                    <a:pt x="20869" y="4722"/>
                    <a:pt x="20814" y="4575"/>
                  </a:cubicBezTo>
                  <a:lnTo>
                    <a:pt x="4969" y="4575"/>
                  </a:lnTo>
                  <a:close/>
                  <a:moveTo>
                    <a:pt x="1447" y="7349"/>
                  </a:moveTo>
                  <a:cubicBezTo>
                    <a:pt x="649" y="7349"/>
                    <a:pt x="0" y="8067"/>
                    <a:pt x="0" y="8948"/>
                  </a:cubicBezTo>
                  <a:lnTo>
                    <a:pt x="0" y="12535"/>
                  </a:lnTo>
                  <a:cubicBezTo>
                    <a:pt x="0" y="13416"/>
                    <a:pt x="649" y="14132"/>
                    <a:pt x="1447" y="14132"/>
                  </a:cubicBezTo>
                  <a:lnTo>
                    <a:pt x="1849" y="14132"/>
                  </a:lnTo>
                  <a:cubicBezTo>
                    <a:pt x="2061" y="14132"/>
                    <a:pt x="2248" y="14009"/>
                    <a:pt x="2355" y="13825"/>
                  </a:cubicBezTo>
                  <a:lnTo>
                    <a:pt x="2537" y="13825"/>
                  </a:lnTo>
                  <a:cubicBezTo>
                    <a:pt x="2644" y="14009"/>
                    <a:pt x="2831" y="14132"/>
                    <a:pt x="3043" y="14132"/>
                  </a:cubicBezTo>
                  <a:lnTo>
                    <a:pt x="19539" y="14132"/>
                  </a:lnTo>
                  <a:lnTo>
                    <a:pt x="19539" y="13106"/>
                  </a:lnTo>
                  <a:lnTo>
                    <a:pt x="3279" y="13106"/>
                  </a:lnTo>
                  <a:cubicBezTo>
                    <a:pt x="3173" y="12922"/>
                    <a:pt x="2986" y="12799"/>
                    <a:pt x="2773" y="12799"/>
                  </a:cubicBezTo>
                  <a:lnTo>
                    <a:pt x="2119" y="12799"/>
                  </a:lnTo>
                  <a:cubicBezTo>
                    <a:pt x="1906" y="12799"/>
                    <a:pt x="1719" y="12922"/>
                    <a:pt x="1613" y="13106"/>
                  </a:cubicBezTo>
                  <a:lnTo>
                    <a:pt x="1447" y="13106"/>
                  </a:lnTo>
                  <a:cubicBezTo>
                    <a:pt x="1161" y="13106"/>
                    <a:pt x="929" y="12850"/>
                    <a:pt x="929" y="12535"/>
                  </a:cubicBezTo>
                  <a:lnTo>
                    <a:pt x="929" y="8948"/>
                  </a:lnTo>
                  <a:cubicBezTo>
                    <a:pt x="929" y="8632"/>
                    <a:pt x="1161" y="8375"/>
                    <a:pt x="1447" y="8375"/>
                  </a:cubicBezTo>
                  <a:lnTo>
                    <a:pt x="1618" y="8375"/>
                  </a:lnTo>
                  <a:cubicBezTo>
                    <a:pt x="1725" y="8554"/>
                    <a:pt x="1910" y="8672"/>
                    <a:pt x="2119" y="8672"/>
                  </a:cubicBezTo>
                  <a:lnTo>
                    <a:pt x="2773" y="8672"/>
                  </a:lnTo>
                  <a:cubicBezTo>
                    <a:pt x="2982" y="8672"/>
                    <a:pt x="3167" y="8554"/>
                    <a:pt x="3274" y="8375"/>
                  </a:cubicBezTo>
                  <a:lnTo>
                    <a:pt x="19539" y="8375"/>
                  </a:lnTo>
                  <a:lnTo>
                    <a:pt x="19539" y="7349"/>
                  </a:lnTo>
                  <a:lnTo>
                    <a:pt x="3043" y="7349"/>
                  </a:lnTo>
                  <a:cubicBezTo>
                    <a:pt x="2834" y="7349"/>
                    <a:pt x="2649" y="7467"/>
                    <a:pt x="2542" y="7647"/>
                  </a:cubicBezTo>
                  <a:lnTo>
                    <a:pt x="2350" y="7647"/>
                  </a:lnTo>
                  <a:cubicBezTo>
                    <a:pt x="2242" y="7467"/>
                    <a:pt x="2058" y="7349"/>
                    <a:pt x="1849" y="7349"/>
                  </a:cubicBezTo>
                  <a:lnTo>
                    <a:pt x="1447" y="7349"/>
                  </a:lnTo>
                  <a:close/>
                  <a:moveTo>
                    <a:pt x="3264" y="9173"/>
                  </a:moveTo>
                  <a:lnTo>
                    <a:pt x="3264" y="9590"/>
                  </a:lnTo>
                  <a:lnTo>
                    <a:pt x="19087" y="9590"/>
                  </a:lnTo>
                  <a:cubicBezTo>
                    <a:pt x="19138" y="9444"/>
                    <a:pt x="19198" y="9305"/>
                    <a:pt x="19267" y="9173"/>
                  </a:cubicBezTo>
                  <a:lnTo>
                    <a:pt x="3264" y="9173"/>
                  </a:lnTo>
                  <a:close/>
                  <a:moveTo>
                    <a:pt x="3264" y="10534"/>
                  </a:moveTo>
                  <a:lnTo>
                    <a:pt x="3264" y="10951"/>
                  </a:lnTo>
                  <a:lnTo>
                    <a:pt x="18908" y="10951"/>
                  </a:lnTo>
                  <a:cubicBezTo>
                    <a:pt x="18902" y="10872"/>
                    <a:pt x="18899" y="10791"/>
                    <a:pt x="18899" y="10711"/>
                  </a:cubicBezTo>
                  <a:cubicBezTo>
                    <a:pt x="18899" y="10651"/>
                    <a:pt x="18901" y="10593"/>
                    <a:pt x="18904" y="10534"/>
                  </a:cubicBezTo>
                  <a:lnTo>
                    <a:pt x="3264" y="10534"/>
                  </a:lnTo>
                  <a:close/>
                  <a:moveTo>
                    <a:pt x="3264" y="11896"/>
                  </a:moveTo>
                  <a:lnTo>
                    <a:pt x="3264" y="12313"/>
                  </a:lnTo>
                  <a:lnTo>
                    <a:pt x="19301" y="12313"/>
                  </a:lnTo>
                  <a:cubicBezTo>
                    <a:pt x="19227" y="12182"/>
                    <a:pt x="19163" y="12043"/>
                    <a:pt x="19109" y="11896"/>
                  </a:cubicBezTo>
                  <a:lnTo>
                    <a:pt x="3264" y="11896"/>
                  </a:lnTo>
                  <a:close/>
                  <a:moveTo>
                    <a:pt x="4969" y="14817"/>
                  </a:moveTo>
                  <a:cubicBezTo>
                    <a:pt x="3275" y="14817"/>
                    <a:pt x="1896" y="16339"/>
                    <a:pt x="1896" y="18208"/>
                  </a:cubicBezTo>
                  <a:cubicBezTo>
                    <a:pt x="1896" y="20078"/>
                    <a:pt x="3275" y="21600"/>
                    <a:pt x="4969" y="21600"/>
                  </a:cubicBezTo>
                  <a:lnTo>
                    <a:pt x="21600" y="21600"/>
                  </a:lnTo>
                  <a:lnTo>
                    <a:pt x="21600" y="20574"/>
                  </a:lnTo>
                  <a:lnTo>
                    <a:pt x="4969" y="20574"/>
                  </a:lnTo>
                  <a:cubicBezTo>
                    <a:pt x="3788" y="20574"/>
                    <a:pt x="2827" y="19513"/>
                    <a:pt x="2827" y="18208"/>
                  </a:cubicBezTo>
                  <a:cubicBezTo>
                    <a:pt x="2827" y="16904"/>
                    <a:pt x="3788" y="15843"/>
                    <a:pt x="4969" y="15843"/>
                  </a:cubicBezTo>
                  <a:lnTo>
                    <a:pt x="21600" y="15843"/>
                  </a:lnTo>
                  <a:lnTo>
                    <a:pt x="21600" y="14817"/>
                  </a:lnTo>
                  <a:lnTo>
                    <a:pt x="4969" y="14817"/>
                  </a:lnTo>
                  <a:close/>
                  <a:moveTo>
                    <a:pt x="4969" y="16669"/>
                  </a:moveTo>
                  <a:lnTo>
                    <a:pt x="4969" y="17086"/>
                  </a:lnTo>
                  <a:lnTo>
                    <a:pt x="20792" y="17086"/>
                  </a:lnTo>
                  <a:cubicBezTo>
                    <a:pt x="20843" y="16940"/>
                    <a:pt x="20903" y="16800"/>
                    <a:pt x="20972" y="16669"/>
                  </a:cubicBezTo>
                  <a:lnTo>
                    <a:pt x="4969" y="16669"/>
                  </a:lnTo>
                  <a:close/>
                  <a:moveTo>
                    <a:pt x="4969" y="18030"/>
                  </a:moveTo>
                  <a:lnTo>
                    <a:pt x="4969" y="18447"/>
                  </a:lnTo>
                  <a:lnTo>
                    <a:pt x="20613" y="18447"/>
                  </a:lnTo>
                  <a:cubicBezTo>
                    <a:pt x="20608" y="18368"/>
                    <a:pt x="20605" y="18289"/>
                    <a:pt x="20605" y="18208"/>
                  </a:cubicBezTo>
                  <a:cubicBezTo>
                    <a:pt x="20605" y="18149"/>
                    <a:pt x="20607" y="18089"/>
                    <a:pt x="20610" y="18030"/>
                  </a:cubicBezTo>
                  <a:lnTo>
                    <a:pt x="4969" y="18030"/>
                  </a:lnTo>
                  <a:close/>
                  <a:moveTo>
                    <a:pt x="4969" y="19392"/>
                  </a:moveTo>
                  <a:lnTo>
                    <a:pt x="4969" y="19809"/>
                  </a:lnTo>
                  <a:lnTo>
                    <a:pt x="21006" y="19809"/>
                  </a:lnTo>
                  <a:cubicBezTo>
                    <a:pt x="20933" y="19678"/>
                    <a:pt x="20869" y="19539"/>
                    <a:pt x="20814" y="19392"/>
                  </a:cubicBezTo>
                  <a:lnTo>
                    <a:pt x="4969" y="19392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inished…">
              <a:extLst>
                <a:ext uri="{FF2B5EF4-FFF2-40B4-BE49-F238E27FC236}">
                  <a16:creationId xmlns:a16="http://schemas.microsoft.com/office/drawing/2014/main" xmlns="" id="{51E2DAFE-135F-E04D-AF3D-53694F48EED1}"/>
                </a:ext>
              </a:extLst>
            </p:cNvPr>
            <p:cNvSpPr txBox="1"/>
            <p:nvPr/>
          </p:nvSpPr>
          <p:spPr>
            <a:xfrm>
              <a:off x="-1356759" y="2807150"/>
              <a:ext cx="732172" cy="485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Finished</a:t>
              </a:r>
            </a:p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school</a:t>
              </a:r>
            </a:p>
          </p:txBody>
        </p:sp>
        <p:sp>
          <p:nvSpPr>
            <p:cNvPr id="86" name="Line">
              <a:extLst>
                <a:ext uri="{FF2B5EF4-FFF2-40B4-BE49-F238E27FC236}">
                  <a16:creationId xmlns:a16="http://schemas.microsoft.com/office/drawing/2014/main" xmlns="" id="{957DB4B2-5406-5543-9586-3EAD11E9F19B}"/>
                </a:ext>
              </a:extLst>
            </p:cNvPr>
            <p:cNvSpPr/>
            <p:nvPr/>
          </p:nvSpPr>
          <p:spPr>
            <a:xfrm>
              <a:off x="-845427" y="3715275"/>
              <a:ext cx="331642" cy="403467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9" name="Group">
            <a:extLst>
              <a:ext uri="{FF2B5EF4-FFF2-40B4-BE49-F238E27FC236}">
                <a16:creationId xmlns:a16="http://schemas.microsoft.com/office/drawing/2014/main" xmlns="" id="{9F15DFDF-2161-C64F-81C5-12F5F33D94D5}"/>
              </a:ext>
            </a:extLst>
          </p:cNvPr>
          <p:cNvGrpSpPr/>
          <p:nvPr/>
        </p:nvGrpSpPr>
        <p:grpSpPr>
          <a:xfrm>
            <a:off x="3145022" y="480191"/>
            <a:ext cx="1202253" cy="2302558"/>
            <a:chOff x="-540682" y="-1226925"/>
            <a:chExt cx="1639667" cy="3140299"/>
          </a:xfrm>
        </p:grpSpPr>
        <p:sp>
          <p:nvSpPr>
            <p:cNvPr id="90" name="Graduation Cap">
              <a:extLst>
                <a:ext uri="{FF2B5EF4-FFF2-40B4-BE49-F238E27FC236}">
                  <a16:creationId xmlns:a16="http://schemas.microsoft.com/office/drawing/2014/main" xmlns="" id="{0AF5672F-97EF-E14E-BA4D-F73DBEA51FD5}"/>
                </a:ext>
              </a:extLst>
            </p:cNvPr>
            <p:cNvSpPr/>
            <p:nvPr/>
          </p:nvSpPr>
          <p:spPr>
            <a:xfrm>
              <a:off x="-294773" y="-308024"/>
              <a:ext cx="1032095" cy="56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6520"/>
                  </a:lnTo>
                  <a:lnTo>
                    <a:pt x="10800" y="13043"/>
                  </a:lnTo>
                  <a:lnTo>
                    <a:pt x="18745" y="8243"/>
                  </a:lnTo>
                  <a:lnTo>
                    <a:pt x="18745" y="10509"/>
                  </a:lnTo>
                  <a:cubicBezTo>
                    <a:pt x="18606" y="10673"/>
                    <a:pt x="18515" y="10958"/>
                    <a:pt x="18515" y="11282"/>
                  </a:cubicBezTo>
                  <a:cubicBezTo>
                    <a:pt x="18515" y="11519"/>
                    <a:pt x="18563" y="11733"/>
                    <a:pt x="18644" y="11896"/>
                  </a:cubicBezTo>
                  <a:cubicBezTo>
                    <a:pt x="18499" y="12008"/>
                    <a:pt x="18399" y="12270"/>
                    <a:pt x="18399" y="12574"/>
                  </a:cubicBezTo>
                  <a:lnTo>
                    <a:pt x="18399" y="21301"/>
                  </a:lnTo>
                  <a:cubicBezTo>
                    <a:pt x="18553" y="21484"/>
                    <a:pt x="18772" y="21600"/>
                    <a:pt x="19018" y="21600"/>
                  </a:cubicBezTo>
                  <a:cubicBezTo>
                    <a:pt x="19264" y="21600"/>
                    <a:pt x="19483" y="21484"/>
                    <a:pt x="19637" y="21301"/>
                  </a:cubicBezTo>
                  <a:lnTo>
                    <a:pt x="19637" y="12556"/>
                  </a:lnTo>
                  <a:cubicBezTo>
                    <a:pt x="19637" y="12255"/>
                    <a:pt x="19538" y="11998"/>
                    <a:pt x="19396" y="11887"/>
                  </a:cubicBezTo>
                  <a:cubicBezTo>
                    <a:pt x="19474" y="11725"/>
                    <a:pt x="19523" y="11515"/>
                    <a:pt x="19523" y="11282"/>
                  </a:cubicBezTo>
                  <a:cubicBezTo>
                    <a:pt x="19523" y="10958"/>
                    <a:pt x="19430" y="10673"/>
                    <a:pt x="19292" y="10509"/>
                  </a:cubicBezTo>
                  <a:lnTo>
                    <a:pt x="19292" y="7913"/>
                  </a:lnTo>
                  <a:lnTo>
                    <a:pt x="21600" y="6520"/>
                  </a:lnTo>
                  <a:lnTo>
                    <a:pt x="10800" y="0"/>
                  </a:lnTo>
                  <a:close/>
                  <a:moveTo>
                    <a:pt x="10819" y="5598"/>
                  </a:moveTo>
                  <a:cubicBezTo>
                    <a:pt x="11223" y="5598"/>
                    <a:pt x="11551" y="5819"/>
                    <a:pt x="11551" y="6091"/>
                  </a:cubicBezTo>
                  <a:cubicBezTo>
                    <a:pt x="11551" y="6364"/>
                    <a:pt x="11223" y="6584"/>
                    <a:pt x="10819" y="6584"/>
                  </a:cubicBezTo>
                  <a:cubicBezTo>
                    <a:pt x="10414" y="6584"/>
                    <a:pt x="10084" y="6364"/>
                    <a:pt x="10084" y="6091"/>
                  </a:cubicBezTo>
                  <a:cubicBezTo>
                    <a:pt x="10084" y="5819"/>
                    <a:pt x="10414" y="5598"/>
                    <a:pt x="10819" y="5598"/>
                  </a:cubicBezTo>
                  <a:close/>
                  <a:moveTo>
                    <a:pt x="16068" y="10691"/>
                  </a:moveTo>
                  <a:lnTo>
                    <a:pt x="10800" y="13872"/>
                  </a:lnTo>
                  <a:lnTo>
                    <a:pt x="5535" y="10694"/>
                  </a:lnTo>
                  <a:cubicBezTo>
                    <a:pt x="4861" y="12240"/>
                    <a:pt x="4431" y="14116"/>
                    <a:pt x="4188" y="16122"/>
                  </a:cubicBezTo>
                  <a:cubicBezTo>
                    <a:pt x="6908" y="16652"/>
                    <a:pt x="9240" y="18095"/>
                    <a:pt x="10748" y="20074"/>
                  </a:cubicBezTo>
                  <a:cubicBezTo>
                    <a:pt x="12275" y="18069"/>
                    <a:pt x="14648" y="16613"/>
                    <a:pt x="17413" y="16101"/>
                  </a:cubicBezTo>
                  <a:cubicBezTo>
                    <a:pt x="17170" y="14102"/>
                    <a:pt x="16740" y="12232"/>
                    <a:pt x="16068" y="1069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Graduated…">
              <a:extLst>
                <a:ext uri="{FF2B5EF4-FFF2-40B4-BE49-F238E27FC236}">
                  <a16:creationId xmlns:a16="http://schemas.microsoft.com/office/drawing/2014/main" xmlns="" id="{77CFEDC7-C28D-774E-853E-6F6D9D62DFBA}"/>
                </a:ext>
              </a:extLst>
            </p:cNvPr>
            <p:cNvSpPr txBox="1"/>
            <p:nvPr/>
          </p:nvSpPr>
          <p:spPr>
            <a:xfrm>
              <a:off x="-540682" y="-1226925"/>
              <a:ext cx="1639667" cy="882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Graduated</a:t>
              </a:r>
            </a:p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Bachelors</a:t>
              </a:r>
            </a:p>
          </p:txBody>
        </p:sp>
        <p:sp>
          <p:nvSpPr>
            <p:cNvPr id="92" name="Line">
              <a:extLst>
                <a:ext uri="{FF2B5EF4-FFF2-40B4-BE49-F238E27FC236}">
                  <a16:creationId xmlns:a16="http://schemas.microsoft.com/office/drawing/2014/main" xmlns="" id="{62C94EBD-7BAA-FB46-9B3A-E29C9A4C75F1}"/>
                </a:ext>
              </a:extLst>
            </p:cNvPr>
            <p:cNvSpPr/>
            <p:nvPr/>
          </p:nvSpPr>
          <p:spPr>
            <a:xfrm>
              <a:off x="212641" y="430969"/>
              <a:ext cx="747249" cy="1482405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">
            <a:extLst>
              <a:ext uri="{FF2B5EF4-FFF2-40B4-BE49-F238E27FC236}">
                <a16:creationId xmlns:a16="http://schemas.microsoft.com/office/drawing/2014/main" xmlns="" id="{06618DBF-906B-4D45-9E44-418720074E29}"/>
              </a:ext>
            </a:extLst>
          </p:cNvPr>
          <p:cNvGrpSpPr/>
          <p:nvPr/>
        </p:nvGrpSpPr>
        <p:grpSpPr>
          <a:xfrm>
            <a:off x="3241211" y="3540076"/>
            <a:ext cx="1229119" cy="2782430"/>
            <a:chOff x="-264021" y="-335655"/>
            <a:chExt cx="1676308" cy="3794763"/>
          </a:xfrm>
        </p:grpSpPr>
        <p:pic>
          <p:nvPicPr>
            <p:cNvPr id="94" name="tank.png" descr="tank.png">
              <a:extLst>
                <a:ext uri="{FF2B5EF4-FFF2-40B4-BE49-F238E27FC236}">
                  <a16:creationId xmlns:a16="http://schemas.microsoft.com/office/drawing/2014/main" xmlns="" id="{EE9DBA2A-7A69-B941-B98F-9C5AA8C25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43162" y="2366098"/>
              <a:ext cx="881979" cy="551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5" name="Line" descr="Line">
              <a:extLst>
                <a:ext uri="{FF2B5EF4-FFF2-40B4-BE49-F238E27FC236}">
                  <a16:creationId xmlns:a16="http://schemas.microsoft.com/office/drawing/2014/main" xmlns="" id="{7742DEA0-9641-DA49-8030-F4880B9E229D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88850" y="-335655"/>
              <a:ext cx="624132" cy="456307"/>
            </a:xfrm>
            <a:prstGeom prst="rect">
              <a:avLst/>
            </a:prstGeom>
            <a:effectLst/>
          </p:spPr>
        </p:pic>
        <p:sp>
          <p:nvSpPr>
            <p:cNvPr id="96" name="WW2">
              <a:extLst>
                <a:ext uri="{FF2B5EF4-FFF2-40B4-BE49-F238E27FC236}">
                  <a16:creationId xmlns:a16="http://schemas.microsoft.com/office/drawing/2014/main" xmlns="" id="{2DAC874E-450F-0448-A71C-76B5AEB1EE64}"/>
                </a:ext>
              </a:extLst>
            </p:cNvPr>
            <p:cNvSpPr txBox="1"/>
            <p:nvPr/>
          </p:nvSpPr>
          <p:spPr>
            <a:xfrm>
              <a:off x="225637" y="2968868"/>
              <a:ext cx="846069" cy="49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/>
              </a:lvl1pPr>
            </a:lstStyle>
            <a:p>
              <a:r>
                <a:rPr sz="1867" dirty="0"/>
                <a:t>WW2</a:t>
              </a:r>
            </a:p>
          </p:txBody>
        </p:sp>
        <p:sp>
          <p:nvSpPr>
            <p:cNvPr id="97" name="Conscripted">
              <a:extLst>
                <a:ext uri="{FF2B5EF4-FFF2-40B4-BE49-F238E27FC236}">
                  <a16:creationId xmlns:a16="http://schemas.microsoft.com/office/drawing/2014/main" xmlns="" id="{9289C02D-A02E-444B-8463-5BC0BC77B861}"/>
                </a:ext>
              </a:extLst>
            </p:cNvPr>
            <p:cNvSpPr txBox="1"/>
            <p:nvPr/>
          </p:nvSpPr>
          <p:spPr>
            <a:xfrm>
              <a:off x="-264021" y="1814559"/>
              <a:ext cx="1676308" cy="49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1800" b="0"/>
              </a:lvl1pPr>
            </a:lstStyle>
            <a:p>
              <a:r>
                <a:rPr sz="1867" dirty="0"/>
                <a:t>Conscripted</a:t>
              </a:r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xmlns="" id="{3AEEE804-9171-494E-A98B-5D892FE3C7FB}"/>
              </a:ext>
            </a:extLst>
          </p:cNvPr>
          <p:cNvGrpSpPr/>
          <p:nvPr/>
        </p:nvGrpSpPr>
        <p:grpSpPr>
          <a:xfrm>
            <a:off x="3241211" y="5089626"/>
            <a:ext cx="1332715" cy="1045532"/>
            <a:chOff x="-368109" y="-188778"/>
            <a:chExt cx="1817600" cy="1425926"/>
          </a:xfrm>
        </p:grpSpPr>
        <p:sp>
          <p:nvSpPr>
            <p:cNvPr id="99" name="Dingbat X">
              <a:extLst>
                <a:ext uri="{FF2B5EF4-FFF2-40B4-BE49-F238E27FC236}">
                  <a16:creationId xmlns:a16="http://schemas.microsoft.com/office/drawing/2014/main" xmlns="" id="{68B2BD9C-3631-0248-8338-993D33C951FA}"/>
                </a:ext>
              </a:extLst>
            </p:cNvPr>
            <p:cNvSpPr/>
            <p:nvPr/>
          </p:nvSpPr>
          <p:spPr>
            <a:xfrm>
              <a:off x="149376" y="230477"/>
              <a:ext cx="851905" cy="1006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47" dirty="0"/>
            </a:p>
          </p:txBody>
        </p:sp>
        <p:sp>
          <p:nvSpPr>
            <p:cNvPr id="100" name="Reserve">
              <a:extLst>
                <a:ext uri="{FF2B5EF4-FFF2-40B4-BE49-F238E27FC236}">
                  <a16:creationId xmlns:a16="http://schemas.microsoft.com/office/drawing/2014/main" xmlns="" id="{328A0F5A-10F3-0146-92AD-A06ACA17D69D}"/>
                </a:ext>
              </a:extLst>
            </p:cNvPr>
            <p:cNvSpPr txBox="1"/>
            <p:nvPr/>
          </p:nvSpPr>
          <p:spPr>
            <a:xfrm>
              <a:off x="-368109" y="-188778"/>
              <a:ext cx="1817600" cy="49023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800" b="0"/>
              </a:lvl1pPr>
            </a:lstStyle>
            <a:p>
              <a:pPr algn="ctr"/>
              <a:r>
                <a:rPr sz="1867" dirty="0"/>
                <a:t>Reserve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xmlns="" id="{217E4153-E855-1C4F-BC1E-598347F5FDCF}"/>
              </a:ext>
            </a:extLst>
          </p:cNvPr>
          <p:cNvGrpSpPr/>
          <p:nvPr/>
        </p:nvGrpSpPr>
        <p:grpSpPr>
          <a:xfrm>
            <a:off x="4320891" y="1583111"/>
            <a:ext cx="738685" cy="1417934"/>
            <a:chOff x="3240668" y="1187333"/>
            <a:chExt cx="554014" cy="1063451"/>
          </a:xfrm>
        </p:grpSpPr>
        <p:sp>
          <p:nvSpPr>
            <p:cNvPr id="101" name="First paper">
              <a:extLst>
                <a:ext uri="{FF2B5EF4-FFF2-40B4-BE49-F238E27FC236}">
                  <a16:creationId xmlns:a16="http://schemas.microsoft.com/office/drawing/2014/main" xmlns="" id="{301771BB-7176-E442-A1DE-82472B6106A5}"/>
                </a:ext>
              </a:extLst>
            </p:cNvPr>
            <p:cNvSpPr txBox="1"/>
            <p:nvPr/>
          </p:nvSpPr>
          <p:spPr>
            <a:xfrm>
              <a:off x="3240668" y="1187333"/>
              <a:ext cx="554014" cy="48508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800" b="0"/>
              </a:lvl1pPr>
            </a:lstStyle>
            <a:p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First paper</a:t>
              </a:r>
            </a:p>
          </p:txBody>
        </p:sp>
        <p:sp>
          <p:nvSpPr>
            <p:cNvPr id="102" name="Line">
              <a:extLst>
                <a:ext uri="{FF2B5EF4-FFF2-40B4-BE49-F238E27FC236}">
                  <a16:creationId xmlns:a16="http://schemas.microsoft.com/office/drawing/2014/main" xmlns="" id="{F9F02992-8C6D-D04B-B951-00B4BDEFD37F}"/>
                </a:ext>
              </a:extLst>
            </p:cNvPr>
            <p:cNvSpPr/>
            <p:nvPr/>
          </p:nvSpPr>
          <p:spPr>
            <a:xfrm>
              <a:off x="3438974" y="1713397"/>
              <a:ext cx="6112" cy="537387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4" name="Group">
            <a:extLst>
              <a:ext uri="{FF2B5EF4-FFF2-40B4-BE49-F238E27FC236}">
                <a16:creationId xmlns:a16="http://schemas.microsoft.com/office/drawing/2014/main" xmlns="" id="{6FAF940F-F9D6-B847-9EA6-2F1FFA7E1981}"/>
              </a:ext>
            </a:extLst>
          </p:cNvPr>
          <p:cNvGrpSpPr/>
          <p:nvPr/>
        </p:nvGrpSpPr>
        <p:grpSpPr>
          <a:xfrm>
            <a:off x="4469391" y="85418"/>
            <a:ext cx="1374880" cy="2682854"/>
            <a:chOff x="-198420" y="-216488"/>
            <a:chExt cx="1875100" cy="3658958"/>
          </a:xfrm>
        </p:grpSpPr>
        <p:sp>
          <p:nvSpPr>
            <p:cNvPr id="105" name="Radioactive">
              <a:extLst>
                <a:ext uri="{FF2B5EF4-FFF2-40B4-BE49-F238E27FC236}">
                  <a16:creationId xmlns:a16="http://schemas.microsoft.com/office/drawing/2014/main" xmlns="" id="{287A83A8-E563-7743-A19E-05A64B8C8B63}"/>
                </a:ext>
              </a:extLst>
            </p:cNvPr>
            <p:cNvSpPr/>
            <p:nvPr/>
          </p:nvSpPr>
          <p:spPr>
            <a:xfrm>
              <a:off x="-131149" y="698876"/>
              <a:ext cx="806926" cy="806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3" y="0"/>
                    <a:pt x="0" y="4833"/>
                    <a:pt x="0" y="10800"/>
                  </a:cubicBezTo>
                  <a:cubicBezTo>
                    <a:pt x="0" y="16767"/>
                    <a:pt x="4833" y="21600"/>
                    <a:pt x="10800" y="21600"/>
                  </a:cubicBezTo>
                  <a:cubicBezTo>
                    <a:pt x="16767" y="21600"/>
                    <a:pt x="21600" y="16767"/>
                    <a:pt x="21600" y="10800"/>
                  </a:cubicBezTo>
                  <a:cubicBezTo>
                    <a:pt x="21600" y="4833"/>
                    <a:pt x="16762" y="0"/>
                    <a:pt x="10800" y="0"/>
                  </a:cubicBezTo>
                  <a:close/>
                  <a:moveTo>
                    <a:pt x="10800" y="1188"/>
                  </a:moveTo>
                  <a:cubicBezTo>
                    <a:pt x="16108" y="1188"/>
                    <a:pt x="20412" y="5492"/>
                    <a:pt x="20412" y="10800"/>
                  </a:cubicBezTo>
                  <a:cubicBezTo>
                    <a:pt x="20412" y="16108"/>
                    <a:pt x="16103" y="20412"/>
                    <a:pt x="10800" y="20412"/>
                  </a:cubicBezTo>
                  <a:cubicBezTo>
                    <a:pt x="5492" y="20412"/>
                    <a:pt x="1188" y="16108"/>
                    <a:pt x="1188" y="10800"/>
                  </a:cubicBezTo>
                  <a:cubicBezTo>
                    <a:pt x="1188" y="5492"/>
                    <a:pt x="5492" y="1188"/>
                    <a:pt x="10800" y="1188"/>
                  </a:cubicBezTo>
                  <a:close/>
                  <a:moveTo>
                    <a:pt x="6635" y="3704"/>
                  </a:moveTo>
                  <a:cubicBezTo>
                    <a:pt x="6635" y="3704"/>
                    <a:pt x="2472" y="5287"/>
                    <a:pt x="2472" y="10849"/>
                  </a:cubicBezTo>
                  <a:lnTo>
                    <a:pt x="7769" y="10849"/>
                  </a:lnTo>
                  <a:cubicBezTo>
                    <a:pt x="7769" y="10838"/>
                    <a:pt x="7769" y="10822"/>
                    <a:pt x="7769" y="10800"/>
                  </a:cubicBezTo>
                  <a:cubicBezTo>
                    <a:pt x="7769" y="9693"/>
                    <a:pt x="8364" y="8727"/>
                    <a:pt x="9249" y="8198"/>
                  </a:cubicBezTo>
                  <a:lnTo>
                    <a:pt x="6635" y="3704"/>
                  </a:lnTo>
                  <a:close/>
                  <a:moveTo>
                    <a:pt x="14958" y="3709"/>
                  </a:moveTo>
                  <a:lnTo>
                    <a:pt x="12344" y="8203"/>
                  </a:lnTo>
                  <a:cubicBezTo>
                    <a:pt x="13230" y="8732"/>
                    <a:pt x="13824" y="9698"/>
                    <a:pt x="13824" y="10805"/>
                  </a:cubicBezTo>
                  <a:cubicBezTo>
                    <a:pt x="13824" y="10821"/>
                    <a:pt x="13824" y="10843"/>
                    <a:pt x="13824" y="10859"/>
                  </a:cubicBezTo>
                  <a:lnTo>
                    <a:pt x="19121" y="10859"/>
                  </a:lnTo>
                  <a:cubicBezTo>
                    <a:pt x="19121" y="5292"/>
                    <a:pt x="14958" y="3709"/>
                    <a:pt x="14958" y="3709"/>
                  </a:cubicBezTo>
                  <a:close/>
                  <a:moveTo>
                    <a:pt x="10800" y="8758"/>
                  </a:moveTo>
                  <a:cubicBezTo>
                    <a:pt x="10278" y="8758"/>
                    <a:pt x="9754" y="8959"/>
                    <a:pt x="9356" y="9357"/>
                  </a:cubicBezTo>
                  <a:cubicBezTo>
                    <a:pt x="8558" y="10154"/>
                    <a:pt x="8558" y="11446"/>
                    <a:pt x="9356" y="12243"/>
                  </a:cubicBezTo>
                  <a:cubicBezTo>
                    <a:pt x="10153" y="13040"/>
                    <a:pt x="11446" y="13040"/>
                    <a:pt x="12243" y="12243"/>
                  </a:cubicBezTo>
                  <a:cubicBezTo>
                    <a:pt x="13040" y="11446"/>
                    <a:pt x="13040" y="10154"/>
                    <a:pt x="12243" y="9357"/>
                  </a:cubicBezTo>
                  <a:cubicBezTo>
                    <a:pt x="11844" y="8959"/>
                    <a:pt x="11322" y="8758"/>
                    <a:pt x="10800" y="8758"/>
                  </a:cubicBezTo>
                  <a:close/>
                  <a:moveTo>
                    <a:pt x="9293" y="13424"/>
                  </a:moveTo>
                  <a:lnTo>
                    <a:pt x="6684" y="17977"/>
                  </a:lnTo>
                  <a:cubicBezTo>
                    <a:pt x="6684" y="17977"/>
                    <a:pt x="8315" y="19218"/>
                    <a:pt x="10810" y="19202"/>
                  </a:cubicBezTo>
                  <a:cubicBezTo>
                    <a:pt x="13305" y="19218"/>
                    <a:pt x="14936" y="17977"/>
                    <a:pt x="14936" y="17977"/>
                  </a:cubicBezTo>
                  <a:lnTo>
                    <a:pt x="12327" y="13424"/>
                  </a:lnTo>
                  <a:cubicBezTo>
                    <a:pt x="11879" y="13683"/>
                    <a:pt x="11361" y="13829"/>
                    <a:pt x="10810" y="13824"/>
                  </a:cubicBezTo>
                  <a:cubicBezTo>
                    <a:pt x="10259" y="13824"/>
                    <a:pt x="9741" y="13678"/>
                    <a:pt x="9293" y="1342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Graduation Cap">
              <a:extLst>
                <a:ext uri="{FF2B5EF4-FFF2-40B4-BE49-F238E27FC236}">
                  <a16:creationId xmlns:a16="http://schemas.microsoft.com/office/drawing/2014/main" xmlns="" id="{5FFD825C-8AED-FD43-987E-01EA8A8B7F11}"/>
                </a:ext>
              </a:extLst>
            </p:cNvPr>
            <p:cNvSpPr/>
            <p:nvPr/>
          </p:nvSpPr>
          <p:spPr>
            <a:xfrm>
              <a:off x="562607" y="369623"/>
              <a:ext cx="1114073" cy="60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6520"/>
                  </a:lnTo>
                  <a:lnTo>
                    <a:pt x="10800" y="13043"/>
                  </a:lnTo>
                  <a:lnTo>
                    <a:pt x="18745" y="8243"/>
                  </a:lnTo>
                  <a:lnTo>
                    <a:pt x="18745" y="10509"/>
                  </a:lnTo>
                  <a:cubicBezTo>
                    <a:pt x="18606" y="10673"/>
                    <a:pt x="18515" y="10958"/>
                    <a:pt x="18515" y="11282"/>
                  </a:cubicBezTo>
                  <a:cubicBezTo>
                    <a:pt x="18515" y="11519"/>
                    <a:pt x="18563" y="11733"/>
                    <a:pt x="18644" y="11896"/>
                  </a:cubicBezTo>
                  <a:cubicBezTo>
                    <a:pt x="18499" y="12008"/>
                    <a:pt x="18399" y="12270"/>
                    <a:pt x="18399" y="12574"/>
                  </a:cubicBezTo>
                  <a:lnTo>
                    <a:pt x="18399" y="21301"/>
                  </a:lnTo>
                  <a:cubicBezTo>
                    <a:pt x="18553" y="21484"/>
                    <a:pt x="18772" y="21600"/>
                    <a:pt x="19018" y="21600"/>
                  </a:cubicBezTo>
                  <a:cubicBezTo>
                    <a:pt x="19264" y="21600"/>
                    <a:pt x="19483" y="21484"/>
                    <a:pt x="19637" y="21301"/>
                  </a:cubicBezTo>
                  <a:lnTo>
                    <a:pt x="19637" y="12556"/>
                  </a:lnTo>
                  <a:cubicBezTo>
                    <a:pt x="19637" y="12255"/>
                    <a:pt x="19538" y="11998"/>
                    <a:pt x="19396" y="11887"/>
                  </a:cubicBezTo>
                  <a:cubicBezTo>
                    <a:pt x="19474" y="11725"/>
                    <a:pt x="19523" y="11515"/>
                    <a:pt x="19523" y="11282"/>
                  </a:cubicBezTo>
                  <a:cubicBezTo>
                    <a:pt x="19523" y="10958"/>
                    <a:pt x="19430" y="10673"/>
                    <a:pt x="19292" y="10509"/>
                  </a:cubicBezTo>
                  <a:lnTo>
                    <a:pt x="19292" y="7913"/>
                  </a:lnTo>
                  <a:lnTo>
                    <a:pt x="21600" y="6520"/>
                  </a:lnTo>
                  <a:lnTo>
                    <a:pt x="10800" y="0"/>
                  </a:lnTo>
                  <a:close/>
                  <a:moveTo>
                    <a:pt x="10819" y="5598"/>
                  </a:moveTo>
                  <a:cubicBezTo>
                    <a:pt x="11223" y="5598"/>
                    <a:pt x="11551" y="5819"/>
                    <a:pt x="11551" y="6091"/>
                  </a:cubicBezTo>
                  <a:cubicBezTo>
                    <a:pt x="11551" y="6364"/>
                    <a:pt x="11223" y="6584"/>
                    <a:pt x="10819" y="6584"/>
                  </a:cubicBezTo>
                  <a:cubicBezTo>
                    <a:pt x="10414" y="6584"/>
                    <a:pt x="10084" y="6364"/>
                    <a:pt x="10084" y="6091"/>
                  </a:cubicBezTo>
                  <a:cubicBezTo>
                    <a:pt x="10084" y="5819"/>
                    <a:pt x="10414" y="5598"/>
                    <a:pt x="10819" y="5598"/>
                  </a:cubicBezTo>
                  <a:close/>
                  <a:moveTo>
                    <a:pt x="16068" y="10691"/>
                  </a:moveTo>
                  <a:lnTo>
                    <a:pt x="10800" y="13872"/>
                  </a:lnTo>
                  <a:lnTo>
                    <a:pt x="5535" y="10694"/>
                  </a:lnTo>
                  <a:cubicBezTo>
                    <a:pt x="4861" y="12240"/>
                    <a:pt x="4431" y="14116"/>
                    <a:pt x="4188" y="16122"/>
                  </a:cubicBezTo>
                  <a:cubicBezTo>
                    <a:pt x="6908" y="16652"/>
                    <a:pt x="9240" y="18095"/>
                    <a:pt x="10748" y="20074"/>
                  </a:cubicBezTo>
                  <a:cubicBezTo>
                    <a:pt x="12275" y="18069"/>
                    <a:pt x="14648" y="16613"/>
                    <a:pt x="17413" y="16101"/>
                  </a:cubicBezTo>
                  <a:cubicBezTo>
                    <a:pt x="17170" y="14102"/>
                    <a:pt x="16740" y="12232"/>
                    <a:pt x="16068" y="10691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Graduated…">
              <a:extLst>
                <a:ext uri="{FF2B5EF4-FFF2-40B4-BE49-F238E27FC236}">
                  <a16:creationId xmlns:a16="http://schemas.microsoft.com/office/drawing/2014/main" xmlns="" id="{2C40FED2-F180-C848-9CC6-CA74AB7BCFEF}"/>
                </a:ext>
              </a:extLst>
            </p:cNvPr>
            <p:cNvSpPr txBox="1"/>
            <p:nvPr/>
          </p:nvSpPr>
          <p:spPr>
            <a:xfrm>
              <a:off x="-198420" y="-216488"/>
              <a:ext cx="1677905" cy="882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Graduated</a:t>
              </a:r>
            </a:p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PhD</a:t>
              </a:r>
            </a:p>
          </p:txBody>
        </p:sp>
        <p:sp>
          <p:nvSpPr>
            <p:cNvPr id="108" name="Line">
              <a:extLst>
                <a:ext uri="{FF2B5EF4-FFF2-40B4-BE49-F238E27FC236}">
                  <a16:creationId xmlns:a16="http://schemas.microsoft.com/office/drawing/2014/main" xmlns="" id="{D6057FBF-14C2-2349-A223-3C0F4A95B0A2}"/>
                </a:ext>
              </a:extLst>
            </p:cNvPr>
            <p:cNvSpPr/>
            <p:nvPr/>
          </p:nvSpPr>
          <p:spPr>
            <a:xfrm flipH="1">
              <a:off x="383255" y="1125498"/>
              <a:ext cx="686955" cy="2316972"/>
            </a:xfrm>
            <a:prstGeom prst="line">
              <a:avLst/>
            </a:prstGeom>
            <a:noFill/>
            <a:ln w="38100" cap="flat">
              <a:solidFill>
                <a:srgbClr val="A6A6A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">
            <a:extLst>
              <a:ext uri="{FF2B5EF4-FFF2-40B4-BE49-F238E27FC236}">
                <a16:creationId xmlns:a16="http://schemas.microsoft.com/office/drawing/2014/main" xmlns="" id="{75B9854A-1B86-C849-986F-49F9BAC44D11}"/>
              </a:ext>
            </a:extLst>
          </p:cNvPr>
          <p:cNvGrpSpPr/>
          <p:nvPr/>
        </p:nvGrpSpPr>
        <p:grpSpPr>
          <a:xfrm>
            <a:off x="4405043" y="744966"/>
            <a:ext cx="2559451" cy="6018566"/>
            <a:chOff x="96673" y="17500"/>
            <a:chExt cx="3490658" cy="8208309"/>
          </a:xfrm>
        </p:grpSpPr>
        <p:sp>
          <p:nvSpPr>
            <p:cNvPr id="110" name="Quit nuclear physics…">
              <a:extLst>
                <a:ext uri="{FF2B5EF4-FFF2-40B4-BE49-F238E27FC236}">
                  <a16:creationId xmlns:a16="http://schemas.microsoft.com/office/drawing/2014/main" xmlns="" id="{48BAD545-D642-7C43-B680-648790E5BE77}"/>
                </a:ext>
              </a:extLst>
            </p:cNvPr>
            <p:cNvSpPr txBox="1"/>
            <p:nvPr/>
          </p:nvSpPr>
          <p:spPr>
            <a:xfrm>
              <a:off x="96673" y="6559991"/>
              <a:ext cx="3490658" cy="1665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8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Quit nuclear physics</a:t>
              </a:r>
            </a:p>
            <a:p>
              <a:pPr>
                <a:defRPr sz="1800" b="0" i="1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'I was known as </a:t>
              </a:r>
              <a:r>
                <a:rPr sz="1867" dirty="0" err="1">
                  <a:latin typeface="Arial" panose="020B0604020202020204" pitchFamily="34" charset="0"/>
                  <a:cs typeface="Arial" panose="020B0604020202020204" pitchFamily="34" charset="0"/>
                </a:rPr>
                <a:t>Ashkin's</a:t>
              </a: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 brother </a:t>
              </a:r>
              <a:r>
                <a:rPr sz="1867" dirty="0" err="1">
                  <a:latin typeface="Arial" panose="020B0604020202020204" pitchFamily="34" charset="0"/>
                  <a:cs typeface="Arial" panose="020B0604020202020204" pitchFamily="34" charset="0"/>
                </a:rPr>
                <a:t>Ashkin</a:t>
              </a: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'</a:t>
              </a:r>
            </a:p>
          </p:txBody>
        </p:sp>
        <p:sp>
          <p:nvSpPr>
            <p:cNvPr id="111" name="Dingbat X">
              <a:extLst>
                <a:ext uri="{FF2B5EF4-FFF2-40B4-BE49-F238E27FC236}">
                  <a16:creationId xmlns:a16="http://schemas.microsoft.com/office/drawing/2014/main" xmlns="" id="{43F63A32-84E3-4347-BCED-198818B2C414}"/>
                </a:ext>
              </a:extLst>
            </p:cNvPr>
            <p:cNvSpPr/>
            <p:nvPr/>
          </p:nvSpPr>
          <p:spPr>
            <a:xfrm>
              <a:off x="265814" y="17500"/>
              <a:ext cx="730571" cy="863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2" name="Group">
            <a:extLst>
              <a:ext uri="{FF2B5EF4-FFF2-40B4-BE49-F238E27FC236}">
                <a16:creationId xmlns:a16="http://schemas.microsoft.com/office/drawing/2014/main" xmlns="" id="{9C9BFA96-BBE4-7C40-996F-C971660E30A7}"/>
              </a:ext>
            </a:extLst>
          </p:cNvPr>
          <p:cNvGrpSpPr/>
          <p:nvPr/>
        </p:nvGrpSpPr>
        <p:grpSpPr>
          <a:xfrm>
            <a:off x="5309368" y="1714707"/>
            <a:ext cx="754869" cy="1087671"/>
            <a:chOff x="-87510" y="-153942"/>
            <a:chExt cx="1029514" cy="1483397"/>
          </a:xfrm>
        </p:grpSpPr>
        <p:pic>
          <p:nvPicPr>
            <p:cNvPr id="113" name="laser-beam-hi.png" descr="laser-beam-hi.png">
              <a:extLst>
                <a:ext uri="{FF2B5EF4-FFF2-40B4-BE49-F238E27FC236}">
                  <a16:creationId xmlns:a16="http://schemas.microsoft.com/office/drawing/2014/main" xmlns="" id="{AC6E1E35-FEC9-114C-8A6D-ABDB4353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-87510" y="-153942"/>
              <a:ext cx="1029514" cy="9076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4" name="Line">
              <a:extLst>
                <a:ext uri="{FF2B5EF4-FFF2-40B4-BE49-F238E27FC236}">
                  <a16:creationId xmlns:a16="http://schemas.microsoft.com/office/drawing/2014/main" xmlns="" id="{E63FDB85-DCCB-3445-ADC2-B07EBE4918CD}"/>
                </a:ext>
              </a:extLst>
            </p:cNvPr>
            <p:cNvSpPr/>
            <p:nvPr/>
          </p:nvSpPr>
          <p:spPr>
            <a:xfrm flipH="1">
              <a:off x="427454" y="884814"/>
              <a:ext cx="2" cy="444641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5" name="Group">
            <a:extLst>
              <a:ext uri="{FF2B5EF4-FFF2-40B4-BE49-F238E27FC236}">
                <a16:creationId xmlns:a16="http://schemas.microsoft.com/office/drawing/2014/main" xmlns="" id="{101E309B-2197-E94B-A2BE-374956DB5201}"/>
              </a:ext>
            </a:extLst>
          </p:cNvPr>
          <p:cNvGrpSpPr/>
          <p:nvPr/>
        </p:nvGrpSpPr>
        <p:grpSpPr>
          <a:xfrm>
            <a:off x="5787928" y="744901"/>
            <a:ext cx="2364816" cy="1731453"/>
            <a:chOff x="-240208" y="133172"/>
            <a:chExt cx="3225205" cy="2361409"/>
          </a:xfrm>
        </p:grpSpPr>
        <p:sp>
          <p:nvSpPr>
            <p:cNvPr id="116" name="Breakthrough:…">
              <a:extLst>
                <a:ext uri="{FF2B5EF4-FFF2-40B4-BE49-F238E27FC236}">
                  <a16:creationId xmlns:a16="http://schemas.microsoft.com/office/drawing/2014/main" xmlns="" id="{8437381B-97D9-254F-BACF-7BF62DB17EDB}"/>
                </a:ext>
              </a:extLst>
            </p:cNvPr>
            <p:cNvSpPr txBox="1"/>
            <p:nvPr/>
          </p:nvSpPr>
          <p:spPr>
            <a:xfrm>
              <a:off x="-240208" y="133172"/>
              <a:ext cx="3225205" cy="15537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600"/>
              </a:pPr>
              <a:r>
                <a:rPr sz="1867" b="1" dirty="0">
                  <a:latin typeface="Arial" panose="020B0604020202020204" pitchFamily="34" charset="0"/>
                  <a:cs typeface="Arial" panose="020B0604020202020204" pitchFamily="34" charset="0"/>
                </a:rPr>
                <a:t>Breakthrough</a:t>
              </a: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>
                <a:defRPr sz="1600" b="0" i="1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‘</a:t>
              </a:r>
              <a:r>
                <a:rPr sz="1600" dirty="0">
                  <a:latin typeface="Arial" panose="020B0604020202020204" pitchFamily="34" charset="0"/>
                  <a:cs typeface="Arial" panose="020B0604020202020204" pitchFamily="34" charset="0"/>
                </a:rPr>
                <a:t>Acceleration and trapping of particles by radiation pressure'</a:t>
              </a:r>
            </a:p>
          </p:txBody>
        </p:sp>
        <p:sp>
          <p:nvSpPr>
            <p:cNvPr id="117" name="Line">
              <a:extLst>
                <a:ext uri="{FF2B5EF4-FFF2-40B4-BE49-F238E27FC236}">
                  <a16:creationId xmlns:a16="http://schemas.microsoft.com/office/drawing/2014/main" xmlns="" id="{A6169AB3-8D1C-3A4E-928D-946D86EFCA0F}"/>
                </a:ext>
              </a:extLst>
            </p:cNvPr>
            <p:cNvSpPr/>
            <p:nvPr/>
          </p:nvSpPr>
          <p:spPr>
            <a:xfrm>
              <a:off x="700125" y="1663024"/>
              <a:ext cx="86229" cy="831557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xmlns="" id="{E682AB44-5106-F544-96C9-BCBD837ED37F}"/>
              </a:ext>
            </a:extLst>
          </p:cNvPr>
          <p:cNvGrpSpPr/>
          <p:nvPr/>
        </p:nvGrpSpPr>
        <p:grpSpPr>
          <a:xfrm>
            <a:off x="6680508" y="3580213"/>
            <a:ext cx="1433736" cy="2212785"/>
            <a:chOff x="-96692" y="-1582896"/>
            <a:chExt cx="1955375" cy="3017865"/>
          </a:xfrm>
        </p:grpSpPr>
        <p:sp>
          <p:nvSpPr>
            <p:cNvPr id="119" name="Funding cut">
              <a:extLst>
                <a:ext uri="{FF2B5EF4-FFF2-40B4-BE49-F238E27FC236}">
                  <a16:creationId xmlns:a16="http://schemas.microsoft.com/office/drawing/2014/main" xmlns="" id="{F3C1B717-7DD2-354A-BADB-5C16D4202EF3}"/>
                </a:ext>
              </a:extLst>
            </p:cNvPr>
            <p:cNvSpPr txBox="1"/>
            <p:nvPr/>
          </p:nvSpPr>
          <p:spPr>
            <a:xfrm>
              <a:off x="-96692" y="552870"/>
              <a:ext cx="1414005" cy="8820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800"/>
              </a:lvl1pPr>
            </a:lstStyle>
            <a:p>
              <a:pPr algn="ctr"/>
              <a:r>
                <a:rPr sz="18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Funding cut</a:t>
              </a:r>
            </a:p>
          </p:txBody>
        </p:sp>
        <p:pic>
          <p:nvPicPr>
            <p:cNvPr id="121" name="Line" descr="Line">
              <a:extLst>
                <a:ext uri="{FF2B5EF4-FFF2-40B4-BE49-F238E27FC236}">
                  <a16:creationId xmlns:a16="http://schemas.microsoft.com/office/drawing/2014/main" xmlns="" id="{BCD9E47D-CA88-CA4F-B2C2-FE0C8BF8BF94}"/>
                </a:ext>
              </a:extLst>
            </p:cNvPr>
            <p:cNvPicPr>
              <a:picLocks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61419" y="-1582896"/>
              <a:ext cx="1297264" cy="398126"/>
            </a:xfrm>
            <a:prstGeom prst="rect">
              <a:avLst/>
            </a:prstGeom>
            <a:effectLst/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xmlns="" id="{8D6F78DD-098E-C34E-A1CE-DCC1A01FFDE4}"/>
              </a:ext>
            </a:extLst>
          </p:cNvPr>
          <p:cNvGrpSpPr/>
          <p:nvPr/>
        </p:nvGrpSpPr>
        <p:grpSpPr>
          <a:xfrm>
            <a:off x="5813064" y="507956"/>
            <a:ext cx="3283117" cy="2294422"/>
            <a:chOff x="4359798" y="380967"/>
            <a:chExt cx="2462338" cy="1720816"/>
          </a:xfrm>
        </p:grpSpPr>
        <p:sp>
          <p:nvSpPr>
            <p:cNvPr id="123" name="Steven Chu arrives…">
              <a:extLst>
                <a:ext uri="{FF2B5EF4-FFF2-40B4-BE49-F238E27FC236}">
                  <a16:creationId xmlns:a16="http://schemas.microsoft.com/office/drawing/2014/main" xmlns="" id="{F0D7AE0E-D109-BA49-B855-4B58A0102747}"/>
                </a:ext>
              </a:extLst>
            </p:cNvPr>
            <p:cNvSpPr txBox="1"/>
            <p:nvPr/>
          </p:nvSpPr>
          <p:spPr>
            <a:xfrm>
              <a:off x="4359798" y="380967"/>
              <a:ext cx="2462338" cy="100825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600" b="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Steven Chu arrives</a:t>
              </a:r>
            </a:p>
            <a:p>
              <a:pPr>
                <a:defRPr sz="1600" b="0" i="1"/>
              </a:pPr>
              <a:r>
                <a:rPr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Ashkin</a:t>
              </a:r>
              <a:r>
                <a:rPr sz="1600" dirty="0">
                  <a:latin typeface="Arial" panose="020B0604020202020204" pitchFamily="34" charset="0"/>
                  <a:cs typeface="Arial" panose="020B0604020202020204" pitchFamily="34" charset="0"/>
                </a:rPr>
                <a:t>: ’Wouldn't it be nice if you can hold on to an atom with light' </a:t>
              </a:r>
            </a:p>
            <a:p>
              <a:pPr>
                <a:defRPr sz="1600" b="0"/>
              </a:pPr>
              <a:r>
                <a:rPr sz="1600" dirty="0">
                  <a:latin typeface="Arial" panose="020B0604020202020204" pitchFamily="34" charset="0"/>
                  <a:cs typeface="Arial" panose="020B0604020202020204" pitchFamily="34" charset="0"/>
                </a:rPr>
                <a:t>Chu: </a:t>
              </a:r>
              <a:r>
                <a:rPr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“I was this new, young person who he could corrupt”</a:t>
              </a:r>
            </a:p>
          </p:txBody>
        </p:sp>
        <p:sp>
          <p:nvSpPr>
            <p:cNvPr id="124" name="Line">
              <a:extLst>
                <a:ext uri="{FF2B5EF4-FFF2-40B4-BE49-F238E27FC236}">
                  <a16:creationId xmlns:a16="http://schemas.microsoft.com/office/drawing/2014/main" xmlns="" id="{6F506BC1-5616-D546-9F98-1714AF6DDCF0}"/>
                </a:ext>
              </a:extLst>
            </p:cNvPr>
            <p:cNvSpPr/>
            <p:nvPr/>
          </p:nvSpPr>
          <p:spPr>
            <a:xfrm>
              <a:off x="5809753" y="1429875"/>
              <a:ext cx="215088" cy="671908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6" name="Group">
            <a:extLst>
              <a:ext uri="{FF2B5EF4-FFF2-40B4-BE49-F238E27FC236}">
                <a16:creationId xmlns:a16="http://schemas.microsoft.com/office/drawing/2014/main" xmlns="" id="{3E2B8E95-81E3-704E-8D07-29E5A73FE793}"/>
              </a:ext>
            </a:extLst>
          </p:cNvPr>
          <p:cNvGrpSpPr/>
          <p:nvPr/>
        </p:nvGrpSpPr>
        <p:grpSpPr>
          <a:xfrm>
            <a:off x="8049450" y="1959325"/>
            <a:ext cx="467828" cy="1150489"/>
            <a:chOff x="-35004" y="-102945"/>
            <a:chExt cx="638037" cy="1569070"/>
          </a:xfrm>
        </p:grpSpPr>
        <p:sp>
          <p:nvSpPr>
            <p:cNvPr id="127" name="Line">
              <a:extLst>
                <a:ext uri="{FF2B5EF4-FFF2-40B4-BE49-F238E27FC236}">
                  <a16:creationId xmlns:a16="http://schemas.microsoft.com/office/drawing/2014/main" xmlns="" id="{D6203DF5-FB83-254A-AB3C-438AEF052F4D}"/>
                </a:ext>
              </a:extLst>
            </p:cNvPr>
            <p:cNvSpPr/>
            <p:nvPr/>
          </p:nvSpPr>
          <p:spPr>
            <a:xfrm flipH="1">
              <a:off x="273319" y="684414"/>
              <a:ext cx="1" cy="781711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Atom">
              <a:extLst>
                <a:ext uri="{FF2B5EF4-FFF2-40B4-BE49-F238E27FC236}">
                  <a16:creationId xmlns:a16="http://schemas.microsoft.com/office/drawing/2014/main" xmlns="" id="{DA95D785-5B6B-1B4B-A339-0E6C330D2735}"/>
                </a:ext>
              </a:extLst>
            </p:cNvPr>
            <p:cNvSpPr/>
            <p:nvPr/>
          </p:nvSpPr>
          <p:spPr>
            <a:xfrm>
              <a:off x="-35004" y="-102945"/>
              <a:ext cx="638037" cy="718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8" h="21600" extrusionOk="0">
                  <a:moveTo>
                    <a:pt x="10524" y="0"/>
                  </a:moveTo>
                  <a:cubicBezTo>
                    <a:pt x="9635" y="0"/>
                    <a:pt x="8359" y="577"/>
                    <a:pt x="7326" y="3327"/>
                  </a:cubicBezTo>
                  <a:cubicBezTo>
                    <a:pt x="7137" y="3832"/>
                    <a:pt x="6970" y="4380"/>
                    <a:pt x="6824" y="4961"/>
                  </a:cubicBezTo>
                  <a:cubicBezTo>
                    <a:pt x="6200" y="4785"/>
                    <a:pt x="5595" y="4643"/>
                    <a:pt x="5020" y="4540"/>
                  </a:cubicBezTo>
                  <a:cubicBezTo>
                    <a:pt x="1890" y="3980"/>
                    <a:pt x="703" y="4698"/>
                    <a:pt x="258" y="5400"/>
                  </a:cubicBezTo>
                  <a:cubicBezTo>
                    <a:pt x="-186" y="6101"/>
                    <a:pt x="-276" y="7396"/>
                    <a:pt x="1822" y="9586"/>
                  </a:cubicBezTo>
                  <a:cubicBezTo>
                    <a:pt x="2207" y="9988"/>
                    <a:pt x="2643" y="10394"/>
                    <a:pt x="3123" y="10799"/>
                  </a:cubicBezTo>
                  <a:cubicBezTo>
                    <a:pt x="2644" y="11204"/>
                    <a:pt x="2207" y="11610"/>
                    <a:pt x="1822" y="12013"/>
                  </a:cubicBezTo>
                  <a:cubicBezTo>
                    <a:pt x="-276" y="14202"/>
                    <a:pt x="-186" y="15499"/>
                    <a:pt x="258" y="16200"/>
                  </a:cubicBezTo>
                  <a:cubicBezTo>
                    <a:pt x="591" y="16726"/>
                    <a:pt x="1341" y="17260"/>
                    <a:pt x="3011" y="17260"/>
                  </a:cubicBezTo>
                  <a:cubicBezTo>
                    <a:pt x="3571" y="17260"/>
                    <a:pt x="4234" y="17200"/>
                    <a:pt x="5020" y="17060"/>
                  </a:cubicBezTo>
                  <a:cubicBezTo>
                    <a:pt x="5595" y="16957"/>
                    <a:pt x="6200" y="16815"/>
                    <a:pt x="6824" y="16639"/>
                  </a:cubicBezTo>
                  <a:cubicBezTo>
                    <a:pt x="6970" y="17220"/>
                    <a:pt x="7137" y="17766"/>
                    <a:pt x="7326" y="18271"/>
                  </a:cubicBezTo>
                  <a:cubicBezTo>
                    <a:pt x="8359" y="21022"/>
                    <a:pt x="9635" y="21600"/>
                    <a:pt x="10524" y="21600"/>
                  </a:cubicBezTo>
                  <a:cubicBezTo>
                    <a:pt x="11413" y="21600"/>
                    <a:pt x="12689" y="21022"/>
                    <a:pt x="13722" y="18271"/>
                  </a:cubicBezTo>
                  <a:cubicBezTo>
                    <a:pt x="13911" y="17766"/>
                    <a:pt x="14080" y="17220"/>
                    <a:pt x="14226" y="16639"/>
                  </a:cubicBezTo>
                  <a:cubicBezTo>
                    <a:pt x="14850" y="16815"/>
                    <a:pt x="15453" y="16957"/>
                    <a:pt x="16028" y="17060"/>
                  </a:cubicBezTo>
                  <a:cubicBezTo>
                    <a:pt x="16814" y="17200"/>
                    <a:pt x="17479" y="17260"/>
                    <a:pt x="18038" y="17260"/>
                  </a:cubicBezTo>
                  <a:cubicBezTo>
                    <a:pt x="19709" y="17260"/>
                    <a:pt x="20457" y="16726"/>
                    <a:pt x="20790" y="16200"/>
                  </a:cubicBezTo>
                  <a:cubicBezTo>
                    <a:pt x="21234" y="15499"/>
                    <a:pt x="21324" y="14202"/>
                    <a:pt x="19226" y="12013"/>
                  </a:cubicBezTo>
                  <a:cubicBezTo>
                    <a:pt x="18841" y="11610"/>
                    <a:pt x="18405" y="11204"/>
                    <a:pt x="17925" y="10799"/>
                  </a:cubicBezTo>
                  <a:cubicBezTo>
                    <a:pt x="18404" y="10394"/>
                    <a:pt x="18841" y="9988"/>
                    <a:pt x="19226" y="9586"/>
                  </a:cubicBezTo>
                  <a:cubicBezTo>
                    <a:pt x="21324" y="7396"/>
                    <a:pt x="21234" y="6101"/>
                    <a:pt x="20790" y="5400"/>
                  </a:cubicBezTo>
                  <a:cubicBezTo>
                    <a:pt x="20345" y="4698"/>
                    <a:pt x="19158" y="3980"/>
                    <a:pt x="16028" y="4540"/>
                  </a:cubicBezTo>
                  <a:cubicBezTo>
                    <a:pt x="15453" y="4643"/>
                    <a:pt x="14850" y="4785"/>
                    <a:pt x="14226" y="4961"/>
                  </a:cubicBezTo>
                  <a:cubicBezTo>
                    <a:pt x="14080" y="4380"/>
                    <a:pt x="13911" y="3832"/>
                    <a:pt x="13722" y="3327"/>
                  </a:cubicBezTo>
                  <a:cubicBezTo>
                    <a:pt x="12689" y="577"/>
                    <a:pt x="11413" y="0"/>
                    <a:pt x="10524" y="0"/>
                  </a:cubicBezTo>
                  <a:close/>
                  <a:moveTo>
                    <a:pt x="10524" y="856"/>
                  </a:moveTo>
                  <a:cubicBezTo>
                    <a:pt x="11556" y="856"/>
                    <a:pt x="12661" y="2513"/>
                    <a:pt x="13329" y="5231"/>
                  </a:cubicBezTo>
                  <a:cubicBezTo>
                    <a:pt x="12420" y="5525"/>
                    <a:pt x="11478" y="5885"/>
                    <a:pt x="10524" y="6304"/>
                  </a:cubicBezTo>
                  <a:cubicBezTo>
                    <a:pt x="9571" y="5885"/>
                    <a:pt x="8628" y="5525"/>
                    <a:pt x="7719" y="5231"/>
                  </a:cubicBezTo>
                  <a:cubicBezTo>
                    <a:pt x="8386" y="2513"/>
                    <a:pt x="9492" y="856"/>
                    <a:pt x="10524" y="856"/>
                  </a:cubicBezTo>
                  <a:close/>
                  <a:moveTo>
                    <a:pt x="3015" y="5197"/>
                  </a:moveTo>
                  <a:cubicBezTo>
                    <a:pt x="3968" y="5197"/>
                    <a:pt x="5206" y="5394"/>
                    <a:pt x="6633" y="5801"/>
                  </a:cubicBezTo>
                  <a:cubicBezTo>
                    <a:pt x="6458" y="6666"/>
                    <a:pt x="6330" y="7591"/>
                    <a:pt x="6252" y="8553"/>
                  </a:cubicBezTo>
                  <a:cubicBezTo>
                    <a:pt x="5377" y="9095"/>
                    <a:pt x="4562" y="9658"/>
                    <a:pt x="3828" y="10229"/>
                  </a:cubicBezTo>
                  <a:cubicBezTo>
                    <a:pt x="3348" y="9826"/>
                    <a:pt x="2912" y="9422"/>
                    <a:pt x="2530" y="9023"/>
                  </a:cubicBezTo>
                  <a:cubicBezTo>
                    <a:pt x="1217" y="7653"/>
                    <a:pt x="672" y="6459"/>
                    <a:pt x="1072" y="5828"/>
                  </a:cubicBezTo>
                  <a:cubicBezTo>
                    <a:pt x="1335" y="5413"/>
                    <a:pt x="2020" y="5197"/>
                    <a:pt x="3015" y="5197"/>
                  </a:cubicBezTo>
                  <a:close/>
                  <a:moveTo>
                    <a:pt x="18035" y="5197"/>
                  </a:moveTo>
                  <a:cubicBezTo>
                    <a:pt x="19030" y="5197"/>
                    <a:pt x="19713" y="5413"/>
                    <a:pt x="19976" y="5828"/>
                  </a:cubicBezTo>
                  <a:cubicBezTo>
                    <a:pt x="20376" y="6459"/>
                    <a:pt x="19831" y="7653"/>
                    <a:pt x="18518" y="9023"/>
                  </a:cubicBezTo>
                  <a:cubicBezTo>
                    <a:pt x="18136" y="9422"/>
                    <a:pt x="17702" y="9826"/>
                    <a:pt x="17221" y="10229"/>
                  </a:cubicBezTo>
                  <a:cubicBezTo>
                    <a:pt x="16488" y="9658"/>
                    <a:pt x="15673" y="9095"/>
                    <a:pt x="14798" y="8553"/>
                  </a:cubicBezTo>
                  <a:cubicBezTo>
                    <a:pt x="14720" y="7591"/>
                    <a:pt x="14590" y="6665"/>
                    <a:pt x="14415" y="5801"/>
                  </a:cubicBezTo>
                  <a:cubicBezTo>
                    <a:pt x="15842" y="5394"/>
                    <a:pt x="17082" y="5197"/>
                    <a:pt x="18035" y="5197"/>
                  </a:cubicBezTo>
                  <a:close/>
                  <a:moveTo>
                    <a:pt x="7532" y="6078"/>
                  </a:moveTo>
                  <a:cubicBezTo>
                    <a:pt x="8148" y="6281"/>
                    <a:pt x="8794" y="6520"/>
                    <a:pt x="9461" y="6795"/>
                  </a:cubicBezTo>
                  <a:cubicBezTo>
                    <a:pt x="9088" y="6975"/>
                    <a:pt x="8715" y="7162"/>
                    <a:pt x="8343" y="7358"/>
                  </a:cubicBezTo>
                  <a:cubicBezTo>
                    <a:pt x="7971" y="7553"/>
                    <a:pt x="7605" y="7754"/>
                    <a:pt x="7248" y="7958"/>
                  </a:cubicBezTo>
                  <a:cubicBezTo>
                    <a:pt x="7320" y="7295"/>
                    <a:pt x="7416" y="6666"/>
                    <a:pt x="7532" y="6078"/>
                  </a:cubicBezTo>
                  <a:close/>
                  <a:moveTo>
                    <a:pt x="13516" y="6078"/>
                  </a:moveTo>
                  <a:cubicBezTo>
                    <a:pt x="13632" y="6666"/>
                    <a:pt x="13728" y="7295"/>
                    <a:pt x="13800" y="7958"/>
                  </a:cubicBezTo>
                  <a:cubicBezTo>
                    <a:pt x="13443" y="7754"/>
                    <a:pt x="13078" y="7553"/>
                    <a:pt x="12706" y="7358"/>
                  </a:cubicBezTo>
                  <a:cubicBezTo>
                    <a:pt x="12335" y="7162"/>
                    <a:pt x="11962" y="6975"/>
                    <a:pt x="11589" y="6795"/>
                  </a:cubicBezTo>
                  <a:cubicBezTo>
                    <a:pt x="12256" y="6520"/>
                    <a:pt x="12900" y="6281"/>
                    <a:pt x="13516" y="6078"/>
                  </a:cubicBezTo>
                  <a:close/>
                  <a:moveTo>
                    <a:pt x="10524" y="7258"/>
                  </a:moveTo>
                  <a:cubicBezTo>
                    <a:pt x="11084" y="7514"/>
                    <a:pt x="11656" y="7793"/>
                    <a:pt x="12236" y="8099"/>
                  </a:cubicBezTo>
                  <a:cubicBezTo>
                    <a:pt x="12807" y="8399"/>
                    <a:pt x="13361" y="8709"/>
                    <a:pt x="13892" y="9029"/>
                  </a:cubicBezTo>
                  <a:cubicBezTo>
                    <a:pt x="13929" y="9598"/>
                    <a:pt x="13948" y="10189"/>
                    <a:pt x="13948" y="10799"/>
                  </a:cubicBezTo>
                  <a:cubicBezTo>
                    <a:pt x="13948" y="11410"/>
                    <a:pt x="13927" y="12000"/>
                    <a:pt x="13890" y="12570"/>
                  </a:cubicBezTo>
                  <a:cubicBezTo>
                    <a:pt x="13359" y="12889"/>
                    <a:pt x="12806" y="13201"/>
                    <a:pt x="12236" y="13501"/>
                  </a:cubicBezTo>
                  <a:cubicBezTo>
                    <a:pt x="11655" y="13807"/>
                    <a:pt x="11084" y="14087"/>
                    <a:pt x="10524" y="14342"/>
                  </a:cubicBezTo>
                  <a:cubicBezTo>
                    <a:pt x="9964" y="14087"/>
                    <a:pt x="9393" y="13807"/>
                    <a:pt x="8812" y="13501"/>
                  </a:cubicBezTo>
                  <a:cubicBezTo>
                    <a:pt x="8241" y="13201"/>
                    <a:pt x="7689" y="12891"/>
                    <a:pt x="7158" y="12571"/>
                  </a:cubicBezTo>
                  <a:cubicBezTo>
                    <a:pt x="7121" y="12002"/>
                    <a:pt x="7100" y="11410"/>
                    <a:pt x="7100" y="10799"/>
                  </a:cubicBezTo>
                  <a:cubicBezTo>
                    <a:pt x="7100" y="10189"/>
                    <a:pt x="7121" y="9598"/>
                    <a:pt x="7158" y="9029"/>
                  </a:cubicBezTo>
                  <a:cubicBezTo>
                    <a:pt x="7689" y="8709"/>
                    <a:pt x="8241" y="8399"/>
                    <a:pt x="8812" y="8099"/>
                  </a:cubicBezTo>
                  <a:cubicBezTo>
                    <a:pt x="9393" y="7793"/>
                    <a:pt x="9964" y="7514"/>
                    <a:pt x="10524" y="7258"/>
                  </a:cubicBezTo>
                  <a:close/>
                  <a:moveTo>
                    <a:pt x="10524" y="9608"/>
                  </a:moveTo>
                  <a:cubicBezTo>
                    <a:pt x="10189" y="9608"/>
                    <a:pt x="9855" y="9724"/>
                    <a:pt x="9600" y="9957"/>
                  </a:cubicBezTo>
                  <a:cubicBezTo>
                    <a:pt x="9089" y="10422"/>
                    <a:pt x="9089" y="11178"/>
                    <a:pt x="9600" y="11643"/>
                  </a:cubicBezTo>
                  <a:cubicBezTo>
                    <a:pt x="10110" y="12108"/>
                    <a:pt x="10938" y="12108"/>
                    <a:pt x="11448" y="11643"/>
                  </a:cubicBezTo>
                  <a:cubicBezTo>
                    <a:pt x="11959" y="11178"/>
                    <a:pt x="11959" y="10422"/>
                    <a:pt x="11448" y="9957"/>
                  </a:cubicBezTo>
                  <a:cubicBezTo>
                    <a:pt x="11193" y="9724"/>
                    <a:pt x="10859" y="9608"/>
                    <a:pt x="10524" y="9608"/>
                  </a:cubicBezTo>
                  <a:close/>
                  <a:moveTo>
                    <a:pt x="6185" y="9638"/>
                  </a:moveTo>
                  <a:cubicBezTo>
                    <a:pt x="6169" y="10021"/>
                    <a:pt x="6161" y="10408"/>
                    <a:pt x="6161" y="10799"/>
                  </a:cubicBezTo>
                  <a:cubicBezTo>
                    <a:pt x="6161" y="11190"/>
                    <a:pt x="6169" y="11579"/>
                    <a:pt x="6185" y="11962"/>
                  </a:cubicBezTo>
                  <a:cubicBezTo>
                    <a:pt x="5601" y="11581"/>
                    <a:pt x="5050" y="11191"/>
                    <a:pt x="4540" y="10799"/>
                  </a:cubicBezTo>
                  <a:cubicBezTo>
                    <a:pt x="5050" y="10407"/>
                    <a:pt x="5601" y="10019"/>
                    <a:pt x="6185" y="9638"/>
                  </a:cubicBezTo>
                  <a:close/>
                  <a:moveTo>
                    <a:pt x="14863" y="9638"/>
                  </a:moveTo>
                  <a:cubicBezTo>
                    <a:pt x="15447" y="10019"/>
                    <a:pt x="15998" y="10407"/>
                    <a:pt x="16508" y="10799"/>
                  </a:cubicBezTo>
                  <a:cubicBezTo>
                    <a:pt x="15998" y="11191"/>
                    <a:pt x="15447" y="11581"/>
                    <a:pt x="14863" y="11962"/>
                  </a:cubicBezTo>
                  <a:cubicBezTo>
                    <a:pt x="14879" y="11579"/>
                    <a:pt x="14887" y="11190"/>
                    <a:pt x="14887" y="10799"/>
                  </a:cubicBezTo>
                  <a:cubicBezTo>
                    <a:pt x="14887" y="10408"/>
                    <a:pt x="14879" y="10021"/>
                    <a:pt x="14863" y="9638"/>
                  </a:cubicBezTo>
                  <a:close/>
                  <a:moveTo>
                    <a:pt x="3828" y="11371"/>
                  </a:moveTo>
                  <a:cubicBezTo>
                    <a:pt x="4562" y="11942"/>
                    <a:pt x="5377" y="12505"/>
                    <a:pt x="6252" y="13047"/>
                  </a:cubicBezTo>
                  <a:cubicBezTo>
                    <a:pt x="6330" y="14009"/>
                    <a:pt x="6458" y="14933"/>
                    <a:pt x="6633" y="15797"/>
                  </a:cubicBezTo>
                  <a:cubicBezTo>
                    <a:pt x="5206" y="16204"/>
                    <a:pt x="3968" y="16403"/>
                    <a:pt x="3015" y="16403"/>
                  </a:cubicBezTo>
                  <a:cubicBezTo>
                    <a:pt x="2020" y="16403"/>
                    <a:pt x="1335" y="16187"/>
                    <a:pt x="1072" y="15772"/>
                  </a:cubicBezTo>
                  <a:cubicBezTo>
                    <a:pt x="672" y="15141"/>
                    <a:pt x="1217" y="13947"/>
                    <a:pt x="2530" y="12577"/>
                  </a:cubicBezTo>
                  <a:cubicBezTo>
                    <a:pt x="2912" y="12178"/>
                    <a:pt x="3348" y="11774"/>
                    <a:pt x="3828" y="11371"/>
                  </a:cubicBezTo>
                  <a:close/>
                  <a:moveTo>
                    <a:pt x="17220" y="11371"/>
                  </a:moveTo>
                  <a:cubicBezTo>
                    <a:pt x="17700" y="11774"/>
                    <a:pt x="18136" y="12178"/>
                    <a:pt x="18518" y="12577"/>
                  </a:cubicBezTo>
                  <a:cubicBezTo>
                    <a:pt x="19831" y="13947"/>
                    <a:pt x="20376" y="15141"/>
                    <a:pt x="19976" y="15772"/>
                  </a:cubicBezTo>
                  <a:cubicBezTo>
                    <a:pt x="19713" y="16187"/>
                    <a:pt x="19030" y="16403"/>
                    <a:pt x="18035" y="16403"/>
                  </a:cubicBezTo>
                  <a:cubicBezTo>
                    <a:pt x="17082" y="16403"/>
                    <a:pt x="15842" y="16204"/>
                    <a:pt x="14415" y="15797"/>
                  </a:cubicBezTo>
                  <a:cubicBezTo>
                    <a:pt x="14590" y="14933"/>
                    <a:pt x="14718" y="14009"/>
                    <a:pt x="14796" y="13047"/>
                  </a:cubicBezTo>
                  <a:cubicBezTo>
                    <a:pt x="15671" y="12505"/>
                    <a:pt x="16486" y="11942"/>
                    <a:pt x="17220" y="11371"/>
                  </a:cubicBezTo>
                  <a:close/>
                  <a:moveTo>
                    <a:pt x="7248" y="13642"/>
                  </a:moveTo>
                  <a:cubicBezTo>
                    <a:pt x="7605" y="13846"/>
                    <a:pt x="7971" y="14047"/>
                    <a:pt x="8343" y="14242"/>
                  </a:cubicBezTo>
                  <a:cubicBezTo>
                    <a:pt x="8715" y="14438"/>
                    <a:pt x="9088" y="14625"/>
                    <a:pt x="9461" y="14805"/>
                  </a:cubicBezTo>
                  <a:cubicBezTo>
                    <a:pt x="8794" y="15080"/>
                    <a:pt x="8148" y="15319"/>
                    <a:pt x="7532" y="15522"/>
                  </a:cubicBezTo>
                  <a:cubicBezTo>
                    <a:pt x="7416" y="14934"/>
                    <a:pt x="7320" y="14305"/>
                    <a:pt x="7248" y="13642"/>
                  </a:cubicBezTo>
                  <a:close/>
                  <a:moveTo>
                    <a:pt x="13800" y="13642"/>
                  </a:moveTo>
                  <a:cubicBezTo>
                    <a:pt x="13728" y="14305"/>
                    <a:pt x="13632" y="14934"/>
                    <a:pt x="13516" y="15522"/>
                  </a:cubicBezTo>
                  <a:cubicBezTo>
                    <a:pt x="12900" y="15319"/>
                    <a:pt x="12256" y="15080"/>
                    <a:pt x="11589" y="14805"/>
                  </a:cubicBezTo>
                  <a:cubicBezTo>
                    <a:pt x="11962" y="14625"/>
                    <a:pt x="12335" y="14438"/>
                    <a:pt x="12706" y="14242"/>
                  </a:cubicBezTo>
                  <a:cubicBezTo>
                    <a:pt x="13078" y="14047"/>
                    <a:pt x="13443" y="13846"/>
                    <a:pt x="13800" y="13642"/>
                  </a:cubicBezTo>
                  <a:close/>
                  <a:moveTo>
                    <a:pt x="10524" y="15294"/>
                  </a:moveTo>
                  <a:cubicBezTo>
                    <a:pt x="11478" y="15713"/>
                    <a:pt x="12420" y="16075"/>
                    <a:pt x="13329" y="16369"/>
                  </a:cubicBezTo>
                  <a:cubicBezTo>
                    <a:pt x="12661" y="19087"/>
                    <a:pt x="11556" y="20744"/>
                    <a:pt x="10524" y="20744"/>
                  </a:cubicBezTo>
                  <a:cubicBezTo>
                    <a:pt x="9492" y="20744"/>
                    <a:pt x="8386" y="19087"/>
                    <a:pt x="7719" y="16369"/>
                  </a:cubicBezTo>
                  <a:cubicBezTo>
                    <a:pt x="8628" y="16075"/>
                    <a:pt x="9571" y="15713"/>
                    <a:pt x="10524" y="15294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xmlns="" id="{A84B75C6-56F2-4D40-8A3D-D73CBA49FDD1}"/>
              </a:ext>
            </a:extLst>
          </p:cNvPr>
          <p:cNvGrpSpPr/>
          <p:nvPr/>
        </p:nvGrpSpPr>
        <p:grpSpPr>
          <a:xfrm>
            <a:off x="5825539" y="476164"/>
            <a:ext cx="3270643" cy="2389046"/>
            <a:chOff x="4369154" y="357123"/>
            <a:chExt cx="2452982" cy="1791784"/>
          </a:xfrm>
        </p:grpSpPr>
        <p:grpSp>
          <p:nvGrpSpPr>
            <p:cNvPr id="129" name="Group">
              <a:extLst>
                <a:ext uri="{FF2B5EF4-FFF2-40B4-BE49-F238E27FC236}">
                  <a16:creationId xmlns:a16="http://schemas.microsoft.com/office/drawing/2014/main" xmlns="" id="{DE0E1E22-BC37-254D-8F5C-B49B0AA2560E}"/>
                </a:ext>
              </a:extLst>
            </p:cNvPr>
            <p:cNvGrpSpPr/>
            <p:nvPr/>
          </p:nvGrpSpPr>
          <p:grpSpPr>
            <a:xfrm>
              <a:off x="4369154" y="357123"/>
              <a:ext cx="1932417" cy="1791784"/>
              <a:chOff x="-1904466" y="-485596"/>
              <a:chExt cx="3513982" cy="3258251"/>
            </a:xfrm>
          </p:grpSpPr>
          <p:sp>
            <p:nvSpPr>
              <p:cNvPr id="130" name="Breakthrough:…">
                <a:extLst>
                  <a:ext uri="{FF2B5EF4-FFF2-40B4-BE49-F238E27FC236}">
                    <a16:creationId xmlns:a16="http://schemas.microsoft.com/office/drawing/2014/main" xmlns="" id="{3D119915-6A4C-9749-B2E4-05BF5CAD7FE4}"/>
                  </a:ext>
                </a:extLst>
              </p:cNvPr>
              <p:cNvSpPr txBox="1"/>
              <p:nvPr/>
            </p:nvSpPr>
            <p:spPr>
              <a:xfrm>
                <a:off x="-1904466" y="-485596"/>
                <a:ext cx="3513982" cy="1833455"/>
              </a:xfrm>
              <a:prstGeom prst="rect">
                <a:avLst/>
              </a:prstGeom>
              <a:solidFill>
                <a:schemeClr val="bg1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spAutoFit/>
              </a:bodyPr>
              <a:lstStyle/>
              <a:p>
                <a:pPr>
                  <a:defRPr sz="1600"/>
                </a:pPr>
                <a:r>
                  <a:rPr sz="1867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Breakthrough:</a:t>
                </a:r>
              </a:p>
              <a:p>
                <a:pPr>
                  <a:defRPr sz="1600" b="0" i="1"/>
                </a:pPr>
                <a:r>
                  <a:rPr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‘Observation of a single-beam gradient force optical trap for dielectric particles'</a:t>
                </a:r>
                <a:endParaRPr lang="en-AU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1600" b="0" i="1"/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Line">
                <a:extLst>
                  <a:ext uri="{FF2B5EF4-FFF2-40B4-BE49-F238E27FC236}">
                    <a16:creationId xmlns:a16="http://schemas.microsoft.com/office/drawing/2014/main" xmlns="" id="{D88771DD-B032-954A-96F1-D1782CED7650}"/>
                  </a:ext>
                </a:extLst>
              </p:cNvPr>
              <p:cNvSpPr/>
              <p:nvPr/>
            </p:nvSpPr>
            <p:spPr>
              <a:xfrm>
                <a:off x="1046629" y="1059394"/>
                <a:ext cx="562887" cy="1713261"/>
              </a:xfrm>
              <a:prstGeom prst="line">
                <a:avLst/>
              </a:prstGeom>
              <a:noFill/>
              <a:ln w="38100" cap="flat">
                <a:solidFill>
                  <a:srgbClr val="B0AFB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xmlns="" id="{43E7D536-6994-E940-AD29-C94F1CAD30E0}"/>
                </a:ext>
              </a:extLst>
            </p:cNvPr>
            <p:cNvSpPr/>
            <p:nvPr/>
          </p:nvSpPr>
          <p:spPr>
            <a:xfrm>
              <a:off x="6267921" y="360191"/>
              <a:ext cx="554215" cy="84655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2" name="Group">
            <a:extLst>
              <a:ext uri="{FF2B5EF4-FFF2-40B4-BE49-F238E27FC236}">
                <a16:creationId xmlns:a16="http://schemas.microsoft.com/office/drawing/2014/main" xmlns="" id="{C3AA9503-68F0-7C43-956B-1C9C8887D0F8}"/>
              </a:ext>
            </a:extLst>
          </p:cNvPr>
          <p:cNvGrpSpPr/>
          <p:nvPr/>
        </p:nvGrpSpPr>
        <p:grpSpPr>
          <a:xfrm>
            <a:off x="8385584" y="197509"/>
            <a:ext cx="2291681" cy="2501937"/>
            <a:chOff x="-273115" y="-1170733"/>
            <a:chExt cx="3125464" cy="3412218"/>
          </a:xfrm>
        </p:grpSpPr>
        <p:sp>
          <p:nvSpPr>
            <p:cNvPr id="133" name="Cell">
              <a:extLst>
                <a:ext uri="{FF2B5EF4-FFF2-40B4-BE49-F238E27FC236}">
                  <a16:creationId xmlns:a16="http://schemas.microsoft.com/office/drawing/2014/main" xmlns="" id="{EF034711-EA43-044A-8C00-22E6052BB384}"/>
                </a:ext>
              </a:extLst>
            </p:cNvPr>
            <p:cNvSpPr/>
            <p:nvPr/>
          </p:nvSpPr>
          <p:spPr>
            <a:xfrm>
              <a:off x="209376" y="706457"/>
              <a:ext cx="859746" cy="740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77" h="20447" extrusionOk="0">
                  <a:moveTo>
                    <a:pt x="7396" y="0"/>
                  </a:moveTo>
                  <a:cubicBezTo>
                    <a:pt x="5052" y="7"/>
                    <a:pt x="2793" y="897"/>
                    <a:pt x="1195" y="3057"/>
                  </a:cubicBezTo>
                  <a:cubicBezTo>
                    <a:pt x="-1982" y="7347"/>
                    <a:pt x="1566" y="18987"/>
                    <a:pt x="7244" y="20320"/>
                  </a:cubicBezTo>
                  <a:cubicBezTo>
                    <a:pt x="12639" y="21587"/>
                    <a:pt x="19618" y="13103"/>
                    <a:pt x="17775" y="6928"/>
                  </a:cubicBezTo>
                  <a:cubicBezTo>
                    <a:pt x="16660" y="3192"/>
                    <a:pt x="11872" y="-13"/>
                    <a:pt x="7396" y="0"/>
                  </a:cubicBezTo>
                  <a:close/>
                  <a:moveTo>
                    <a:pt x="8634" y="1316"/>
                  </a:moveTo>
                  <a:cubicBezTo>
                    <a:pt x="8778" y="1316"/>
                    <a:pt x="8911" y="1449"/>
                    <a:pt x="8933" y="1635"/>
                  </a:cubicBezTo>
                  <a:cubicBezTo>
                    <a:pt x="8962" y="1874"/>
                    <a:pt x="8824" y="2079"/>
                    <a:pt x="8648" y="2079"/>
                  </a:cubicBezTo>
                  <a:cubicBezTo>
                    <a:pt x="7107" y="2079"/>
                    <a:pt x="5651" y="2882"/>
                    <a:pt x="4565" y="4237"/>
                  </a:cubicBezTo>
                  <a:cubicBezTo>
                    <a:pt x="4431" y="4405"/>
                    <a:pt x="4433" y="4687"/>
                    <a:pt x="4569" y="4852"/>
                  </a:cubicBezTo>
                  <a:cubicBezTo>
                    <a:pt x="4571" y="4854"/>
                    <a:pt x="4572" y="4855"/>
                    <a:pt x="4574" y="4857"/>
                  </a:cubicBezTo>
                  <a:cubicBezTo>
                    <a:pt x="4697" y="5006"/>
                    <a:pt x="4888" y="5006"/>
                    <a:pt x="5009" y="4853"/>
                  </a:cubicBezTo>
                  <a:cubicBezTo>
                    <a:pt x="5897" y="3739"/>
                    <a:pt x="7070" y="3040"/>
                    <a:pt x="8348" y="2946"/>
                  </a:cubicBezTo>
                  <a:cubicBezTo>
                    <a:pt x="8525" y="2930"/>
                    <a:pt x="8673" y="3131"/>
                    <a:pt x="8652" y="3372"/>
                  </a:cubicBezTo>
                  <a:cubicBezTo>
                    <a:pt x="8636" y="3562"/>
                    <a:pt x="8506" y="3697"/>
                    <a:pt x="8361" y="3708"/>
                  </a:cubicBezTo>
                  <a:cubicBezTo>
                    <a:pt x="7711" y="3760"/>
                    <a:pt x="7093" y="3989"/>
                    <a:pt x="6534" y="4360"/>
                  </a:cubicBezTo>
                  <a:cubicBezTo>
                    <a:pt x="6357" y="4478"/>
                    <a:pt x="6306" y="4780"/>
                    <a:pt x="6423" y="4991"/>
                  </a:cubicBezTo>
                  <a:cubicBezTo>
                    <a:pt x="6517" y="5161"/>
                    <a:pt x="6691" y="5212"/>
                    <a:pt x="6834" y="5117"/>
                  </a:cubicBezTo>
                  <a:cubicBezTo>
                    <a:pt x="6956" y="5036"/>
                    <a:pt x="7081" y="4964"/>
                    <a:pt x="7210" y="4900"/>
                  </a:cubicBezTo>
                  <a:cubicBezTo>
                    <a:pt x="7375" y="4817"/>
                    <a:pt x="7563" y="4945"/>
                    <a:pt x="7598" y="5184"/>
                  </a:cubicBezTo>
                  <a:cubicBezTo>
                    <a:pt x="7626" y="5372"/>
                    <a:pt x="7532" y="5553"/>
                    <a:pt x="7396" y="5622"/>
                  </a:cubicBezTo>
                  <a:cubicBezTo>
                    <a:pt x="6690" y="5982"/>
                    <a:pt x="6084" y="6648"/>
                    <a:pt x="5688" y="7502"/>
                  </a:cubicBezTo>
                  <a:cubicBezTo>
                    <a:pt x="5634" y="7620"/>
                    <a:pt x="5538" y="7685"/>
                    <a:pt x="5440" y="7685"/>
                  </a:cubicBezTo>
                  <a:cubicBezTo>
                    <a:pt x="5377" y="7685"/>
                    <a:pt x="5313" y="7659"/>
                    <a:pt x="5259" y="7602"/>
                  </a:cubicBezTo>
                  <a:cubicBezTo>
                    <a:pt x="5143" y="7482"/>
                    <a:pt x="5122" y="7257"/>
                    <a:pt x="5199" y="7092"/>
                  </a:cubicBezTo>
                  <a:cubicBezTo>
                    <a:pt x="5392" y="6679"/>
                    <a:pt x="5629" y="6305"/>
                    <a:pt x="5897" y="5978"/>
                  </a:cubicBezTo>
                  <a:cubicBezTo>
                    <a:pt x="6018" y="5831"/>
                    <a:pt x="6037" y="5587"/>
                    <a:pt x="5940" y="5412"/>
                  </a:cubicBezTo>
                  <a:lnTo>
                    <a:pt x="5938" y="5412"/>
                  </a:lnTo>
                  <a:cubicBezTo>
                    <a:pt x="5824" y="5206"/>
                    <a:pt x="5596" y="5174"/>
                    <a:pt x="5454" y="5347"/>
                  </a:cubicBezTo>
                  <a:cubicBezTo>
                    <a:pt x="5318" y="5512"/>
                    <a:pt x="5191" y="5686"/>
                    <a:pt x="5071" y="5872"/>
                  </a:cubicBezTo>
                  <a:cubicBezTo>
                    <a:pt x="5067" y="5879"/>
                    <a:pt x="5064" y="5886"/>
                    <a:pt x="5060" y="5893"/>
                  </a:cubicBezTo>
                  <a:cubicBezTo>
                    <a:pt x="5057" y="5897"/>
                    <a:pt x="5054" y="5901"/>
                    <a:pt x="5051" y="5906"/>
                  </a:cubicBezTo>
                  <a:cubicBezTo>
                    <a:pt x="4703" y="6452"/>
                    <a:pt x="4422" y="7080"/>
                    <a:pt x="4230" y="7776"/>
                  </a:cubicBezTo>
                  <a:cubicBezTo>
                    <a:pt x="4188" y="7932"/>
                    <a:pt x="4077" y="8029"/>
                    <a:pt x="3958" y="8029"/>
                  </a:cubicBezTo>
                  <a:cubicBezTo>
                    <a:pt x="3911" y="8029"/>
                    <a:pt x="3864" y="8013"/>
                    <a:pt x="3818" y="7981"/>
                  </a:cubicBezTo>
                  <a:cubicBezTo>
                    <a:pt x="3692" y="7891"/>
                    <a:pt x="3639" y="7683"/>
                    <a:pt x="3688" y="7505"/>
                  </a:cubicBezTo>
                  <a:cubicBezTo>
                    <a:pt x="3837" y="6967"/>
                    <a:pt x="4033" y="6462"/>
                    <a:pt x="4269" y="6000"/>
                  </a:cubicBezTo>
                  <a:cubicBezTo>
                    <a:pt x="4355" y="5831"/>
                    <a:pt x="4332" y="5606"/>
                    <a:pt x="4218" y="5468"/>
                  </a:cubicBezTo>
                  <a:cubicBezTo>
                    <a:pt x="4215" y="5465"/>
                    <a:pt x="4214" y="5461"/>
                    <a:pt x="4212" y="5458"/>
                  </a:cubicBezTo>
                  <a:cubicBezTo>
                    <a:pt x="4068" y="5284"/>
                    <a:pt x="3838" y="5317"/>
                    <a:pt x="3729" y="5531"/>
                  </a:cubicBezTo>
                  <a:cubicBezTo>
                    <a:pt x="3560" y="5860"/>
                    <a:pt x="3409" y="6208"/>
                    <a:pt x="3278" y="6574"/>
                  </a:cubicBezTo>
                  <a:cubicBezTo>
                    <a:pt x="3229" y="6712"/>
                    <a:pt x="3123" y="6795"/>
                    <a:pt x="3014" y="6795"/>
                  </a:cubicBezTo>
                  <a:cubicBezTo>
                    <a:pt x="2964" y="6795"/>
                    <a:pt x="2914" y="6777"/>
                    <a:pt x="2867" y="6741"/>
                  </a:cubicBezTo>
                  <a:cubicBezTo>
                    <a:pt x="2735" y="6640"/>
                    <a:pt x="2695" y="6410"/>
                    <a:pt x="2760" y="6229"/>
                  </a:cubicBezTo>
                  <a:cubicBezTo>
                    <a:pt x="3002" y="5553"/>
                    <a:pt x="3311" y="4936"/>
                    <a:pt x="3668" y="4378"/>
                  </a:cubicBezTo>
                  <a:cubicBezTo>
                    <a:pt x="3679" y="4354"/>
                    <a:pt x="3692" y="4331"/>
                    <a:pt x="3708" y="4310"/>
                  </a:cubicBezTo>
                  <a:cubicBezTo>
                    <a:pt x="3712" y="4304"/>
                    <a:pt x="3717" y="4299"/>
                    <a:pt x="3722" y="4293"/>
                  </a:cubicBezTo>
                  <a:cubicBezTo>
                    <a:pt x="4939" y="2443"/>
                    <a:pt x="6728" y="1321"/>
                    <a:pt x="8634" y="1316"/>
                  </a:cubicBezTo>
                  <a:close/>
                  <a:moveTo>
                    <a:pt x="10655" y="3111"/>
                  </a:moveTo>
                  <a:cubicBezTo>
                    <a:pt x="10820" y="3110"/>
                    <a:pt x="11026" y="3172"/>
                    <a:pt x="11234" y="3295"/>
                  </a:cubicBezTo>
                  <a:cubicBezTo>
                    <a:pt x="11652" y="3539"/>
                    <a:pt x="11923" y="3938"/>
                    <a:pt x="11839" y="4185"/>
                  </a:cubicBezTo>
                  <a:cubicBezTo>
                    <a:pt x="11755" y="4433"/>
                    <a:pt x="11348" y="4434"/>
                    <a:pt x="10931" y="4189"/>
                  </a:cubicBezTo>
                  <a:cubicBezTo>
                    <a:pt x="10513" y="3944"/>
                    <a:pt x="10242" y="3545"/>
                    <a:pt x="10326" y="3298"/>
                  </a:cubicBezTo>
                  <a:cubicBezTo>
                    <a:pt x="10368" y="3175"/>
                    <a:pt x="10491" y="3112"/>
                    <a:pt x="10655" y="3111"/>
                  </a:cubicBezTo>
                  <a:close/>
                  <a:moveTo>
                    <a:pt x="15410" y="5650"/>
                  </a:moveTo>
                  <a:cubicBezTo>
                    <a:pt x="15596" y="5670"/>
                    <a:pt x="15829" y="6027"/>
                    <a:pt x="15964" y="6522"/>
                  </a:cubicBezTo>
                  <a:cubicBezTo>
                    <a:pt x="16118" y="7088"/>
                    <a:pt x="16085" y="7620"/>
                    <a:pt x="15891" y="7711"/>
                  </a:cubicBezTo>
                  <a:cubicBezTo>
                    <a:pt x="15697" y="7803"/>
                    <a:pt x="15415" y="7416"/>
                    <a:pt x="15261" y="6850"/>
                  </a:cubicBezTo>
                  <a:cubicBezTo>
                    <a:pt x="15107" y="6284"/>
                    <a:pt x="15139" y="5752"/>
                    <a:pt x="15333" y="5661"/>
                  </a:cubicBezTo>
                  <a:cubicBezTo>
                    <a:pt x="15357" y="5649"/>
                    <a:pt x="15384" y="5647"/>
                    <a:pt x="15410" y="5650"/>
                  </a:cubicBezTo>
                  <a:close/>
                  <a:moveTo>
                    <a:pt x="11290" y="5956"/>
                  </a:moveTo>
                  <a:cubicBezTo>
                    <a:pt x="11358" y="5965"/>
                    <a:pt x="11425" y="6005"/>
                    <a:pt x="11476" y="6071"/>
                  </a:cubicBezTo>
                  <a:cubicBezTo>
                    <a:pt x="12259" y="7078"/>
                    <a:pt x="12690" y="8423"/>
                    <a:pt x="12690" y="9862"/>
                  </a:cubicBezTo>
                  <a:cubicBezTo>
                    <a:pt x="12690" y="10225"/>
                    <a:pt x="12662" y="10581"/>
                    <a:pt x="12608" y="10928"/>
                  </a:cubicBezTo>
                  <a:cubicBezTo>
                    <a:pt x="12580" y="11103"/>
                    <a:pt x="12661" y="11276"/>
                    <a:pt x="12791" y="11330"/>
                  </a:cubicBezTo>
                  <a:lnTo>
                    <a:pt x="12894" y="11373"/>
                  </a:lnTo>
                  <a:cubicBezTo>
                    <a:pt x="13047" y="11436"/>
                    <a:pt x="13209" y="11314"/>
                    <a:pt x="13242" y="11108"/>
                  </a:cubicBezTo>
                  <a:cubicBezTo>
                    <a:pt x="13306" y="10702"/>
                    <a:pt x="13341" y="10285"/>
                    <a:pt x="13341" y="9862"/>
                  </a:cubicBezTo>
                  <a:cubicBezTo>
                    <a:pt x="13341" y="9103"/>
                    <a:pt x="13236" y="8361"/>
                    <a:pt x="13030" y="7658"/>
                  </a:cubicBezTo>
                  <a:cubicBezTo>
                    <a:pt x="12938" y="7344"/>
                    <a:pt x="12827" y="7039"/>
                    <a:pt x="12697" y="6748"/>
                  </a:cubicBezTo>
                  <a:cubicBezTo>
                    <a:pt x="12607" y="6549"/>
                    <a:pt x="12671" y="6287"/>
                    <a:pt x="12842" y="6199"/>
                  </a:cubicBezTo>
                  <a:cubicBezTo>
                    <a:pt x="12976" y="6130"/>
                    <a:pt x="13130" y="6212"/>
                    <a:pt x="13202" y="6375"/>
                  </a:cubicBezTo>
                  <a:cubicBezTo>
                    <a:pt x="13346" y="6698"/>
                    <a:pt x="13471" y="7037"/>
                    <a:pt x="13572" y="7385"/>
                  </a:cubicBezTo>
                  <a:cubicBezTo>
                    <a:pt x="13804" y="8176"/>
                    <a:pt x="13921" y="9009"/>
                    <a:pt x="13921" y="9862"/>
                  </a:cubicBezTo>
                  <a:cubicBezTo>
                    <a:pt x="13921" y="9863"/>
                    <a:pt x="13921" y="9865"/>
                    <a:pt x="13921" y="9866"/>
                  </a:cubicBezTo>
                  <a:cubicBezTo>
                    <a:pt x="13921" y="10043"/>
                    <a:pt x="14013" y="10197"/>
                    <a:pt x="14146" y="10226"/>
                  </a:cubicBezTo>
                  <a:lnTo>
                    <a:pt x="14258" y="10250"/>
                  </a:lnTo>
                  <a:cubicBezTo>
                    <a:pt x="14420" y="10286"/>
                    <a:pt x="14571" y="10122"/>
                    <a:pt x="14573" y="9905"/>
                  </a:cubicBezTo>
                  <a:cubicBezTo>
                    <a:pt x="14573" y="9891"/>
                    <a:pt x="14573" y="9877"/>
                    <a:pt x="14573" y="9862"/>
                  </a:cubicBezTo>
                  <a:cubicBezTo>
                    <a:pt x="14573" y="9631"/>
                    <a:pt x="14729" y="9448"/>
                    <a:pt x="14910" y="9486"/>
                  </a:cubicBezTo>
                  <a:cubicBezTo>
                    <a:pt x="15052" y="9515"/>
                    <a:pt x="15154" y="9690"/>
                    <a:pt x="15153" y="9879"/>
                  </a:cubicBezTo>
                  <a:cubicBezTo>
                    <a:pt x="15153" y="10186"/>
                    <a:pt x="15138" y="10493"/>
                    <a:pt x="15112" y="10796"/>
                  </a:cubicBezTo>
                  <a:cubicBezTo>
                    <a:pt x="15112" y="10805"/>
                    <a:pt x="15113" y="10814"/>
                    <a:pt x="15112" y="10824"/>
                  </a:cubicBezTo>
                  <a:cubicBezTo>
                    <a:pt x="15112" y="10829"/>
                    <a:pt x="15109" y="10834"/>
                    <a:pt x="15108" y="10839"/>
                  </a:cubicBezTo>
                  <a:cubicBezTo>
                    <a:pt x="14928" y="12876"/>
                    <a:pt x="14191" y="14784"/>
                    <a:pt x="13023" y="16182"/>
                  </a:cubicBezTo>
                  <a:cubicBezTo>
                    <a:pt x="12967" y="16248"/>
                    <a:pt x="12898" y="16280"/>
                    <a:pt x="12828" y="16280"/>
                  </a:cubicBezTo>
                  <a:cubicBezTo>
                    <a:pt x="12744" y="16280"/>
                    <a:pt x="12661" y="16234"/>
                    <a:pt x="12603" y="16141"/>
                  </a:cubicBezTo>
                  <a:cubicBezTo>
                    <a:pt x="12503" y="15979"/>
                    <a:pt x="12532" y="15740"/>
                    <a:pt x="12649" y="15599"/>
                  </a:cubicBezTo>
                  <a:cubicBezTo>
                    <a:pt x="13570" y="14488"/>
                    <a:pt x="14196" y="13028"/>
                    <a:pt x="14448" y="11445"/>
                  </a:cubicBezTo>
                  <a:cubicBezTo>
                    <a:pt x="14480" y="11246"/>
                    <a:pt x="14381" y="11050"/>
                    <a:pt x="14228" y="11017"/>
                  </a:cubicBezTo>
                  <a:lnTo>
                    <a:pt x="14119" y="10993"/>
                  </a:lnTo>
                  <a:cubicBezTo>
                    <a:pt x="13978" y="10962"/>
                    <a:pt x="13841" y="11079"/>
                    <a:pt x="13811" y="11264"/>
                  </a:cubicBezTo>
                  <a:cubicBezTo>
                    <a:pt x="13768" y="11535"/>
                    <a:pt x="13713" y="11803"/>
                    <a:pt x="13646" y="12065"/>
                  </a:cubicBezTo>
                  <a:cubicBezTo>
                    <a:pt x="13645" y="12072"/>
                    <a:pt x="13645" y="12078"/>
                    <a:pt x="13643" y="12084"/>
                  </a:cubicBezTo>
                  <a:cubicBezTo>
                    <a:pt x="13641" y="12091"/>
                    <a:pt x="13638" y="12096"/>
                    <a:pt x="13636" y="12102"/>
                  </a:cubicBezTo>
                  <a:cubicBezTo>
                    <a:pt x="13479" y="12704"/>
                    <a:pt x="13261" y="13278"/>
                    <a:pt x="12979" y="13810"/>
                  </a:cubicBezTo>
                  <a:cubicBezTo>
                    <a:pt x="12923" y="13916"/>
                    <a:pt x="12832" y="13973"/>
                    <a:pt x="12740" y="13973"/>
                  </a:cubicBezTo>
                  <a:cubicBezTo>
                    <a:pt x="12675" y="13973"/>
                    <a:pt x="12609" y="13945"/>
                    <a:pt x="12554" y="13884"/>
                  </a:cubicBezTo>
                  <a:cubicBezTo>
                    <a:pt x="12435" y="13753"/>
                    <a:pt x="12428" y="13517"/>
                    <a:pt x="12516" y="13350"/>
                  </a:cubicBezTo>
                  <a:cubicBezTo>
                    <a:pt x="12644" y="13105"/>
                    <a:pt x="12758" y="12851"/>
                    <a:pt x="12856" y="12589"/>
                  </a:cubicBezTo>
                  <a:cubicBezTo>
                    <a:pt x="12930" y="12393"/>
                    <a:pt x="12852" y="12155"/>
                    <a:pt x="12694" y="12089"/>
                  </a:cubicBezTo>
                  <a:lnTo>
                    <a:pt x="12591" y="12047"/>
                  </a:lnTo>
                  <a:cubicBezTo>
                    <a:pt x="12465" y="11995"/>
                    <a:pt x="12328" y="12068"/>
                    <a:pt x="12270" y="12223"/>
                  </a:cubicBezTo>
                  <a:cubicBezTo>
                    <a:pt x="12010" y="12912"/>
                    <a:pt x="11635" y="13526"/>
                    <a:pt x="11161" y="14021"/>
                  </a:cubicBezTo>
                  <a:cubicBezTo>
                    <a:pt x="11108" y="14077"/>
                    <a:pt x="11043" y="14105"/>
                    <a:pt x="10980" y="14105"/>
                  </a:cubicBezTo>
                  <a:cubicBezTo>
                    <a:pt x="10877" y="14105"/>
                    <a:pt x="10776" y="14033"/>
                    <a:pt x="10722" y="13897"/>
                  </a:cubicBezTo>
                  <a:cubicBezTo>
                    <a:pt x="10655" y="13731"/>
                    <a:pt x="10702" y="13528"/>
                    <a:pt x="10813" y="13411"/>
                  </a:cubicBezTo>
                  <a:cubicBezTo>
                    <a:pt x="11326" y="12870"/>
                    <a:pt x="11703" y="12164"/>
                    <a:pt x="11914" y="11375"/>
                  </a:cubicBezTo>
                  <a:cubicBezTo>
                    <a:pt x="11915" y="11372"/>
                    <a:pt x="11915" y="11370"/>
                    <a:pt x="11915" y="11367"/>
                  </a:cubicBezTo>
                  <a:cubicBezTo>
                    <a:pt x="11916" y="11364"/>
                    <a:pt x="11917" y="11360"/>
                    <a:pt x="11918" y="11356"/>
                  </a:cubicBezTo>
                  <a:cubicBezTo>
                    <a:pt x="12043" y="10883"/>
                    <a:pt x="12109" y="10379"/>
                    <a:pt x="12109" y="9862"/>
                  </a:cubicBezTo>
                  <a:cubicBezTo>
                    <a:pt x="12109" y="8625"/>
                    <a:pt x="11737" y="7469"/>
                    <a:pt x="11062" y="6605"/>
                  </a:cubicBezTo>
                  <a:cubicBezTo>
                    <a:pt x="10936" y="6444"/>
                    <a:pt x="10946" y="6171"/>
                    <a:pt x="11093" y="6026"/>
                  </a:cubicBezTo>
                  <a:cubicBezTo>
                    <a:pt x="11151" y="5970"/>
                    <a:pt x="11221" y="5947"/>
                    <a:pt x="11290" y="5956"/>
                  </a:cubicBezTo>
                  <a:close/>
                  <a:moveTo>
                    <a:pt x="8648" y="6652"/>
                  </a:moveTo>
                  <a:cubicBezTo>
                    <a:pt x="9998" y="6652"/>
                    <a:pt x="11092" y="8089"/>
                    <a:pt x="11092" y="9862"/>
                  </a:cubicBezTo>
                  <a:cubicBezTo>
                    <a:pt x="11092" y="11636"/>
                    <a:pt x="9998" y="13075"/>
                    <a:pt x="8648" y="13075"/>
                  </a:cubicBezTo>
                  <a:cubicBezTo>
                    <a:pt x="7298" y="13075"/>
                    <a:pt x="6202" y="11636"/>
                    <a:pt x="6202" y="9862"/>
                  </a:cubicBezTo>
                  <a:cubicBezTo>
                    <a:pt x="6202" y="8089"/>
                    <a:pt x="7298" y="6652"/>
                    <a:pt x="8648" y="6652"/>
                  </a:cubicBezTo>
                  <a:close/>
                  <a:moveTo>
                    <a:pt x="9217" y="8105"/>
                  </a:moveTo>
                  <a:cubicBezTo>
                    <a:pt x="8745" y="8105"/>
                    <a:pt x="8364" y="8608"/>
                    <a:pt x="8364" y="9228"/>
                  </a:cubicBezTo>
                  <a:cubicBezTo>
                    <a:pt x="8364" y="9847"/>
                    <a:pt x="8745" y="10349"/>
                    <a:pt x="9217" y="10349"/>
                  </a:cubicBezTo>
                  <a:cubicBezTo>
                    <a:pt x="9689" y="10349"/>
                    <a:pt x="10072" y="9847"/>
                    <a:pt x="10072" y="9228"/>
                  </a:cubicBezTo>
                  <a:cubicBezTo>
                    <a:pt x="10072" y="8608"/>
                    <a:pt x="9689" y="8105"/>
                    <a:pt x="9217" y="8105"/>
                  </a:cubicBezTo>
                  <a:close/>
                  <a:moveTo>
                    <a:pt x="1858" y="8467"/>
                  </a:moveTo>
                  <a:cubicBezTo>
                    <a:pt x="2060" y="8410"/>
                    <a:pt x="2300" y="8839"/>
                    <a:pt x="2397" y="9426"/>
                  </a:cubicBezTo>
                  <a:cubicBezTo>
                    <a:pt x="2493" y="10014"/>
                    <a:pt x="2407" y="10537"/>
                    <a:pt x="2206" y="10594"/>
                  </a:cubicBezTo>
                  <a:cubicBezTo>
                    <a:pt x="2005" y="10651"/>
                    <a:pt x="1764" y="10222"/>
                    <a:pt x="1668" y="9634"/>
                  </a:cubicBezTo>
                  <a:cubicBezTo>
                    <a:pt x="1572" y="9047"/>
                    <a:pt x="1657" y="8524"/>
                    <a:pt x="1858" y="8467"/>
                  </a:cubicBezTo>
                  <a:close/>
                  <a:moveTo>
                    <a:pt x="4938" y="10016"/>
                  </a:moveTo>
                  <a:cubicBezTo>
                    <a:pt x="5084" y="10028"/>
                    <a:pt x="5192" y="10194"/>
                    <a:pt x="5208" y="10384"/>
                  </a:cubicBezTo>
                  <a:cubicBezTo>
                    <a:pt x="5385" y="12432"/>
                    <a:pt x="6588" y="14062"/>
                    <a:pt x="8141" y="14361"/>
                  </a:cubicBezTo>
                  <a:cubicBezTo>
                    <a:pt x="8279" y="14388"/>
                    <a:pt x="8395" y="14527"/>
                    <a:pt x="8405" y="14710"/>
                  </a:cubicBezTo>
                  <a:cubicBezTo>
                    <a:pt x="8418" y="14943"/>
                    <a:pt x="8280" y="15124"/>
                    <a:pt x="8117" y="15124"/>
                  </a:cubicBezTo>
                  <a:cubicBezTo>
                    <a:pt x="8103" y="15124"/>
                    <a:pt x="8090" y="15123"/>
                    <a:pt x="8076" y="15120"/>
                  </a:cubicBezTo>
                  <a:cubicBezTo>
                    <a:pt x="6965" y="14913"/>
                    <a:pt x="6009" y="14122"/>
                    <a:pt x="5383" y="12993"/>
                  </a:cubicBezTo>
                  <a:cubicBezTo>
                    <a:pt x="5294" y="12833"/>
                    <a:pt x="5132" y="12776"/>
                    <a:pt x="4993" y="12856"/>
                  </a:cubicBezTo>
                  <a:cubicBezTo>
                    <a:pt x="4806" y="12964"/>
                    <a:pt x="4738" y="13272"/>
                    <a:pt x="4859" y="13489"/>
                  </a:cubicBezTo>
                  <a:cubicBezTo>
                    <a:pt x="5722" y="15038"/>
                    <a:pt x="7110" y="16021"/>
                    <a:pt x="8628" y="16029"/>
                  </a:cubicBezTo>
                  <a:cubicBezTo>
                    <a:pt x="8773" y="16030"/>
                    <a:pt x="8909" y="16156"/>
                    <a:pt x="8933" y="16345"/>
                  </a:cubicBezTo>
                  <a:cubicBezTo>
                    <a:pt x="8964" y="16584"/>
                    <a:pt x="8825" y="16790"/>
                    <a:pt x="8648" y="16790"/>
                  </a:cubicBezTo>
                  <a:cubicBezTo>
                    <a:pt x="7929" y="16790"/>
                    <a:pt x="7237" y="16594"/>
                    <a:pt x="6602" y="16239"/>
                  </a:cubicBezTo>
                  <a:cubicBezTo>
                    <a:pt x="6438" y="16147"/>
                    <a:pt x="6247" y="16249"/>
                    <a:pt x="6178" y="16465"/>
                  </a:cubicBezTo>
                  <a:lnTo>
                    <a:pt x="6176" y="16478"/>
                  </a:lnTo>
                  <a:cubicBezTo>
                    <a:pt x="6106" y="16696"/>
                    <a:pt x="6185" y="16945"/>
                    <a:pt x="6351" y="17037"/>
                  </a:cubicBezTo>
                  <a:cubicBezTo>
                    <a:pt x="6675" y="17217"/>
                    <a:pt x="7012" y="17360"/>
                    <a:pt x="7361" y="17462"/>
                  </a:cubicBezTo>
                  <a:cubicBezTo>
                    <a:pt x="7508" y="17505"/>
                    <a:pt x="7623" y="17676"/>
                    <a:pt x="7610" y="17872"/>
                  </a:cubicBezTo>
                  <a:cubicBezTo>
                    <a:pt x="7595" y="18077"/>
                    <a:pt x="7465" y="18221"/>
                    <a:pt x="7320" y="18221"/>
                  </a:cubicBezTo>
                  <a:cubicBezTo>
                    <a:pt x="7299" y="18221"/>
                    <a:pt x="7279" y="18218"/>
                    <a:pt x="7258" y="18212"/>
                  </a:cubicBezTo>
                  <a:cubicBezTo>
                    <a:pt x="6665" y="18042"/>
                    <a:pt x="6102" y="17763"/>
                    <a:pt x="5577" y="17392"/>
                  </a:cubicBezTo>
                  <a:cubicBezTo>
                    <a:pt x="5575" y="17391"/>
                    <a:pt x="5573" y="17391"/>
                    <a:pt x="5571" y="17390"/>
                  </a:cubicBezTo>
                  <a:cubicBezTo>
                    <a:pt x="5552" y="17379"/>
                    <a:pt x="5534" y="17366"/>
                    <a:pt x="5517" y="17351"/>
                  </a:cubicBezTo>
                  <a:cubicBezTo>
                    <a:pt x="4892" y="16899"/>
                    <a:pt x="4323" y="16313"/>
                    <a:pt x="3832" y="15603"/>
                  </a:cubicBezTo>
                  <a:cubicBezTo>
                    <a:pt x="3713" y="15431"/>
                    <a:pt x="3736" y="15157"/>
                    <a:pt x="3891" y="15025"/>
                  </a:cubicBezTo>
                  <a:cubicBezTo>
                    <a:pt x="4013" y="14922"/>
                    <a:pt x="4176" y="14968"/>
                    <a:pt x="4274" y="15109"/>
                  </a:cubicBezTo>
                  <a:cubicBezTo>
                    <a:pt x="4559" y="15518"/>
                    <a:pt x="4873" y="15879"/>
                    <a:pt x="5209" y="16195"/>
                  </a:cubicBezTo>
                  <a:cubicBezTo>
                    <a:pt x="5378" y="16353"/>
                    <a:pt x="5615" y="16262"/>
                    <a:pt x="5695" y="16011"/>
                  </a:cubicBezTo>
                  <a:lnTo>
                    <a:pt x="5697" y="16005"/>
                  </a:lnTo>
                  <a:cubicBezTo>
                    <a:pt x="5754" y="15825"/>
                    <a:pt x="5712" y="15614"/>
                    <a:pt x="5591" y="15500"/>
                  </a:cubicBezTo>
                  <a:cubicBezTo>
                    <a:pt x="4925" y="14876"/>
                    <a:pt x="4372" y="14049"/>
                    <a:pt x="3983" y="13080"/>
                  </a:cubicBezTo>
                  <a:cubicBezTo>
                    <a:pt x="3976" y="13065"/>
                    <a:pt x="3966" y="13051"/>
                    <a:pt x="3961" y="13034"/>
                  </a:cubicBezTo>
                  <a:cubicBezTo>
                    <a:pt x="3958" y="13026"/>
                    <a:pt x="3957" y="13018"/>
                    <a:pt x="3955" y="13010"/>
                  </a:cubicBezTo>
                  <a:cubicBezTo>
                    <a:pt x="3797" y="12606"/>
                    <a:pt x="3664" y="12179"/>
                    <a:pt x="3568" y="11729"/>
                  </a:cubicBezTo>
                  <a:cubicBezTo>
                    <a:pt x="3520" y="11506"/>
                    <a:pt x="3635" y="11273"/>
                    <a:pt x="3819" y="11247"/>
                  </a:cubicBezTo>
                  <a:cubicBezTo>
                    <a:pt x="3964" y="11226"/>
                    <a:pt x="4093" y="11365"/>
                    <a:pt x="4133" y="11549"/>
                  </a:cubicBezTo>
                  <a:cubicBezTo>
                    <a:pt x="4164" y="11691"/>
                    <a:pt x="4199" y="11830"/>
                    <a:pt x="4237" y="11967"/>
                  </a:cubicBezTo>
                  <a:cubicBezTo>
                    <a:pt x="4302" y="12197"/>
                    <a:pt x="4503" y="12305"/>
                    <a:pt x="4674" y="12206"/>
                  </a:cubicBezTo>
                  <a:cubicBezTo>
                    <a:pt x="4831" y="12116"/>
                    <a:pt x="4906" y="11883"/>
                    <a:pt x="4848" y="11672"/>
                  </a:cubicBezTo>
                  <a:cubicBezTo>
                    <a:pt x="4739" y="11280"/>
                    <a:pt x="4664" y="10867"/>
                    <a:pt x="4629" y="10438"/>
                  </a:cubicBezTo>
                  <a:cubicBezTo>
                    <a:pt x="4610" y="10207"/>
                    <a:pt x="4753" y="10002"/>
                    <a:pt x="4938" y="10016"/>
                  </a:cubicBezTo>
                  <a:close/>
                  <a:moveTo>
                    <a:pt x="10904" y="17039"/>
                  </a:moveTo>
                  <a:cubicBezTo>
                    <a:pt x="11206" y="17007"/>
                    <a:pt x="11442" y="17101"/>
                    <a:pt x="11483" y="17297"/>
                  </a:cubicBezTo>
                  <a:cubicBezTo>
                    <a:pt x="11538" y="17558"/>
                    <a:pt x="11225" y="17900"/>
                    <a:pt x="10784" y="18060"/>
                  </a:cubicBezTo>
                  <a:cubicBezTo>
                    <a:pt x="10343" y="18220"/>
                    <a:pt x="9942" y="18139"/>
                    <a:pt x="9887" y="17878"/>
                  </a:cubicBezTo>
                  <a:cubicBezTo>
                    <a:pt x="9832" y="17617"/>
                    <a:pt x="10144" y="17275"/>
                    <a:pt x="10585" y="17115"/>
                  </a:cubicBezTo>
                  <a:cubicBezTo>
                    <a:pt x="10695" y="17075"/>
                    <a:pt x="10803" y="17050"/>
                    <a:pt x="10904" y="17039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Line">
              <a:extLst>
                <a:ext uri="{FF2B5EF4-FFF2-40B4-BE49-F238E27FC236}">
                  <a16:creationId xmlns:a16="http://schemas.microsoft.com/office/drawing/2014/main" xmlns="" id="{EF6F7AAC-14F9-4649-A80F-770884C50646}"/>
                </a:ext>
              </a:extLst>
            </p:cNvPr>
            <p:cNvSpPr/>
            <p:nvPr/>
          </p:nvSpPr>
          <p:spPr>
            <a:xfrm flipH="1">
              <a:off x="-54239" y="1503831"/>
              <a:ext cx="319626" cy="737654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Breakthrough:…">
              <a:extLst>
                <a:ext uri="{FF2B5EF4-FFF2-40B4-BE49-F238E27FC236}">
                  <a16:creationId xmlns:a16="http://schemas.microsoft.com/office/drawing/2014/main" xmlns="" id="{2E985EE8-5DD9-6341-8AA4-1DF5EE6A1272}"/>
                </a:ext>
              </a:extLst>
            </p:cNvPr>
            <p:cNvSpPr txBox="1"/>
            <p:nvPr/>
          </p:nvSpPr>
          <p:spPr>
            <a:xfrm>
              <a:off x="-273115" y="-1170733"/>
              <a:ext cx="3125464" cy="183345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600"/>
              </a:pPr>
              <a:r>
                <a:rPr sz="1867" b="1" dirty="0">
                  <a:latin typeface="Arial" panose="020B0604020202020204" pitchFamily="34" charset="0"/>
                  <a:cs typeface="Arial" panose="020B0604020202020204" pitchFamily="34" charset="0"/>
                </a:rPr>
                <a:t>Breakthrough:</a:t>
              </a:r>
            </a:p>
            <a:p>
              <a:pPr>
                <a:defRPr sz="1600" b="0" i="1"/>
              </a:pPr>
              <a:r>
                <a:rPr sz="1600" dirty="0">
                  <a:latin typeface="Arial" panose="020B0604020202020204" pitchFamily="34" charset="0"/>
                  <a:cs typeface="Arial" panose="020B0604020202020204" pitchFamily="34" charset="0"/>
                </a:rPr>
                <a:t>‘Optical trapping and manipulation of single cells using infrared laser beams’</a:t>
              </a:r>
            </a:p>
          </p:txBody>
        </p:sp>
      </p:grpSp>
      <p:grpSp>
        <p:nvGrpSpPr>
          <p:cNvPr id="139" name="Group">
            <a:extLst>
              <a:ext uri="{FF2B5EF4-FFF2-40B4-BE49-F238E27FC236}">
                <a16:creationId xmlns:a16="http://schemas.microsoft.com/office/drawing/2014/main" xmlns="" id="{E45EAA3B-75BB-A54F-9EEF-F5D279C8E557}"/>
              </a:ext>
            </a:extLst>
          </p:cNvPr>
          <p:cNvGrpSpPr/>
          <p:nvPr/>
        </p:nvGrpSpPr>
        <p:grpSpPr>
          <a:xfrm>
            <a:off x="7797801" y="4953700"/>
            <a:ext cx="1000512" cy="556508"/>
            <a:chOff x="388118" y="0"/>
            <a:chExt cx="1364528" cy="758982"/>
          </a:xfrm>
        </p:grpSpPr>
        <p:sp>
          <p:nvSpPr>
            <p:cNvPr id="140" name="demoted">
              <a:extLst>
                <a:ext uri="{FF2B5EF4-FFF2-40B4-BE49-F238E27FC236}">
                  <a16:creationId xmlns:a16="http://schemas.microsoft.com/office/drawing/2014/main" xmlns="" id="{FBF84ACD-8358-7446-99CB-BDBE5CD1093F}"/>
                </a:ext>
              </a:extLst>
            </p:cNvPr>
            <p:cNvSpPr txBox="1"/>
            <p:nvPr/>
          </p:nvSpPr>
          <p:spPr>
            <a:xfrm>
              <a:off x="388118" y="268743"/>
              <a:ext cx="1364528" cy="490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pPr>
                <a:defRPr b="0" i="1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demoted</a:t>
              </a:r>
            </a:p>
          </p:txBody>
        </p:sp>
        <p:sp>
          <p:nvSpPr>
            <p:cNvPr id="141" name="Line">
              <a:extLst>
                <a:ext uri="{FF2B5EF4-FFF2-40B4-BE49-F238E27FC236}">
                  <a16:creationId xmlns:a16="http://schemas.microsoft.com/office/drawing/2014/main" xmlns="" id="{0C47D53F-98DE-C841-9129-718D3FB72376}"/>
                </a:ext>
              </a:extLst>
            </p:cNvPr>
            <p:cNvSpPr/>
            <p:nvPr/>
          </p:nvSpPr>
          <p:spPr>
            <a:xfrm flipV="1">
              <a:off x="1215255" y="0"/>
              <a:ext cx="513285" cy="297864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2" name="Group">
            <a:extLst>
              <a:ext uri="{FF2B5EF4-FFF2-40B4-BE49-F238E27FC236}">
                <a16:creationId xmlns:a16="http://schemas.microsoft.com/office/drawing/2014/main" xmlns="" id="{FF29FE29-981F-D74A-9405-DA21E82B573E}"/>
              </a:ext>
            </a:extLst>
          </p:cNvPr>
          <p:cNvGrpSpPr/>
          <p:nvPr/>
        </p:nvGrpSpPr>
        <p:grpSpPr>
          <a:xfrm>
            <a:off x="8922842" y="4950199"/>
            <a:ext cx="876997" cy="560010"/>
            <a:chOff x="1475720" y="0"/>
            <a:chExt cx="1196076" cy="763755"/>
          </a:xfrm>
        </p:grpSpPr>
        <p:sp>
          <p:nvSpPr>
            <p:cNvPr id="143" name="retired">
              <a:extLst>
                <a:ext uri="{FF2B5EF4-FFF2-40B4-BE49-F238E27FC236}">
                  <a16:creationId xmlns:a16="http://schemas.microsoft.com/office/drawing/2014/main" xmlns="" id="{1E3C438D-1F78-EA49-B4FC-842251E26CAA}"/>
                </a:ext>
              </a:extLst>
            </p:cNvPr>
            <p:cNvSpPr txBox="1"/>
            <p:nvPr/>
          </p:nvSpPr>
          <p:spPr>
            <a:xfrm>
              <a:off x="1475720" y="273518"/>
              <a:ext cx="1196076" cy="490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>
                <a:defRPr sz="1600"/>
              </a:lvl1pPr>
            </a:lstStyle>
            <a:p>
              <a:pPr>
                <a:defRPr b="0" i="1"/>
              </a:pPr>
              <a:r>
                <a:rPr sz="1867" b="1" dirty="0">
                  <a:latin typeface="Arial" panose="020B0604020202020204" pitchFamily="34" charset="0"/>
                  <a:cs typeface="Arial" panose="020B0604020202020204" pitchFamily="34" charset="0"/>
                </a:rPr>
                <a:t>retired</a:t>
              </a:r>
            </a:p>
          </p:txBody>
        </p:sp>
        <p:sp>
          <p:nvSpPr>
            <p:cNvPr id="144" name="Line">
              <a:extLst>
                <a:ext uri="{FF2B5EF4-FFF2-40B4-BE49-F238E27FC236}">
                  <a16:creationId xmlns:a16="http://schemas.microsoft.com/office/drawing/2014/main" xmlns="" id="{07669F61-61B6-6E45-9312-511EDB3B7163}"/>
                </a:ext>
              </a:extLst>
            </p:cNvPr>
            <p:cNvSpPr/>
            <p:nvPr/>
          </p:nvSpPr>
          <p:spPr>
            <a:xfrm flipH="1" flipV="1">
              <a:off x="1660806" y="0"/>
              <a:ext cx="271213" cy="209251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5" name="Group">
            <a:extLst>
              <a:ext uri="{FF2B5EF4-FFF2-40B4-BE49-F238E27FC236}">
                <a16:creationId xmlns:a16="http://schemas.microsoft.com/office/drawing/2014/main" xmlns="" id="{C83B8A1C-8ED9-E04D-A84D-478139161482}"/>
              </a:ext>
            </a:extLst>
          </p:cNvPr>
          <p:cNvGrpSpPr/>
          <p:nvPr/>
        </p:nvGrpSpPr>
        <p:grpSpPr>
          <a:xfrm>
            <a:off x="8016515" y="3605300"/>
            <a:ext cx="3767819" cy="3158544"/>
            <a:chOff x="272767" y="-244189"/>
            <a:chExt cx="5138666" cy="4307720"/>
          </a:xfrm>
        </p:grpSpPr>
        <p:pic>
          <p:nvPicPr>
            <p:cNvPr id="146" name="17007-200.png" descr="17007-200.png">
              <a:extLst>
                <a:ext uri="{FF2B5EF4-FFF2-40B4-BE49-F238E27FC236}">
                  <a16:creationId xmlns:a16="http://schemas.microsoft.com/office/drawing/2014/main" xmlns="" id="{F3FE88DA-621D-F04E-8E67-14ED0DBB2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72767" y="2382844"/>
              <a:ext cx="1680688" cy="1680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7" name="Line" descr="Line">
              <a:extLst>
                <a:ext uri="{FF2B5EF4-FFF2-40B4-BE49-F238E27FC236}">
                  <a16:creationId xmlns:a16="http://schemas.microsoft.com/office/drawing/2014/main" xmlns="" id="{E67D5191-0E9F-FF49-BDCB-8B6CADC7479D}"/>
                </a:ext>
              </a:extLst>
            </p:cNvPr>
            <p:cNvPicPr>
              <a:picLocks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1498200" y="-244189"/>
              <a:ext cx="3913233" cy="364839"/>
            </a:xfrm>
            <a:prstGeom prst="rect">
              <a:avLst/>
            </a:prstGeom>
            <a:effectLst/>
          </p:spPr>
        </p:pic>
      </p:grpSp>
      <p:sp>
        <p:nvSpPr>
          <p:cNvPr id="149" name="22 papers">
            <a:extLst>
              <a:ext uri="{FF2B5EF4-FFF2-40B4-BE49-F238E27FC236}">
                <a16:creationId xmlns:a16="http://schemas.microsoft.com/office/drawing/2014/main" xmlns="" id="{37329693-1ADA-2640-B2C1-FA1CA01A20A4}"/>
              </a:ext>
            </a:extLst>
          </p:cNvPr>
          <p:cNvSpPr txBox="1"/>
          <p:nvPr/>
        </p:nvSpPr>
        <p:spPr>
          <a:xfrm>
            <a:off x="6640339" y="6010134"/>
            <a:ext cx="1854844" cy="3594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numCol="1" anchor="ctr">
            <a:spAutoFit/>
          </a:bodyPr>
          <a:lstStyle>
            <a:lvl1pPr>
              <a:defRPr sz="1600"/>
            </a:lvl1pPr>
          </a:lstStyle>
          <a:p>
            <a:pPr>
              <a:defRPr b="0" i="1"/>
            </a:pPr>
            <a:r>
              <a:rPr sz="1867" b="1" dirty="0">
                <a:latin typeface="Arial" panose="020B0604020202020204" pitchFamily="34" charset="0"/>
                <a:cs typeface="Arial" panose="020B0604020202020204" pitchFamily="34" charset="0"/>
              </a:rPr>
              <a:t>22 papers</a:t>
            </a:r>
            <a:r>
              <a:rPr lang="en-AU" sz="1867" b="1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  <a:endParaRPr sz="18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0" name="Group">
            <a:extLst>
              <a:ext uri="{FF2B5EF4-FFF2-40B4-BE49-F238E27FC236}">
                <a16:creationId xmlns:a16="http://schemas.microsoft.com/office/drawing/2014/main" xmlns="" id="{D588FA0B-2EC7-A54B-946D-463EFCD06969}"/>
              </a:ext>
            </a:extLst>
          </p:cNvPr>
          <p:cNvGrpSpPr/>
          <p:nvPr/>
        </p:nvGrpSpPr>
        <p:grpSpPr>
          <a:xfrm>
            <a:off x="9646905" y="4959452"/>
            <a:ext cx="1876220" cy="1815803"/>
            <a:chOff x="-420134" y="-154508"/>
            <a:chExt cx="2558846" cy="2476448"/>
          </a:xfrm>
        </p:grpSpPr>
        <p:grpSp>
          <p:nvGrpSpPr>
            <p:cNvPr id="151" name="Group">
              <a:extLst>
                <a:ext uri="{FF2B5EF4-FFF2-40B4-BE49-F238E27FC236}">
                  <a16:creationId xmlns:a16="http://schemas.microsoft.com/office/drawing/2014/main" xmlns="" id="{4004A787-A930-FB48-9AF0-548FBF4ACB2F}"/>
                </a:ext>
              </a:extLst>
            </p:cNvPr>
            <p:cNvGrpSpPr/>
            <p:nvPr/>
          </p:nvGrpSpPr>
          <p:grpSpPr>
            <a:xfrm>
              <a:off x="-350547" y="834515"/>
              <a:ext cx="1239971" cy="1487425"/>
              <a:chOff x="-1318822" y="-695965"/>
              <a:chExt cx="1239969" cy="1487423"/>
            </a:xfrm>
          </p:grpSpPr>
          <p:sp>
            <p:nvSpPr>
              <p:cNvPr id="154" name="Medal">
                <a:extLst>
                  <a:ext uri="{FF2B5EF4-FFF2-40B4-BE49-F238E27FC236}">
                    <a16:creationId xmlns:a16="http://schemas.microsoft.com/office/drawing/2014/main" xmlns="" id="{351A0E22-F4D6-974D-A8DD-7E02F7FFC3A9}"/>
                  </a:ext>
                </a:extLst>
              </p:cNvPr>
              <p:cNvSpPr/>
              <p:nvPr/>
            </p:nvSpPr>
            <p:spPr>
              <a:xfrm>
                <a:off x="-1318822" y="-695965"/>
                <a:ext cx="1239969" cy="1456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829" y="11271"/>
                    </a:lnTo>
                    <a:lnTo>
                      <a:pt x="12787" y="11271"/>
                    </a:lnTo>
                    <a:lnTo>
                      <a:pt x="5892" y="0"/>
                    </a:lnTo>
                    <a:lnTo>
                      <a:pt x="0" y="0"/>
                    </a:lnTo>
                    <a:close/>
                    <a:moveTo>
                      <a:pt x="15706" y="0"/>
                    </a:moveTo>
                    <a:lnTo>
                      <a:pt x="10979" y="7729"/>
                    </a:lnTo>
                    <a:lnTo>
                      <a:pt x="12464" y="10154"/>
                    </a:lnTo>
                    <a:lnTo>
                      <a:pt x="12922" y="10154"/>
                    </a:lnTo>
                    <a:cubicBezTo>
                      <a:pt x="13146" y="10154"/>
                      <a:pt x="13358" y="10200"/>
                      <a:pt x="13546" y="10280"/>
                    </a:cubicBezTo>
                    <a:lnTo>
                      <a:pt x="21600" y="0"/>
                    </a:lnTo>
                    <a:lnTo>
                      <a:pt x="15706" y="0"/>
                    </a:lnTo>
                    <a:close/>
                    <a:moveTo>
                      <a:pt x="12630" y="10425"/>
                    </a:moveTo>
                    <a:lnTo>
                      <a:pt x="13038" y="11094"/>
                    </a:lnTo>
                    <a:cubicBezTo>
                      <a:pt x="13153" y="11133"/>
                      <a:pt x="13233" y="11227"/>
                      <a:pt x="13233" y="11338"/>
                    </a:cubicBezTo>
                    <a:lnTo>
                      <a:pt x="13233" y="11937"/>
                    </a:lnTo>
                    <a:cubicBezTo>
                      <a:pt x="13497" y="12038"/>
                      <a:pt x="13753" y="12155"/>
                      <a:pt x="13996" y="12285"/>
                    </a:cubicBezTo>
                    <a:lnTo>
                      <a:pt x="13996" y="11338"/>
                    </a:lnTo>
                    <a:cubicBezTo>
                      <a:pt x="13996" y="10835"/>
                      <a:pt x="13513" y="10425"/>
                      <a:pt x="12922" y="10425"/>
                    </a:cubicBezTo>
                    <a:lnTo>
                      <a:pt x="12630" y="10425"/>
                    </a:lnTo>
                    <a:close/>
                    <a:moveTo>
                      <a:pt x="7894" y="10567"/>
                    </a:moveTo>
                    <a:cubicBezTo>
                      <a:pt x="7593" y="10729"/>
                      <a:pt x="7392" y="11015"/>
                      <a:pt x="7392" y="11340"/>
                    </a:cubicBezTo>
                    <a:lnTo>
                      <a:pt x="7392" y="12368"/>
                    </a:lnTo>
                    <a:cubicBezTo>
                      <a:pt x="7634" y="12229"/>
                      <a:pt x="7888" y="12105"/>
                      <a:pt x="8153" y="11996"/>
                    </a:cubicBezTo>
                    <a:lnTo>
                      <a:pt x="8153" y="11338"/>
                    </a:lnTo>
                    <a:cubicBezTo>
                      <a:pt x="8153" y="11238"/>
                      <a:pt x="8221" y="11152"/>
                      <a:pt x="8318" y="11107"/>
                    </a:cubicBezTo>
                    <a:lnTo>
                      <a:pt x="7894" y="10567"/>
                    </a:lnTo>
                    <a:close/>
                    <a:moveTo>
                      <a:pt x="10767" y="11720"/>
                    </a:moveTo>
                    <a:cubicBezTo>
                      <a:pt x="7563" y="11720"/>
                      <a:pt x="4964" y="13930"/>
                      <a:pt x="4964" y="16659"/>
                    </a:cubicBezTo>
                    <a:cubicBezTo>
                      <a:pt x="4964" y="19388"/>
                      <a:pt x="7563" y="21600"/>
                      <a:pt x="10767" y="21600"/>
                    </a:cubicBezTo>
                    <a:cubicBezTo>
                      <a:pt x="13972" y="21600"/>
                      <a:pt x="16570" y="19388"/>
                      <a:pt x="16570" y="16659"/>
                    </a:cubicBezTo>
                    <a:cubicBezTo>
                      <a:pt x="16570" y="13930"/>
                      <a:pt x="13972" y="11720"/>
                      <a:pt x="10767" y="11720"/>
                    </a:cubicBezTo>
                    <a:close/>
                    <a:moveTo>
                      <a:pt x="10767" y="12800"/>
                    </a:moveTo>
                    <a:cubicBezTo>
                      <a:pt x="13267" y="12800"/>
                      <a:pt x="15302" y="14530"/>
                      <a:pt x="15302" y="16659"/>
                    </a:cubicBezTo>
                    <a:cubicBezTo>
                      <a:pt x="15302" y="18788"/>
                      <a:pt x="13268" y="20520"/>
                      <a:pt x="10767" y="20520"/>
                    </a:cubicBezTo>
                    <a:cubicBezTo>
                      <a:pt x="8267" y="20520"/>
                      <a:pt x="6233" y="18788"/>
                      <a:pt x="6233" y="16659"/>
                    </a:cubicBezTo>
                    <a:cubicBezTo>
                      <a:pt x="6233" y="14530"/>
                      <a:pt x="8267" y="12800"/>
                      <a:pt x="10767" y="12800"/>
                    </a:cubicBezTo>
                    <a:close/>
                    <a:moveTo>
                      <a:pt x="10767" y="13071"/>
                    </a:moveTo>
                    <a:cubicBezTo>
                      <a:pt x="8439" y="13071"/>
                      <a:pt x="6552" y="14677"/>
                      <a:pt x="6552" y="16659"/>
                    </a:cubicBezTo>
                    <a:cubicBezTo>
                      <a:pt x="6552" y="18641"/>
                      <a:pt x="8439" y="20248"/>
                      <a:pt x="10767" y="20248"/>
                    </a:cubicBezTo>
                    <a:cubicBezTo>
                      <a:pt x="13095" y="20248"/>
                      <a:pt x="14983" y="18641"/>
                      <a:pt x="14983" y="16659"/>
                    </a:cubicBezTo>
                    <a:cubicBezTo>
                      <a:pt x="14983" y="14677"/>
                      <a:pt x="13095" y="13071"/>
                      <a:pt x="10767" y="13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55" name="220px-Nobel_Prize.png" descr="220px-Nobel_Prize.png">
                <a:extLst>
                  <a:ext uri="{FF2B5EF4-FFF2-40B4-BE49-F238E27FC236}">
                    <a16:creationId xmlns:a16="http://schemas.microsoft.com/office/drawing/2014/main" xmlns="" id="{D13E1D5F-D8EB-284A-88E7-D97AFEA98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-1060387" y="44852"/>
                <a:ext cx="760432" cy="7466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2" name="Chu, Phillips…">
              <a:extLst>
                <a:ext uri="{FF2B5EF4-FFF2-40B4-BE49-F238E27FC236}">
                  <a16:creationId xmlns:a16="http://schemas.microsoft.com/office/drawing/2014/main" xmlns="" id="{9576A76E-6532-D847-B528-1A772762515B}"/>
                </a:ext>
              </a:extLst>
            </p:cNvPr>
            <p:cNvSpPr txBox="1"/>
            <p:nvPr/>
          </p:nvSpPr>
          <p:spPr>
            <a:xfrm>
              <a:off x="-236496" y="414252"/>
              <a:ext cx="2375208" cy="49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600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Chu</a:t>
              </a:r>
            </a:p>
          </p:txBody>
        </p:sp>
        <p:sp>
          <p:nvSpPr>
            <p:cNvPr id="153" name="Line">
              <a:extLst>
                <a:ext uri="{FF2B5EF4-FFF2-40B4-BE49-F238E27FC236}">
                  <a16:creationId xmlns:a16="http://schemas.microsoft.com/office/drawing/2014/main" xmlns="" id="{E7620560-BC9A-D541-9969-6D6CEBB23F25}"/>
                </a:ext>
              </a:extLst>
            </p:cNvPr>
            <p:cNvSpPr/>
            <p:nvPr/>
          </p:nvSpPr>
          <p:spPr>
            <a:xfrm flipH="1" flipV="1">
              <a:off x="-420134" y="-154508"/>
              <a:ext cx="388757" cy="626807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2" name="Group">
            <a:extLst>
              <a:ext uri="{FF2B5EF4-FFF2-40B4-BE49-F238E27FC236}">
                <a16:creationId xmlns:a16="http://schemas.microsoft.com/office/drawing/2014/main" xmlns="" id="{1DDA976B-4CC0-3C49-9A21-79AD4562F5FC}"/>
              </a:ext>
            </a:extLst>
          </p:cNvPr>
          <p:cNvGrpSpPr/>
          <p:nvPr/>
        </p:nvGrpSpPr>
        <p:grpSpPr>
          <a:xfrm>
            <a:off x="10011193" y="4950196"/>
            <a:ext cx="2281328" cy="1908092"/>
            <a:chOff x="-1494974" y="-280375"/>
            <a:chExt cx="3111344" cy="2602315"/>
          </a:xfrm>
        </p:grpSpPr>
        <p:grpSp>
          <p:nvGrpSpPr>
            <p:cNvPr id="163" name="Group">
              <a:extLst>
                <a:ext uri="{FF2B5EF4-FFF2-40B4-BE49-F238E27FC236}">
                  <a16:creationId xmlns:a16="http://schemas.microsoft.com/office/drawing/2014/main" xmlns="" id="{06742416-E5FE-2545-A070-C673F952949F}"/>
                </a:ext>
              </a:extLst>
            </p:cNvPr>
            <p:cNvGrpSpPr/>
            <p:nvPr/>
          </p:nvGrpSpPr>
          <p:grpSpPr>
            <a:xfrm>
              <a:off x="-350547" y="834515"/>
              <a:ext cx="1239971" cy="1487425"/>
              <a:chOff x="-1318822" y="-695965"/>
              <a:chExt cx="1239969" cy="1487423"/>
            </a:xfrm>
          </p:grpSpPr>
          <p:sp>
            <p:nvSpPr>
              <p:cNvPr id="166" name="Medal">
                <a:extLst>
                  <a:ext uri="{FF2B5EF4-FFF2-40B4-BE49-F238E27FC236}">
                    <a16:creationId xmlns:a16="http://schemas.microsoft.com/office/drawing/2014/main" xmlns="" id="{66B6A01A-2A4E-4041-B440-AC4BE9A78046}"/>
                  </a:ext>
                </a:extLst>
              </p:cNvPr>
              <p:cNvSpPr/>
              <p:nvPr/>
            </p:nvSpPr>
            <p:spPr>
              <a:xfrm>
                <a:off x="-1318822" y="-695965"/>
                <a:ext cx="1239969" cy="1456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829" y="11271"/>
                    </a:lnTo>
                    <a:lnTo>
                      <a:pt x="12787" y="11271"/>
                    </a:lnTo>
                    <a:lnTo>
                      <a:pt x="5892" y="0"/>
                    </a:lnTo>
                    <a:lnTo>
                      <a:pt x="0" y="0"/>
                    </a:lnTo>
                    <a:close/>
                    <a:moveTo>
                      <a:pt x="15706" y="0"/>
                    </a:moveTo>
                    <a:lnTo>
                      <a:pt x="10979" y="7729"/>
                    </a:lnTo>
                    <a:lnTo>
                      <a:pt x="12464" y="10154"/>
                    </a:lnTo>
                    <a:lnTo>
                      <a:pt x="12922" y="10154"/>
                    </a:lnTo>
                    <a:cubicBezTo>
                      <a:pt x="13146" y="10154"/>
                      <a:pt x="13358" y="10200"/>
                      <a:pt x="13546" y="10280"/>
                    </a:cubicBezTo>
                    <a:lnTo>
                      <a:pt x="21600" y="0"/>
                    </a:lnTo>
                    <a:lnTo>
                      <a:pt x="15706" y="0"/>
                    </a:lnTo>
                    <a:close/>
                    <a:moveTo>
                      <a:pt x="12630" y="10425"/>
                    </a:moveTo>
                    <a:lnTo>
                      <a:pt x="13038" y="11094"/>
                    </a:lnTo>
                    <a:cubicBezTo>
                      <a:pt x="13153" y="11133"/>
                      <a:pt x="13233" y="11227"/>
                      <a:pt x="13233" y="11338"/>
                    </a:cubicBezTo>
                    <a:lnTo>
                      <a:pt x="13233" y="11937"/>
                    </a:lnTo>
                    <a:cubicBezTo>
                      <a:pt x="13497" y="12038"/>
                      <a:pt x="13753" y="12155"/>
                      <a:pt x="13996" y="12285"/>
                    </a:cubicBezTo>
                    <a:lnTo>
                      <a:pt x="13996" y="11338"/>
                    </a:lnTo>
                    <a:cubicBezTo>
                      <a:pt x="13996" y="10835"/>
                      <a:pt x="13513" y="10425"/>
                      <a:pt x="12922" y="10425"/>
                    </a:cubicBezTo>
                    <a:lnTo>
                      <a:pt x="12630" y="10425"/>
                    </a:lnTo>
                    <a:close/>
                    <a:moveTo>
                      <a:pt x="7894" y="10567"/>
                    </a:moveTo>
                    <a:cubicBezTo>
                      <a:pt x="7593" y="10729"/>
                      <a:pt x="7392" y="11015"/>
                      <a:pt x="7392" y="11340"/>
                    </a:cubicBezTo>
                    <a:lnTo>
                      <a:pt x="7392" y="12368"/>
                    </a:lnTo>
                    <a:cubicBezTo>
                      <a:pt x="7634" y="12229"/>
                      <a:pt x="7888" y="12105"/>
                      <a:pt x="8153" y="11996"/>
                    </a:cubicBezTo>
                    <a:lnTo>
                      <a:pt x="8153" y="11338"/>
                    </a:lnTo>
                    <a:cubicBezTo>
                      <a:pt x="8153" y="11238"/>
                      <a:pt x="8221" y="11152"/>
                      <a:pt x="8318" y="11107"/>
                    </a:cubicBezTo>
                    <a:lnTo>
                      <a:pt x="7894" y="10567"/>
                    </a:lnTo>
                    <a:close/>
                    <a:moveTo>
                      <a:pt x="10767" y="11720"/>
                    </a:moveTo>
                    <a:cubicBezTo>
                      <a:pt x="7563" y="11720"/>
                      <a:pt x="4964" y="13930"/>
                      <a:pt x="4964" y="16659"/>
                    </a:cubicBezTo>
                    <a:cubicBezTo>
                      <a:pt x="4964" y="19388"/>
                      <a:pt x="7563" y="21600"/>
                      <a:pt x="10767" y="21600"/>
                    </a:cubicBezTo>
                    <a:cubicBezTo>
                      <a:pt x="13972" y="21600"/>
                      <a:pt x="16570" y="19388"/>
                      <a:pt x="16570" y="16659"/>
                    </a:cubicBezTo>
                    <a:cubicBezTo>
                      <a:pt x="16570" y="13930"/>
                      <a:pt x="13972" y="11720"/>
                      <a:pt x="10767" y="11720"/>
                    </a:cubicBezTo>
                    <a:close/>
                    <a:moveTo>
                      <a:pt x="10767" y="12800"/>
                    </a:moveTo>
                    <a:cubicBezTo>
                      <a:pt x="13267" y="12800"/>
                      <a:pt x="15302" y="14530"/>
                      <a:pt x="15302" y="16659"/>
                    </a:cubicBezTo>
                    <a:cubicBezTo>
                      <a:pt x="15302" y="18788"/>
                      <a:pt x="13268" y="20520"/>
                      <a:pt x="10767" y="20520"/>
                    </a:cubicBezTo>
                    <a:cubicBezTo>
                      <a:pt x="8267" y="20520"/>
                      <a:pt x="6233" y="18788"/>
                      <a:pt x="6233" y="16659"/>
                    </a:cubicBezTo>
                    <a:cubicBezTo>
                      <a:pt x="6233" y="14530"/>
                      <a:pt x="8267" y="12800"/>
                      <a:pt x="10767" y="12800"/>
                    </a:cubicBezTo>
                    <a:close/>
                    <a:moveTo>
                      <a:pt x="10767" y="13071"/>
                    </a:moveTo>
                    <a:cubicBezTo>
                      <a:pt x="8439" y="13071"/>
                      <a:pt x="6552" y="14677"/>
                      <a:pt x="6552" y="16659"/>
                    </a:cubicBezTo>
                    <a:cubicBezTo>
                      <a:pt x="6552" y="18641"/>
                      <a:pt x="8439" y="20248"/>
                      <a:pt x="10767" y="20248"/>
                    </a:cubicBezTo>
                    <a:cubicBezTo>
                      <a:pt x="13095" y="20248"/>
                      <a:pt x="14983" y="18641"/>
                      <a:pt x="14983" y="16659"/>
                    </a:cubicBezTo>
                    <a:cubicBezTo>
                      <a:pt x="14983" y="14677"/>
                      <a:pt x="13095" y="13071"/>
                      <a:pt x="10767" y="13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67" name="220px-Nobel_Prize.png" descr="220px-Nobel_Prize.png">
                <a:extLst>
                  <a:ext uri="{FF2B5EF4-FFF2-40B4-BE49-F238E27FC236}">
                    <a16:creationId xmlns:a16="http://schemas.microsoft.com/office/drawing/2014/main" xmlns="" id="{47706691-B7C3-854B-B4FE-2453FF7B4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-1060387" y="44852"/>
                <a:ext cx="760432" cy="7466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" name="Chu, Phillips…">
              <a:extLst>
                <a:ext uri="{FF2B5EF4-FFF2-40B4-BE49-F238E27FC236}">
                  <a16:creationId xmlns:a16="http://schemas.microsoft.com/office/drawing/2014/main" xmlns="" id="{61674676-E406-164D-82C2-3DF37D927E36}"/>
                </a:ext>
              </a:extLst>
            </p:cNvPr>
            <p:cNvSpPr txBox="1"/>
            <p:nvPr/>
          </p:nvSpPr>
          <p:spPr>
            <a:xfrm>
              <a:off x="-758837" y="-149546"/>
              <a:ext cx="2375207" cy="882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600"/>
              </a:pP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Bose-Einstein</a:t>
              </a:r>
            </a:p>
            <a:p>
              <a:pPr>
                <a:defRPr sz="1600"/>
              </a:pPr>
              <a:r>
                <a:rPr lang="en-AU" sz="1867" dirty="0">
                  <a:latin typeface="Arial" panose="020B0604020202020204" pitchFamily="34" charset="0"/>
                  <a:cs typeface="Arial" panose="020B0604020202020204" pitchFamily="34" charset="0"/>
                </a:rPr>
                <a:t>condensates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Line">
              <a:extLst>
                <a:ext uri="{FF2B5EF4-FFF2-40B4-BE49-F238E27FC236}">
                  <a16:creationId xmlns:a16="http://schemas.microsoft.com/office/drawing/2014/main" xmlns="" id="{9B8BEBAC-A460-D84B-A565-24959B9D4F25}"/>
                </a:ext>
              </a:extLst>
            </p:cNvPr>
            <p:cNvSpPr/>
            <p:nvPr/>
          </p:nvSpPr>
          <p:spPr>
            <a:xfrm flipH="1" flipV="1">
              <a:off x="-1494974" y="-280375"/>
              <a:ext cx="627082" cy="468978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4" name="Group">
            <a:extLst>
              <a:ext uri="{FF2B5EF4-FFF2-40B4-BE49-F238E27FC236}">
                <a16:creationId xmlns:a16="http://schemas.microsoft.com/office/drawing/2014/main" xmlns="" id="{EDA9ED2D-48EA-C844-960E-C3DFDFA1E13A}"/>
              </a:ext>
            </a:extLst>
          </p:cNvPr>
          <p:cNvGrpSpPr/>
          <p:nvPr/>
        </p:nvGrpSpPr>
        <p:grpSpPr>
          <a:xfrm>
            <a:off x="10736702" y="1010546"/>
            <a:ext cx="909181" cy="1786161"/>
            <a:chOff x="-350547" y="259571"/>
            <a:chExt cx="1239971" cy="2436019"/>
          </a:xfrm>
        </p:grpSpPr>
        <p:grpSp>
          <p:nvGrpSpPr>
            <p:cNvPr id="175" name="Group">
              <a:extLst>
                <a:ext uri="{FF2B5EF4-FFF2-40B4-BE49-F238E27FC236}">
                  <a16:creationId xmlns:a16="http://schemas.microsoft.com/office/drawing/2014/main" xmlns="" id="{8850BEF6-F180-6D41-9A74-A79FAC480F18}"/>
                </a:ext>
              </a:extLst>
            </p:cNvPr>
            <p:cNvGrpSpPr/>
            <p:nvPr/>
          </p:nvGrpSpPr>
          <p:grpSpPr>
            <a:xfrm>
              <a:off x="-350547" y="834515"/>
              <a:ext cx="1239971" cy="1506761"/>
              <a:chOff x="-1318822" y="-695965"/>
              <a:chExt cx="1239969" cy="1506759"/>
            </a:xfrm>
          </p:grpSpPr>
          <p:sp>
            <p:nvSpPr>
              <p:cNvPr id="178" name="Medal">
                <a:extLst>
                  <a:ext uri="{FF2B5EF4-FFF2-40B4-BE49-F238E27FC236}">
                    <a16:creationId xmlns:a16="http://schemas.microsoft.com/office/drawing/2014/main" xmlns="" id="{A6BD0F43-FF54-8F49-86D5-A392B535CA60}"/>
                  </a:ext>
                </a:extLst>
              </p:cNvPr>
              <p:cNvSpPr/>
              <p:nvPr/>
            </p:nvSpPr>
            <p:spPr>
              <a:xfrm>
                <a:off x="-1318822" y="-695965"/>
                <a:ext cx="1239969" cy="1456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8829" y="11271"/>
                    </a:lnTo>
                    <a:lnTo>
                      <a:pt x="12787" y="11271"/>
                    </a:lnTo>
                    <a:lnTo>
                      <a:pt x="5892" y="0"/>
                    </a:lnTo>
                    <a:lnTo>
                      <a:pt x="0" y="0"/>
                    </a:lnTo>
                    <a:close/>
                    <a:moveTo>
                      <a:pt x="15706" y="0"/>
                    </a:moveTo>
                    <a:lnTo>
                      <a:pt x="10979" y="7729"/>
                    </a:lnTo>
                    <a:lnTo>
                      <a:pt x="12464" y="10154"/>
                    </a:lnTo>
                    <a:lnTo>
                      <a:pt x="12922" y="10154"/>
                    </a:lnTo>
                    <a:cubicBezTo>
                      <a:pt x="13146" y="10154"/>
                      <a:pt x="13358" y="10200"/>
                      <a:pt x="13546" y="10280"/>
                    </a:cubicBezTo>
                    <a:lnTo>
                      <a:pt x="21600" y="0"/>
                    </a:lnTo>
                    <a:lnTo>
                      <a:pt x="15706" y="0"/>
                    </a:lnTo>
                    <a:close/>
                    <a:moveTo>
                      <a:pt x="12630" y="10425"/>
                    </a:moveTo>
                    <a:lnTo>
                      <a:pt x="13038" y="11094"/>
                    </a:lnTo>
                    <a:cubicBezTo>
                      <a:pt x="13153" y="11133"/>
                      <a:pt x="13233" y="11227"/>
                      <a:pt x="13233" y="11338"/>
                    </a:cubicBezTo>
                    <a:lnTo>
                      <a:pt x="13233" y="11937"/>
                    </a:lnTo>
                    <a:cubicBezTo>
                      <a:pt x="13497" y="12038"/>
                      <a:pt x="13753" y="12155"/>
                      <a:pt x="13996" y="12285"/>
                    </a:cubicBezTo>
                    <a:lnTo>
                      <a:pt x="13996" y="11338"/>
                    </a:lnTo>
                    <a:cubicBezTo>
                      <a:pt x="13996" y="10835"/>
                      <a:pt x="13513" y="10425"/>
                      <a:pt x="12922" y="10425"/>
                    </a:cubicBezTo>
                    <a:lnTo>
                      <a:pt x="12630" y="10425"/>
                    </a:lnTo>
                    <a:close/>
                    <a:moveTo>
                      <a:pt x="7894" y="10567"/>
                    </a:moveTo>
                    <a:cubicBezTo>
                      <a:pt x="7593" y="10729"/>
                      <a:pt x="7392" y="11015"/>
                      <a:pt x="7392" y="11340"/>
                    </a:cubicBezTo>
                    <a:lnTo>
                      <a:pt x="7392" y="12368"/>
                    </a:lnTo>
                    <a:cubicBezTo>
                      <a:pt x="7634" y="12229"/>
                      <a:pt x="7888" y="12105"/>
                      <a:pt x="8153" y="11996"/>
                    </a:cubicBezTo>
                    <a:lnTo>
                      <a:pt x="8153" y="11338"/>
                    </a:lnTo>
                    <a:cubicBezTo>
                      <a:pt x="8153" y="11238"/>
                      <a:pt x="8221" y="11152"/>
                      <a:pt x="8318" y="11107"/>
                    </a:cubicBezTo>
                    <a:lnTo>
                      <a:pt x="7894" y="10567"/>
                    </a:lnTo>
                    <a:close/>
                    <a:moveTo>
                      <a:pt x="10767" y="11720"/>
                    </a:moveTo>
                    <a:cubicBezTo>
                      <a:pt x="7563" y="11720"/>
                      <a:pt x="4964" y="13930"/>
                      <a:pt x="4964" y="16659"/>
                    </a:cubicBezTo>
                    <a:cubicBezTo>
                      <a:pt x="4964" y="19388"/>
                      <a:pt x="7563" y="21600"/>
                      <a:pt x="10767" y="21600"/>
                    </a:cubicBezTo>
                    <a:cubicBezTo>
                      <a:pt x="13972" y="21600"/>
                      <a:pt x="16570" y="19388"/>
                      <a:pt x="16570" y="16659"/>
                    </a:cubicBezTo>
                    <a:cubicBezTo>
                      <a:pt x="16570" y="13930"/>
                      <a:pt x="13972" y="11720"/>
                      <a:pt x="10767" y="11720"/>
                    </a:cubicBezTo>
                    <a:close/>
                    <a:moveTo>
                      <a:pt x="10767" y="12800"/>
                    </a:moveTo>
                    <a:cubicBezTo>
                      <a:pt x="13267" y="12800"/>
                      <a:pt x="15302" y="14530"/>
                      <a:pt x="15302" y="16659"/>
                    </a:cubicBezTo>
                    <a:cubicBezTo>
                      <a:pt x="15302" y="18788"/>
                      <a:pt x="13268" y="20520"/>
                      <a:pt x="10767" y="20520"/>
                    </a:cubicBezTo>
                    <a:cubicBezTo>
                      <a:pt x="8267" y="20520"/>
                      <a:pt x="6233" y="18788"/>
                      <a:pt x="6233" y="16659"/>
                    </a:cubicBezTo>
                    <a:cubicBezTo>
                      <a:pt x="6233" y="14530"/>
                      <a:pt x="8267" y="12800"/>
                      <a:pt x="10767" y="12800"/>
                    </a:cubicBezTo>
                    <a:close/>
                    <a:moveTo>
                      <a:pt x="10767" y="13071"/>
                    </a:moveTo>
                    <a:cubicBezTo>
                      <a:pt x="8439" y="13071"/>
                      <a:pt x="6552" y="14677"/>
                      <a:pt x="6552" y="16659"/>
                    </a:cubicBezTo>
                    <a:cubicBezTo>
                      <a:pt x="6552" y="18641"/>
                      <a:pt x="8439" y="20248"/>
                      <a:pt x="10767" y="20248"/>
                    </a:cubicBezTo>
                    <a:cubicBezTo>
                      <a:pt x="13095" y="20248"/>
                      <a:pt x="14983" y="18641"/>
                      <a:pt x="14983" y="16659"/>
                    </a:cubicBezTo>
                    <a:cubicBezTo>
                      <a:pt x="14983" y="14677"/>
                      <a:pt x="13095" y="13071"/>
                      <a:pt x="10767" y="13071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1867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9" name="220px-Nobel_Prize.png" descr="220px-Nobel_Prize.png">
                <a:extLst>
                  <a:ext uri="{FF2B5EF4-FFF2-40B4-BE49-F238E27FC236}">
                    <a16:creationId xmlns:a16="http://schemas.microsoft.com/office/drawing/2014/main" xmlns="" id="{3303FDA1-39ED-E948-8CB6-FF8DDCB15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-1079723" y="64188"/>
                <a:ext cx="760432" cy="7466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6" name="Chu, Phillips…">
              <a:extLst>
                <a:ext uri="{FF2B5EF4-FFF2-40B4-BE49-F238E27FC236}">
                  <a16:creationId xmlns:a16="http://schemas.microsoft.com/office/drawing/2014/main" xmlns="" id="{9B9D5A24-CCDE-7946-A9CD-30190D3296EC}"/>
                </a:ext>
              </a:extLst>
            </p:cNvPr>
            <p:cNvSpPr txBox="1"/>
            <p:nvPr/>
          </p:nvSpPr>
          <p:spPr>
            <a:xfrm>
              <a:off x="-313835" y="259571"/>
              <a:ext cx="1194937" cy="490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600"/>
              </a:pPr>
              <a:r>
                <a:rPr lang="en-AU" sz="1867" dirty="0" err="1">
                  <a:latin typeface="Arial" panose="020B0604020202020204" pitchFamily="34" charset="0"/>
                  <a:cs typeface="Arial" panose="020B0604020202020204" pitchFamily="34" charset="0"/>
                </a:rPr>
                <a:t>Ashkin</a:t>
              </a:r>
              <a:endParaRPr sz="1867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Line">
              <a:extLst>
                <a:ext uri="{FF2B5EF4-FFF2-40B4-BE49-F238E27FC236}">
                  <a16:creationId xmlns:a16="http://schemas.microsoft.com/office/drawing/2014/main" xmlns="" id="{B68D1227-623E-1F4F-A607-0178DF542A75}"/>
                </a:ext>
              </a:extLst>
            </p:cNvPr>
            <p:cNvSpPr/>
            <p:nvPr/>
          </p:nvSpPr>
          <p:spPr>
            <a:xfrm>
              <a:off x="601008" y="2266416"/>
              <a:ext cx="280609" cy="429174"/>
            </a:xfrm>
            <a:prstGeom prst="line">
              <a:avLst/>
            </a:prstGeom>
            <a:noFill/>
            <a:ln w="38100" cap="flat">
              <a:solidFill>
                <a:srgbClr val="B0AFB2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0" name="Group">
            <a:extLst>
              <a:ext uri="{FF2B5EF4-FFF2-40B4-BE49-F238E27FC236}">
                <a16:creationId xmlns:a16="http://schemas.microsoft.com/office/drawing/2014/main" xmlns="" id="{6BF18E50-1DA4-9A49-BA03-6AAC1168203B}"/>
              </a:ext>
            </a:extLst>
          </p:cNvPr>
          <p:cNvGrpSpPr/>
          <p:nvPr/>
        </p:nvGrpSpPr>
        <p:grpSpPr>
          <a:xfrm>
            <a:off x="8363229" y="158365"/>
            <a:ext cx="3303184" cy="2513914"/>
            <a:chOff x="-766002" y="-524256"/>
            <a:chExt cx="4504983" cy="3428556"/>
          </a:xfrm>
        </p:grpSpPr>
        <p:sp>
          <p:nvSpPr>
            <p:cNvPr id="181" name="Next paper: solar energy…">
              <a:extLst>
                <a:ext uri="{FF2B5EF4-FFF2-40B4-BE49-F238E27FC236}">
                  <a16:creationId xmlns:a16="http://schemas.microsoft.com/office/drawing/2014/main" xmlns="" id="{76B1DB58-4441-D74E-B58E-5490253031EE}"/>
                </a:ext>
              </a:extLst>
            </p:cNvPr>
            <p:cNvSpPr txBox="1"/>
            <p:nvPr/>
          </p:nvSpPr>
          <p:spPr>
            <a:xfrm>
              <a:off x="-766002" y="-524256"/>
              <a:ext cx="3266098" cy="284139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>
                <a:defRPr sz="1600" b="0" i="1"/>
              </a:pPr>
              <a:r>
                <a:rPr sz="1867" b="1" dirty="0">
                  <a:latin typeface="Arial" panose="020B0604020202020204" pitchFamily="34" charset="0"/>
                  <a:cs typeface="Arial" panose="020B0604020202020204" pitchFamily="34" charset="0"/>
                </a:rPr>
                <a:t>Next paper: </a:t>
              </a:r>
              <a:endParaRPr lang="en-AU" sz="1867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defRPr sz="1600" b="0" i="1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solar energy</a:t>
              </a:r>
            </a:p>
            <a:p>
              <a:pPr>
                <a:defRPr sz="1600" b="0" i="1"/>
              </a:pPr>
              <a:r>
                <a:rPr sz="1867" dirty="0">
                  <a:latin typeface="Arial" panose="020B0604020202020204" pitchFamily="34" charset="0"/>
                  <a:cs typeface="Arial" panose="020B0604020202020204" pitchFamily="34" charset="0"/>
                </a:rPr>
                <a:t>“It’s important because we’re facing a crisis because of the change in climate,”</a:t>
              </a:r>
            </a:p>
          </p:txBody>
        </p:sp>
        <p:sp>
          <p:nvSpPr>
            <p:cNvPr id="182" name="Dingbat X">
              <a:extLst>
                <a:ext uri="{FF2B5EF4-FFF2-40B4-BE49-F238E27FC236}">
                  <a16:creationId xmlns:a16="http://schemas.microsoft.com/office/drawing/2014/main" xmlns="" id="{76E93127-12F7-0442-9040-6998ED6A2700}"/>
                </a:ext>
              </a:extLst>
            </p:cNvPr>
            <p:cNvSpPr/>
            <p:nvPr/>
          </p:nvSpPr>
          <p:spPr>
            <a:xfrm>
              <a:off x="2582751" y="1538020"/>
              <a:ext cx="1156230" cy="1366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4" h="21548" extrusionOk="0">
                  <a:moveTo>
                    <a:pt x="18655" y="0"/>
                  </a:moveTo>
                  <a:cubicBezTo>
                    <a:pt x="18494" y="5"/>
                    <a:pt x="18333" y="109"/>
                    <a:pt x="18066" y="314"/>
                  </a:cubicBezTo>
                  <a:cubicBezTo>
                    <a:pt x="15478" y="2289"/>
                    <a:pt x="13027" y="4381"/>
                    <a:pt x="10727" y="6600"/>
                  </a:cubicBezTo>
                  <a:cubicBezTo>
                    <a:pt x="10587" y="6735"/>
                    <a:pt x="10434" y="6862"/>
                    <a:pt x="10258" y="7020"/>
                  </a:cubicBezTo>
                  <a:cubicBezTo>
                    <a:pt x="10102" y="6832"/>
                    <a:pt x="9974" y="6685"/>
                    <a:pt x="9856" y="6533"/>
                  </a:cubicBezTo>
                  <a:cubicBezTo>
                    <a:pt x="8908" y="5315"/>
                    <a:pt x="7971" y="4091"/>
                    <a:pt x="7009" y="2882"/>
                  </a:cubicBezTo>
                  <a:cubicBezTo>
                    <a:pt x="6625" y="2399"/>
                    <a:pt x="6178" y="1951"/>
                    <a:pt x="5769" y="1483"/>
                  </a:cubicBezTo>
                  <a:cubicBezTo>
                    <a:pt x="5573" y="1260"/>
                    <a:pt x="5327" y="1254"/>
                    <a:pt x="5044" y="1314"/>
                  </a:cubicBezTo>
                  <a:cubicBezTo>
                    <a:pt x="4759" y="1375"/>
                    <a:pt x="4593" y="1540"/>
                    <a:pt x="4590" y="1770"/>
                  </a:cubicBezTo>
                  <a:cubicBezTo>
                    <a:pt x="4583" y="2129"/>
                    <a:pt x="4349" y="2291"/>
                    <a:pt x="3989" y="2389"/>
                  </a:cubicBezTo>
                  <a:cubicBezTo>
                    <a:pt x="3741" y="2232"/>
                    <a:pt x="3498" y="2079"/>
                    <a:pt x="3221" y="1904"/>
                  </a:cubicBezTo>
                  <a:cubicBezTo>
                    <a:pt x="2922" y="2176"/>
                    <a:pt x="2660" y="2427"/>
                    <a:pt x="2382" y="2665"/>
                  </a:cubicBezTo>
                  <a:cubicBezTo>
                    <a:pt x="2135" y="2876"/>
                    <a:pt x="2125" y="3090"/>
                    <a:pt x="2231" y="3371"/>
                  </a:cubicBezTo>
                  <a:cubicBezTo>
                    <a:pt x="3179" y="5877"/>
                    <a:pt x="4394" y="8283"/>
                    <a:pt x="5880" y="10593"/>
                  </a:cubicBezTo>
                  <a:cubicBezTo>
                    <a:pt x="5956" y="10712"/>
                    <a:pt x="6024" y="10835"/>
                    <a:pt x="6094" y="10951"/>
                  </a:cubicBezTo>
                  <a:cubicBezTo>
                    <a:pt x="4046" y="12991"/>
                    <a:pt x="2019" y="15012"/>
                    <a:pt x="0" y="17024"/>
                  </a:cubicBezTo>
                  <a:cubicBezTo>
                    <a:pt x="166" y="17359"/>
                    <a:pt x="297" y="17644"/>
                    <a:pt x="450" y="17921"/>
                  </a:cubicBezTo>
                  <a:cubicBezTo>
                    <a:pt x="559" y="18117"/>
                    <a:pt x="570" y="18299"/>
                    <a:pt x="443" y="18491"/>
                  </a:cubicBezTo>
                  <a:cubicBezTo>
                    <a:pt x="355" y="18625"/>
                    <a:pt x="277" y="18763"/>
                    <a:pt x="214" y="18906"/>
                  </a:cubicBezTo>
                  <a:cubicBezTo>
                    <a:pt x="179" y="18986"/>
                    <a:pt x="139" y="19096"/>
                    <a:pt x="175" y="19164"/>
                  </a:cubicBezTo>
                  <a:cubicBezTo>
                    <a:pt x="462" y="19717"/>
                    <a:pt x="876" y="20186"/>
                    <a:pt x="1406" y="20550"/>
                  </a:cubicBezTo>
                  <a:cubicBezTo>
                    <a:pt x="1668" y="20457"/>
                    <a:pt x="1862" y="20370"/>
                    <a:pt x="2068" y="20319"/>
                  </a:cubicBezTo>
                  <a:cubicBezTo>
                    <a:pt x="2305" y="20259"/>
                    <a:pt x="2506" y="20384"/>
                    <a:pt x="2432" y="20567"/>
                  </a:cubicBezTo>
                  <a:cubicBezTo>
                    <a:pt x="2271" y="20967"/>
                    <a:pt x="2606" y="21165"/>
                    <a:pt x="2838" y="21403"/>
                  </a:cubicBezTo>
                  <a:cubicBezTo>
                    <a:pt x="3027" y="21596"/>
                    <a:pt x="3335" y="21593"/>
                    <a:pt x="3548" y="21414"/>
                  </a:cubicBezTo>
                  <a:cubicBezTo>
                    <a:pt x="3624" y="21350"/>
                    <a:pt x="3679" y="21268"/>
                    <a:pt x="3745" y="21195"/>
                  </a:cubicBezTo>
                  <a:cubicBezTo>
                    <a:pt x="5406" y="19353"/>
                    <a:pt x="7068" y="17510"/>
                    <a:pt x="8732" y="15669"/>
                  </a:cubicBezTo>
                  <a:cubicBezTo>
                    <a:pt x="8850" y="15538"/>
                    <a:pt x="8982" y="15417"/>
                    <a:pt x="9151" y="15248"/>
                  </a:cubicBezTo>
                  <a:cubicBezTo>
                    <a:pt x="9312" y="15457"/>
                    <a:pt x="9442" y="15618"/>
                    <a:pt x="9566" y="15782"/>
                  </a:cubicBezTo>
                  <a:cubicBezTo>
                    <a:pt x="10552" y="17091"/>
                    <a:pt x="11622" y="18348"/>
                    <a:pt x="12799" y="19538"/>
                  </a:cubicBezTo>
                  <a:cubicBezTo>
                    <a:pt x="13137" y="19880"/>
                    <a:pt x="13363" y="19913"/>
                    <a:pt x="13764" y="19639"/>
                  </a:cubicBezTo>
                  <a:cubicBezTo>
                    <a:pt x="14071" y="19429"/>
                    <a:pt x="14340" y="19181"/>
                    <a:pt x="14638" y="18942"/>
                  </a:cubicBezTo>
                  <a:cubicBezTo>
                    <a:pt x="14977" y="19118"/>
                    <a:pt x="15325" y="19299"/>
                    <a:pt x="15670" y="19479"/>
                  </a:cubicBezTo>
                  <a:cubicBezTo>
                    <a:pt x="15874" y="19336"/>
                    <a:pt x="16024" y="19228"/>
                    <a:pt x="16179" y="19123"/>
                  </a:cubicBezTo>
                  <a:cubicBezTo>
                    <a:pt x="16407" y="18969"/>
                    <a:pt x="16586" y="18817"/>
                    <a:pt x="16625" y="18532"/>
                  </a:cubicBezTo>
                  <a:cubicBezTo>
                    <a:pt x="16663" y="18245"/>
                    <a:pt x="16848" y="17980"/>
                    <a:pt x="17238" y="17893"/>
                  </a:cubicBezTo>
                  <a:cubicBezTo>
                    <a:pt x="17537" y="17826"/>
                    <a:pt x="17736" y="17646"/>
                    <a:pt x="17893" y="17435"/>
                  </a:cubicBezTo>
                  <a:cubicBezTo>
                    <a:pt x="18144" y="17098"/>
                    <a:pt x="18337" y="16737"/>
                    <a:pt x="18424" y="16377"/>
                  </a:cubicBezTo>
                  <a:cubicBezTo>
                    <a:pt x="16705" y="14528"/>
                    <a:pt x="15014" y="12708"/>
                    <a:pt x="13308" y="10873"/>
                  </a:cubicBezTo>
                  <a:cubicBezTo>
                    <a:pt x="13494" y="10665"/>
                    <a:pt x="13612" y="10530"/>
                    <a:pt x="13734" y="10397"/>
                  </a:cubicBezTo>
                  <a:cubicBezTo>
                    <a:pt x="15805" y="8137"/>
                    <a:pt x="18039" y="6000"/>
                    <a:pt x="20413" y="3968"/>
                  </a:cubicBezTo>
                  <a:cubicBezTo>
                    <a:pt x="20703" y="3719"/>
                    <a:pt x="20983" y="3471"/>
                    <a:pt x="21190" y="3153"/>
                  </a:cubicBezTo>
                  <a:cubicBezTo>
                    <a:pt x="21585" y="2544"/>
                    <a:pt x="21600" y="2565"/>
                    <a:pt x="21129" y="2026"/>
                  </a:cubicBezTo>
                  <a:cubicBezTo>
                    <a:pt x="20955" y="1827"/>
                    <a:pt x="20762" y="1776"/>
                    <a:pt x="20487" y="1772"/>
                  </a:cubicBezTo>
                  <a:cubicBezTo>
                    <a:pt x="19961" y="1764"/>
                    <a:pt x="19720" y="1486"/>
                    <a:pt x="19806" y="1064"/>
                  </a:cubicBezTo>
                  <a:cubicBezTo>
                    <a:pt x="19825" y="971"/>
                    <a:pt x="19804" y="847"/>
                    <a:pt x="19743" y="773"/>
                  </a:cubicBezTo>
                  <a:cubicBezTo>
                    <a:pt x="19597" y="599"/>
                    <a:pt x="19434" y="429"/>
                    <a:pt x="19245" y="289"/>
                  </a:cubicBezTo>
                  <a:cubicBezTo>
                    <a:pt x="18978" y="92"/>
                    <a:pt x="18816" y="-4"/>
                    <a:pt x="18655" y="0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867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2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E735F059-9420-0A48-88AF-B00128439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07" y="10298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Radiation pressure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FCD86F7-16FF-5B48-8821-F0273763C498}"/>
              </a:ext>
            </a:extLst>
          </p:cNvPr>
          <p:cNvSpPr/>
          <p:nvPr/>
        </p:nvSpPr>
        <p:spPr>
          <a:xfrm>
            <a:off x="697767" y="1151045"/>
            <a:ext cx="66612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/>
              <a:t>Maxwell predicted that an electromagnetic wave carries momentum, 1862</a:t>
            </a:r>
            <a:endParaRPr lang="en-US" sz="2400" dirty="0"/>
          </a:p>
        </p:txBody>
      </p:sp>
      <p:pic>
        <p:nvPicPr>
          <p:cNvPr id="1028" name="Picture 4" descr="An electromagnetic wave propagates in the positive x direction. Its electric field is shown as a sine wave in the xy plane and magnetic field is shown as a sine wave in the xz plane. A vector S points in the direction of propagation. An electron is shown on the x axis. Four vectors originate from here. Vector E points in the positive y direction, vector B points in the positive z direction, vector F points in the positive x direction and vector v points in the negative y direction. E and B are equal in length. F and v are equal in length and smaller than the other two.">
            <a:extLst>
              <a:ext uri="{FF2B5EF4-FFF2-40B4-BE49-F238E27FC236}">
                <a16:creationId xmlns:a16="http://schemas.microsoft.com/office/drawing/2014/main" xmlns="" id="{D928CA28-29F3-3B4B-A33D-BE2086969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5" y="3306301"/>
            <a:ext cx="4617968" cy="32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015D553-2797-A84F-AFAD-0B44C5033A20}"/>
              </a:ext>
            </a:extLst>
          </p:cNvPr>
          <p:cNvSpPr/>
          <p:nvPr/>
        </p:nvSpPr>
        <p:spPr>
          <a:xfrm>
            <a:off x="379307" y="6315499"/>
            <a:ext cx="2208107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867" i="1" dirty="0" err="1"/>
              <a:t>phys.libretexts.org</a:t>
            </a:r>
            <a:endParaRPr lang="en-AU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A7F33A0-26B9-4649-A785-BE81A7CBE6EF}"/>
              </a:ext>
            </a:extLst>
          </p:cNvPr>
          <p:cNvSpPr/>
          <p:nvPr/>
        </p:nvSpPr>
        <p:spPr>
          <a:xfrm>
            <a:off x="10172281" y="2800194"/>
            <a:ext cx="1991360" cy="379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867" i="1" dirty="0" err="1"/>
              <a:t>apod.nasa.gov</a:t>
            </a:r>
            <a:endParaRPr lang="en-AU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4B3FA66-5708-8048-A581-56E7091BD617}"/>
              </a:ext>
            </a:extLst>
          </p:cNvPr>
          <p:cNvGrpSpPr/>
          <p:nvPr/>
        </p:nvGrpSpPr>
        <p:grpSpPr>
          <a:xfrm>
            <a:off x="5310293" y="3317430"/>
            <a:ext cx="6881707" cy="3429561"/>
            <a:chOff x="3982720" y="2209778"/>
            <a:chExt cx="5161280" cy="25721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AC1A461A-3018-1C46-91C3-E64F4CDEE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705" t="17177" r="1" b="32015"/>
            <a:stretch/>
          </p:blipFill>
          <p:spPr>
            <a:xfrm>
              <a:off x="4438190" y="2209778"/>
              <a:ext cx="1766807" cy="24234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B3877916-ACBF-2C47-80D4-D55EE6DE6F53}"/>
                </a:ext>
              </a:extLst>
            </p:cNvPr>
            <p:cNvSpPr/>
            <p:nvPr/>
          </p:nvSpPr>
          <p:spPr>
            <a:xfrm>
              <a:off x="3982720" y="4528033"/>
              <a:ext cx="5161280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AU" sz="1600" i="1" dirty="0"/>
                <a:t>Nichols, E.F., and Hull, G.F. (1903). Phys. Rev. 17, 26–50</a:t>
              </a:r>
              <a:r>
                <a:rPr lang="en-AU" sz="1600" dirty="0"/>
                <a:t>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0EB0126-9B91-6E4A-A071-4D71ADF34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8990" y="2519475"/>
              <a:ext cx="2162657" cy="1903001"/>
            </a:xfrm>
            <a:prstGeom prst="rect">
              <a:avLst/>
            </a:prstGeom>
          </p:spPr>
        </p:pic>
      </p:grpSp>
      <p:pic>
        <p:nvPicPr>
          <p:cNvPr id="1030" name="Picture 6" descr="See Explanation.  Clicking on the picture will download &#10; the highest resolution version available.">
            <a:extLst>
              <a:ext uri="{FF2B5EF4-FFF2-40B4-BE49-F238E27FC236}">
                <a16:creationId xmlns:a16="http://schemas.microsoft.com/office/drawing/2014/main" xmlns="" id="{C7AB4171-24FE-E243-9CD6-44073C4AF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613" y="-16375"/>
            <a:ext cx="4519388" cy="288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482005-E6D5-2640-9350-A25AB09AE3C3}"/>
              </a:ext>
            </a:extLst>
          </p:cNvPr>
          <p:cNvSpPr/>
          <p:nvPr/>
        </p:nvSpPr>
        <p:spPr>
          <a:xfrm>
            <a:off x="7672612" y="2939080"/>
            <a:ext cx="1991360" cy="4205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2133" i="1" dirty="0"/>
              <a:t>Kepler, 1619</a:t>
            </a:r>
            <a:endParaRPr lang="en-AU" sz="2133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89" y="2001145"/>
            <a:ext cx="4504944" cy="10119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41" y="1959738"/>
            <a:ext cx="295656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24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xmlns="" id="{0562167B-9792-714E-B714-BFA836D3F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417"/>
            <a:ext cx="10972800" cy="1143000"/>
          </a:xfrm>
        </p:spPr>
        <p:txBody>
          <a:bodyPr>
            <a:normAutofit/>
          </a:bodyPr>
          <a:lstStyle/>
          <a:p>
            <a:r>
              <a:rPr lang="en-US" sz="3600" b="0" dirty="0">
                <a:solidFill>
                  <a:schemeClr val="tx1"/>
                </a:solidFill>
              </a:rPr>
              <a:t>Moving objects with light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7F625F-6A85-B247-8EC6-97B920FD5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325" y="921632"/>
            <a:ext cx="8107351" cy="1470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BBFAE2-B3FD-8C49-B8AD-9A0D3D4E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9" y="2729631"/>
            <a:ext cx="4993943" cy="34514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6AE872-5C5E-5E4D-827F-D268B5A955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40" r="16012" b="29434"/>
          <a:stretch/>
        </p:blipFill>
        <p:spPr>
          <a:xfrm>
            <a:off x="5431222" y="4199844"/>
            <a:ext cx="6272348" cy="2563341"/>
          </a:xfrm>
          <a:prstGeom prst="rect">
            <a:avLst/>
          </a:prstGeom>
        </p:spPr>
      </p:pic>
      <p:pic>
        <p:nvPicPr>
          <p:cNvPr id="7" name="Picture 2" descr="A diagram showing the basics principles of an optical trap">
            <a:extLst>
              <a:ext uri="{FF2B5EF4-FFF2-40B4-BE49-F238E27FC236}">
                <a16:creationId xmlns:a16="http://schemas.microsoft.com/office/drawing/2014/main" xmlns="" id="{7A5B35AB-F7B5-A54C-9886-21096B7FAE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3" t="49507" r="-2"/>
          <a:stretch/>
        </p:blipFill>
        <p:spPr bwMode="auto">
          <a:xfrm>
            <a:off x="7845775" y="2158457"/>
            <a:ext cx="3736624" cy="20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196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7058</TotalTime>
  <Words>1789</Words>
  <Application>Microsoft Macintosh PowerPoint</Application>
  <PresentationFormat>Widescreen</PresentationFormat>
  <Paragraphs>451</Paragraphs>
  <Slides>44</Slides>
  <Notes>20</Notes>
  <HiddenSlides>1</HiddenSlides>
  <MMClips>5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2" baseType="lpstr">
      <vt:lpstr>American Typewriter</vt:lpstr>
      <vt:lpstr>Apple Chancery</vt:lpstr>
      <vt:lpstr>Apple Color Emoji</vt:lpstr>
      <vt:lpstr>Arial Rounded MT Bold</vt:lpstr>
      <vt:lpstr>Calibri</vt:lpstr>
      <vt:lpstr>Calibri Light</vt:lpstr>
      <vt:lpstr>Cambria Math</vt:lpstr>
      <vt:lpstr>Georgia</vt:lpstr>
      <vt:lpstr>Gill Sans</vt:lpstr>
      <vt:lpstr>Helvetica</vt:lpstr>
      <vt:lpstr>Helvetica Neue Medium</vt:lpstr>
      <vt:lpstr>Impact</vt:lpstr>
      <vt:lpstr>Ivar Regular</vt:lpstr>
      <vt:lpstr>Mangal</vt:lpstr>
      <vt:lpstr>ＭＳ Ｐゴシック</vt:lpstr>
      <vt:lpstr>Tw Cen MT</vt:lpstr>
      <vt:lpstr>Arial</vt:lpstr>
      <vt:lpstr>Office Theme</vt:lpstr>
      <vt:lpstr>2018 Nobel Prize in Physics</vt:lpstr>
      <vt:lpstr>Challenge questions</vt:lpstr>
      <vt:lpstr>Optical tweezers for studying molecular nanomachines </vt:lpstr>
      <vt:lpstr>Arthur Ashkin</vt:lpstr>
      <vt:lpstr>Who is Arthur?</vt:lpstr>
      <vt:lpstr>PowerPoint Presentation</vt:lpstr>
      <vt:lpstr>PowerPoint Presentation</vt:lpstr>
      <vt:lpstr>Radiation pressure</vt:lpstr>
      <vt:lpstr>Moving objects with light</vt:lpstr>
      <vt:lpstr>PowerPoint Presentation</vt:lpstr>
      <vt:lpstr>Optical tweezers – even better</vt:lpstr>
      <vt:lpstr>What can we do with them?</vt:lpstr>
      <vt:lpstr>What else can we do with them?</vt:lpstr>
      <vt:lpstr>pN forces in biology</vt:lpstr>
      <vt:lpstr>DNA?</vt:lpstr>
      <vt:lpstr>DNA origami</vt:lpstr>
      <vt:lpstr>DNA origami springs</vt:lpstr>
      <vt:lpstr>DNA origami springs</vt:lpstr>
      <vt:lpstr>Molecular tug-of-war</vt:lpstr>
      <vt:lpstr>PowerPoint Presentation</vt:lpstr>
      <vt:lpstr>PowerPoint Presentation</vt:lpstr>
      <vt:lpstr>PowerPoint Presentation</vt:lpstr>
      <vt:lpstr>What next?</vt:lpstr>
      <vt:lpstr>Science fiction?</vt:lpstr>
      <vt:lpstr>Ultrashort high-intensity beams for extreme light-matter interaction </vt:lpstr>
      <vt:lpstr>PowerPoint Presentation</vt:lpstr>
      <vt:lpstr>PowerPoint Presentation</vt:lpstr>
      <vt:lpstr>PowerPoint Presentation</vt:lpstr>
      <vt:lpstr>Chirped Pulse Amplification (CPA)</vt:lpstr>
      <vt:lpstr>At the point of the discovery, pulsed lasers were at an impasse…</vt:lpstr>
      <vt:lpstr>What is an optical pulse</vt:lpstr>
      <vt:lpstr>The challenge of amplifying short optical pulses</vt:lpstr>
      <vt:lpstr>The challenge of amplifying short optical pulses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  <vt:lpstr>Questions!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Blanco Redondo</dc:creator>
  <cp:lastModifiedBy>Shelley Wickham</cp:lastModifiedBy>
  <cp:revision>189</cp:revision>
  <dcterms:created xsi:type="dcterms:W3CDTF">2018-10-12T02:52:10Z</dcterms:created>
  <dcterms:modified xsi:type="dcterms:W3CDTF">2019-10-17T07:00:13Z</dcterms:modified>
</cp:coreProperties>
</file>