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8" r:id="rId2"/>
    <p:sldId id="262" r:id="rId3"/>
    <p:sldId id="257" r:id="rId4"/>
    <p:sldId id="256" r:id="rId5"/>
    <p:sldId id="259" r:id="rId6"/>
    <p:sldId id="261" r:id="rId7"/>
    <p:sldId id="266" r:id="rId8"/>
    <p:sldId id="267" r:id="rId9"/>
    <p:sldId id="264" r:id="rId10"/>
    <p:sldId id="260" r:id="rId11"/>
    <p:sldId id="263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525A3-DC3E-F645-9F0B-8935ED1D5942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7FC61-587D-FF4F-BF7F-BD8B32494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0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GALACTICS not impressive, see N. Deg et al 2019, “GALACTICS + gas”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7FC61-587D-FF4F-BF7F-BD8B324947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2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Hector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7FC61-587D-FF4F-BF7F-BD8B324947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20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TTG’s first AGAMA+ RAMSES with gas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7FC61-587D-FF4F-BF7F-BD8B324947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7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TTG’s first cloud N ~ 10^7 so too low res, but GMC disc stays cold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7FC61-587D-FF4F-BF7F-BD8B324947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698B-1894-CD4F-BFF5-CAF94C049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B83F3-39E9-B74C-AD5F-E6EBF8253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0FAB2-3D06-5A4A-AB22-BAED9E197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C3918-7E3F-174E-A434-E0ED5A6E1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B2074-3E86-4F49-BDC5-BBC6CD050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1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24E2-F56C-F04D-8746-0649D35E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50C10E-963E-B04E-8FFD-69C75F10D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05B40-CD2F-7446-A814-9799E60F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5C4D3-A699-0746-8369-29583DB9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51FE5-EC3E-4C4D-83C8-0FFC0FC5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61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1F37B-32B0-CD4A-BE65-D0642911C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47C1A-88D8-3147-880A-723F39FF8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E3431-6813-FE47-9730-3B4E07C1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A47D3-C4D4-9641-B3C0-B9B84168D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073AE-B391-4140-93F3-0274ABC0E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9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38EEE-463E-0343-BBCC-D3529BD00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7D23A-A4AF-5847-91BC-B1DB6BBC4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9B798-0FAE-7140-9989-6D5D4463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479E2-F73D-9A4A-AB3B-5E2E98C4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01724-1405-BF41-AAB5-3AE8AB6A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5BB71-686F-3A49-A69F-0891C2C6C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B7271-F6AA-7E42-A88F-BA9DD938C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3FBBA-A2C0-3440-BE46-94C18780E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5C448-85D2-D04B-B311-9296B02B5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C6643-1813-3345-A5E6-0BF8FA2D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6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310D2-E1E9-F449-9C18-A59550486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4C690-0916-314A-A5AA-7A733602F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BA865-65A9-F742-85F3-4A125245D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2F29F-C4A9-6B45-A935-990304A5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3E799-CB01-9143-AB69-43B4F2F56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42440-1BE6-0F4A-8666-E25B27A1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2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0A74-46CE-9F44-BAC5-5E9B444F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43997-4B9D-0D48-976A-CF3B29B1B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96560-0F02-D941-8632-EC3C7FEAE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8A7807-0959-F049-9D65-67465DAC0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AE7A8-1B9A-CF47-BE8F-8A91BF103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30AB5C-4A41-F649-8AEF-3ECF55D3A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0C48E-4D22-D044-9E36-F6D33018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D1533-186F-A441-A80B-0B59C792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7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ACE1-B6EE-F84A-BC7F-EAF33857A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7FB2A3-13E3-5442-B407-D228628A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6D3B2-680E-AF46-8878-8C369A84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3F9BC-8E94-D748-A879-39BB8B1AF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1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57538-79DC-FF4D-A1F0-952F77100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8EA46-ABC5-F744-9048-F148D288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7F0B1-5C72-6044-AA37-DB830264F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6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7CB7-2E89-E445-88CC-C9517AE2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CA17A-DCB7-074D-A813-B03B95126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46F9C-4D28-CC47-A7C4-50B9E5605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314DC-11F6-8244-A485-88EAF6B4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B1FCC-B6E5-B54B-8BDE-EA4C810D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43382-E314-3D43-8A6D-7BA4631E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4F0F5-ACC7-FF4A-AC1A-0A4504CD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AD212-A0DE-6E4D-A900-94FAED8BB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71A66-F1FA-4147-8840-9106618E8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3D9C1-0C6F-A84E-B6C6-484BB735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4B22-FE1E-CA41-8D3A-67FB8FA0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BEA31-6458-1343-9377-BEE18E6A6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9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F1FF-1F12-3A4D-BD4D-CB55229D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F1EB-5C3C-8941-813E-1CC596058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714F9-DA18-EA49-8743-22EFF00D4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EF97-A2FA-3243-8B64-B3480AA173B1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08B41-77E9-1440-B0B9-E03E473E7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D3C03-4371-8247-BE84-35208FC16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A2C7-E931-354D-B2FD-ACCE623ED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6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7.mp4"/><Relationship Id="rId7" Type="http://schemas.openxmlformats.org/officeDocument/2006/relationships/image" Target="../media/image1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7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bd_1_comp5_1_501_xyxzyz" descr="hbd_1_comp5_1_501_xyxzyz">
            <a:hlinkClick r:id="" action="ppaction://media"/>
            <a:extLst>
              <a:ext uri="{FF2B5EF4-FFF2-40B4-BE49-F238E27FC236}">
                <a16:creationId xmlns:a16="http://schemas.microsoft.com/office/drawing/2014/main" id="{30D86EEC-604C-8B49-9D44-335B3DEAE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4763"/>
            <a:ext cx="12192000" cy="40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EF9D3B-DA6A-6A44-8C67-CDF0F96F271B}"/>
              </a:ext>
            </a:extLst>
          </p:cNvPr>
          <p:cNvSpPr txBox="1"/>
          <p:nvPr/>
        </p:nvSpPr>
        <p:spPr>
          <a:xfrm>
            <a:off x="210207" y="4361793"/>
            <a:ext cx="6495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attempts to date to </a:t>
            </a:r>
            <a:r>
              <a:rPr lang="en-US"/>
              <a:t>make pre-specified, realistic </a:t>
            </a:r>
            <a:r>
              <a:rPr lang="en-US" dirty="0"/>
              <a:t>N-body models with true long-term stability have failed, leading some authors to say this means MW and others like it are rapidly evolving and not even equilibrium figures.</a:t>
            </a:r>
          </a:p>
          <a:p>
            <a:endParaRPr lang="en-US" dirty="0"/>
          </a:p>
          <a:p>
            <a:r>
              <a:rPr lang="en-US" dirty="0"/>
              <a:t>It is true that if you shove JBH &amp; Gerhard (2016) parameters into a simulation and ran it with N=infinity particles, it would fall apart or evolve into something very different.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AF920-639A-1544-986E-CF00CD491C23}"/>
              </a:ext>
            </a:extLst>
          </p:cNvPr>
          <p:cNvSpPr txBox="1"/>
          <p:nvPr/>
        </p:nvSpPr>
        <p:spPr>
          <a:xfrm>
            <a:off x="7872247" y="4361792"/>
            <a:ext cx="40149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C0C0C0"/>
                </a:highlight>
              </a:rPr>
              <a:t>DF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i="1" dirty="0">
                <a:highlight>
                  <a:srgbClr val="C0C0C0"/>
                </a:highlight>
              </a:rPr>
              <a:t>f(</a:t>
            </a:r>
            <a:r>
              <a:rPr lang="en-US" b="1" i="1" dirty="0" err="1">
                <a:highlight>
                  <a:srgbClr val="C0C0C0"/>
                </a:highlight>
              </a:rPr>
              <a:t>x,v</a:t>
            </a:r>
            <a:r>
              <a:rPr lang="en-US" i="1" dirty="0">
                <a:highlight>
                  <a:srgbClr val="C0C0C0"/>
                </a:highlight>
              </a:rPr>
              <a:t>) </a:t>
            </a:r>
            <a:r>
              <a:rPr lang="en-US" dirty="0">
                <a:highlight>
                  <a:srgbClr val="C0C0C0"/>
                </a:highlight>
              </a:rPr>
              <a:t>models are the only way to go, steep learning curve but worth it! This was tried with some success by </a:t>
            </a:r>
            <a:r>
              <a:rPr lang="en-US" dirty="0" err="1">
                <a:highlight>
                  <a:srgbClr val="C0C0C0"/>
                </a:highlight>
              </a:rPr>
              <a:t>Widrow</a:t>
            </a:r>
            <a:r>
              <a:rPr lang="en-US" dirty="0">
                <a:highlight>
                  <a:srgbClr val="C0C0C0"/>
                </a:highlight>
              </a:rPr>
              <a:t>, i.e. GALACTICS. But with total success by </a:t>
            </a:r>
            <a:r>
              <a:rPr lang="en-US" dirty="0" err="1">
                <a:highlight>
                  <a:srgbClr val="C0C0C0"/>
                </a:highlight>
              </a:rPr>
              <a:t>Vasiliev</a:t>
            </a:r>
            <a:r>
              <a:rPr lang="en-US" dirty="0">
                <a:highlight>
                  <a:srgbClr val="C0C0C0"/>
                </a:highlight>
              </a:rPr>
              <a:t>, i.e. AGAMA. This feeds into RAMSES N-body. The specified system settles immediately – amazing to see!</a:t>
            </a:r>
          </a:p>
        </p:txBody>
      </p:sp>
    </p:spTree>
    <p:extLst>
      <p:ext uri="{BB962C8B-B14F-4D97-AF65-F5344CB8AC3E}">
        <p14:creationId xmlns:p14="http://schemas.microsoft.com/office/powerpoint/2010/main" val="38277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bd_10_gd0_hyperes_comp5_0_xyz" descr="hbd_10_gd0_hyperes_comp5_0_xyz">
            <a:hlinkClick r:id="" action="ppaction://media"/>
            <a:extLst>
              <a:ext uri="{FF2B5EF4-FFF2-40B4-BE49-F238E27FC236}">
                <a16:creationId xmlns:a16="http://schemas.microsoft.com/office/drawing/2014/main" id="{C01854CB-A2FF-1E46-AC06-917FCF6049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bd_7_gmc_cold_comp7_1_501_xyxzyz" descr="hbd_7_gmc_cold_comp7_1_501_xyxzyz">
            <a:hlinkClick r:id="" action="ppaction://media"/>
            <a:extLst>
              <a:ext uri="{FF2B5EF4-FFF2-40B4-BE49-F238E27FC236}">
                <a16:creationId xmlns:a16="http://schemas.microsoft.com/office/drawing/2014/main" id="{2D50717D-981A-B041-9279-11C938CC43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5" y="-89826"/>
            <a:ext cx="12192000" cy="4064000"/>
          </a:xfrm>
          <a:prstGeom prst="rect">
            <a:avLst/>
          </a:prstGeom>
        </p:spPr>
      </p:pic>
      <p:pic>
        <p:nvPicPr>
          <p:cNvPr id="3" name="hbd_7_gmc_cold_comp5_1_501_xyxzyz" descr="hbd_7_gmc_cold_comp5_1_501_xyxzyz">
            <a:hlinkClick r:id="" action="ppaction://media"/>
            <a:extLst>
              <a:ext uri="{FF2B5EF4-FFF2-40B4-BE49-F238E27FC236}">
                <a16:creationId xmlns:a16="http://schemas.microsoft.com/office/drawing/2014/main" id="{1CEB5158-1D5C-E642-A857-65B6F55CE8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25" y="2794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1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13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FAE7CD-39F0-F247-9594-E3D985B07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665932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390CC-8EDA-5A45-9C0D-6ED84C91C7BC}"/>
              </a:ext>
            </a:extLst>
          </p:cNvPr>
          <p:cNvSpPr txBox="1"/>
          <p:nvPr/>
        </p:nvSpPr>
        <p:spPr>
          <a:xfrm>
            <a:off x="6873766" y="210207"/>
            <a:ext cx="509751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Building N-body models with long-term stability that conform to MW parameters:</a:t>
            </a:r>
          </a:p>
          <a:p>
            <a:endParaRPr lang="en-US" dirty="0"/>
          </a:p>
          <a:p>
            <a:r>
              <a:rPr lang="en-US" dirty="0"/>
              <a:t>Stellar</a:t>
            </a:r>
          </a:p>
          <a:p>
            <a:r>
              <a:rPr lang="en-US" dirty="0"/>
              <a:t>Stellar + arms</a:t>
            </a:r>
          </a:p>
          <a:p>
            <a:r>
              <a:rPr lang="en-US" dirty="0"/>
              <a:t>Stellar + bar</a:t>
            </a:r>
          </a:p>
          <a:p>
            <a:r>
              <a:rPr lang="en-US" dirty="0"/>
              <a:t>Stellar + bar + arms</a:t>
            </a:r>
          </a:p>
          <a:p>
            <a:r>
              <a:rPr lang="en-US" dirty="0"/>
              <a:t>Stellar + arms + </a:t>
            </a:r>
            <a:r>
              <a:rPr lang="en-US" dirty="0">
                <a:solidFill>
                  <a:srgbClr val="C00000"/>
                </a:solidFill>
              </a:rPr>
              <a:t>gas</a:t>
            </a:r>
          </a:p>
          <a:p>
            <a:r>
              <a:rPr lang="en-US" dirty="0"/>
              <a:t>Stellar + bar + </a:t>
            </a:r>
            <a:r>
              <a:rPr lang="en-US" dirty="0">
                <a:solidFill>
                  <a:srgbClr val="C00000"/>
                </a:solidFill>
              </a:rPr>
              <a:t>gas</a:t>
            </a:r>
          </a:p>
          <a:p>
            <a:r>
              <a:rPr lang="en-US" dirty="0"/>
              <a:t>Stellar + arms + bar + </a:t>
            </a:r>
            <a:r>
              <a:rPr lang="en-US" dirty="0">
                <a:solidFill>
                  <a:srgbClr val="C00000"/>
                </a:solidFill>
              </a:rPr>
              <a:t>gas</a:t>
            </a:r>
          </a:p>
          <a:p>
            <a:endParaRPr lang="en-US" dirty="0"/>
          </a:p>
          <a:p>
            <a:r>
              <a:rPr lang="en-US" dirty="0"/>
              <a:t>Repeat same with GMCs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i="1" dirty="0">
              <a:highlight>
                <a:srgbClr val="00FFFF"/>
              </a:highlight>
            </a:endParaRPr>
          </a:p>
          <a:p>
            <a:r>
              <a:rPr lang="en-US" i="1" dirty="0" err="1">
                <a:highlight>
                  <a:srgbClr val="00FFFF"/>
                </a:highlight>
              </a:rPr>
              <a:t>Targetted</a:t>
            </a:r>
            <a:r>
              <a:rPr lang="en-US" i="1" dirty="0">
                <a:highlight>
                  <a:srgbClr val="00FFFF"/>
                </a:highlight>
              </a:rPr>
              <a:t> surveys:</a:t>
            </a:r>
          </a:p>
          <a:p>
            <a:r>
              <a:rPr lang="en-US" dirty="0">
                <a:highlight>
                  <a:srgbClr val="00FFFF"/>
                </a:highlight>
              </a:rPr>
              <a:t>GALAH, Gaia, Hector, MUSE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03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bd_10_hyperes_comp5_xyz" descr="hbd_10_hyperes_comp5_xyz">
            <a:hlinkClick r:id="" action="ppaction://media"/>
            <a:extLst>
              <a:ext uri="{FF2B5EF4-FFF2-40B4-BE49-F238E27FC236}">
                <a16:creationId xmlns:a16="http://schemas.microsoft.com/office/drawing/2014/main" id="{0F26F776-ED08-FA4F-93C9-8ACC7574F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32E8ABC-0515-364B-AC81-30767A2A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373" y="84083"/>
            <a:ext cx="8786813" cy="685800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7AF342-5D09-DD4F-8845-EBF271A0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159" y="84083"/>
            <a:ext cx="885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bd_9_hyrdisc_comp5_snap1_401_xyxzyz" descr="hbd_9_hyrdisc_comp5_snap1_401_xyxzyz">
            <a:hlinkClick r:id="" action="ppaction://media"/>
            <a:extLst>
              <a:ext uri="{FF2B5EF4-FFF2-40B4-BE49-F238E27FC236}">
                <a16:creationId xmlns:a16="http://schemas.microsoft.com/office/drawing/2014/main" id="{77130182-826F-9B46-839D-C5944C392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</p:spPr>
      </p:pic>
      <p:pic>
        <p:nvPicPr>
          <p:cNvPr id="5" name="Picture 4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5F705293-2DCE-B246-B62C-B7C2F8EF1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877" y="2701562"/>
            <a:ext cx="556712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1342FEB-2FDB-6B40-B67A-51AF2D83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272" y="0"/>
            <a:ext cx="3073318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4864761-8ADD-544A-955C-16E49400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7" y="0"/>
            <a:ext cx="7924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4864761-8ADD-544A-955C-16E49400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7" y="0"/>
            <a:ext cx="7924231" cy="6858000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BC1B04E-5485-D74E-BF26-70D0EE5F0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646" y="0"/>
            <a:ext cx="470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77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4864761-8ADD-544A-955C-16E494001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97" y="0"/>
            <a:ext cx="7924231" cy="6858000"/>
          </a:xfrm>
          <a:prstGeom prst="rect">
            <a:avLst/>
          </a:prstGeom>
        </p:spPr>
      </p:pic>
      <p:pic>
        <p:nvPicPr>
          <p:cNvPr id="2" name="hbd_9_hyrdisc_comp5_bar_pattern_speed" descr="hbd_9_hyrdisc_comp5_bar_pattern_speed">
            <a:hlinkClick r:id="" action="ppaction://media"/>
            <a:extLst>
              <a:ext uri="{FF2B5EF4-FFF2-40B4-BE49-F238E27FC236}">
                <a16:creationId xmlns:a16="http://schemas.microsoft.com/office/drawing/2014/main" id="{45EA0E92-F5D2-7A4D-84D1-07809DAC1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4341" y="27589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3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1407320-6E3A-1347-9177-4D2570835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66" y="281589"/>
            <a:ext cx="7239000" cy="283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DAD3B-6456-5B4B-9053-EA9C562EE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123" y="281589"/>
            <a:ext cx="3549146" cy="3161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7BF4CF-35F4-4F42-9C5A-309EBB895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275" y="3723068"/>
            <a:ext cx="5664200" cy="2832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F7357E-2053-0641-8A5A-40C3F7D6970D}"/>
              </a:ext>
            </a:extLst>
          </p:cNvPr>
          <p:cNvSpPr txBox="1"/>
          <p:nvPr/>
        </p:nvSpPr>
        <p:spPr>
          <a:xfrm>
            <a:off x="336330" y="6032938"/>
            <a:ext cx="358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Bryant, A. Wang, R. Brown </a:t>
            </a:r>
          </a:p>
          <a:p>
            <a:r>
              <a:rPr lang="en-US" dirty="0"/>
              <a:t>papers on hexabundles</a:t>
            </a:r>
          </a:p>
        </p:txBody>
      </p:sp>
    </p:spTree>
    <p:extLst>
      <p:ext uri="{BB962C8B-B14F-4D97-AF65-F5344CB8AC3E}">
        <p14:creationId xmlns:p14="http://schemas.microsoft.com/office/powerpoint/2010/main" val="2810767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257</Words>
  <Application>Microsoft Macintosh PowerPoint</Application>
  <PresentationFormat>Widescreen</PresentationFormat>
  <Paragraphs>36</Paragraphs>
  <Slides>12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Bland-Hawthorn</dc:creator>
  <cp:lastModifiedBy>Jonathan Bland-Hawthorn</cp:lastModifiedBy>
  <cp:revision>10</cp:revision>
  <dcterms:created xsi:type="dcterms:W3CDTF">2021-07-13T03:47:10Z</dcterms:created>
  <dcterms:modified xsi:type="dcterms:W3CDTF">2021-07-13T05:21:24Z</dcterms:modified>
</cp:coreProperties>
</file>