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771" r:id="rId3"/>
    <p:sldMasterId id="2147483783" r:id="rId4"/>
    <p:sldMasterId id="2147483795" r:id="rId5"/>
    <p:sldMasterId id="2147483807" r:id="rId6"/>
  </p:sldMasterIdLst>
  <p:notesMasterIdLst>
    <p:notesMasterId r:id="rId33"/>
  </p:notesMasterIdLst>
  <p:sldIdLst>
    <p:sldId id="327" r:id="rId7"/>
    <p:sldId id="394" r:id="rId8"/>
    <p:sldId id="392" r:id="rId9"/>
    <p:sldId id="383" r:id="rId10"/>
    <p:sldId id="398" r:id="rId11"/>
    <p:sldId id="408" r:id="rId12"/>
    <p:sldId id="391" r:id="rId13"/>
    <p:sldId id="401" r:id="rId14"/>
    <p:sldId id="397" r:id="rId15"/>
    <p:sldId id="370" r:id="rId16"/>
    <p:sldId id="386" r:id="rId17"/>
    <p:sldId id="369" r:id="rId18"/>
    <p:sldId id="373" r:id="rId19"/>
    <p:sldId id="384" r:id="rId20"/>
    <p:sldId id="395" r:id="rId21"/>
    <p:sldId id="376" r:id="rId22"/>
    <p:sldId id="405" r:id="rId23"/>
    <p:sldId id="400" r:id="rId24"/>
    <p:sldId id="396" r:id="rId25"/>
    <p:sldId id="399" r:id="rId26"/>
    <p:sldId id="402" r:id="rId27"/>
    <p:sldId id="403" r:id="rId28"/>
    <p:sldId id="379" r:id="rId29"/>
    <p:sldId id="407" r:id="rId30"/>
    <p:sldId id="406" r:id="rId31"/>
    <p:sldId id="38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86850" autoAdjust="0"/>
  </p:normalViewPr>
  <p:slideViewPr>
    <p:cSldViewPr snapToGrid="0" snapToObjects="1">
      <p:cViewPr>
        <p:scale>
          <a:sx n="110" d="100"/>
          <a:sy n="110" d="100"/>
        </p:scale>
        <p:origin x="-240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D5FE2-D963-DA42-883B-F7AAD9785AA7}" type="datetimeFigureOut">
              <a:t>19/09/19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5E39B-9AA9-C749-8F17-A7D7312E06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00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ESO</a:t>
            </a:r>
            <a:r>
              <a:rPr lang="en-US" baseline="0"/>
              <a:t> Garching, Sep 2019</a:t>
            </a:r>
          </a:p>
          <a:p>
            <a:r>
              <a:rPr lang="en-US"/>
              <a:t>“A synoptic view of the Magellanic</a:t>
            </a:r>
            <a:r>
              <a:rPr lang="en-US" baseline="0"/>
              <a:t> Clouds: VMC, Gaia and beyond”</a:t>
            </a:r>
          </a:p>
          <a:p>
            <a:r>
              <a:rPr lang="en-US" baseline="0"/>
              <a:t>VISTA Magellanic Cloud Survey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83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Dominated by most massive stars; 30 Dor, 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9995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Dominated by most massive stars (Paul McMillan)</a:t>
            </a:r>
          </a:p>
          <a:p>
            <a:r>
              <a:rPr lang="en-US"/>
              <a:t>Line integral convolution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9995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orientation</a:t>
            </a:r>
            <a:r>
              <a:rPr lang="en-US" baseline="0"/>
              <a:t> plane is also shown in green – </a:t>
            </a:r>
            <a:r>
              <a:rPr lang="en-US" i="1" baseline="0"/>
              <a:t>see next slide</a:t>
            </a:r>
          </a:p>
          <a:p>
            <a:r>
              <a:rPr lang="en-US" i="1" baseline="0"/>
              <a:t>Voronoi pixel binning</a:t>
            </a: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6829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Vicky Scowcroft,</a:t>
            </a:r>
            <a:r>
              <a:rPr lang="en-US" baseline="0"/>
              <a:t> U Bath, Sept 19</a:t>
            </a:r>
          </a:p>
          <a:p>
            <a:endParaRPr lang="en-US" baseline="0"/>
          </a:p>
          <a:p>
            <a:r>
              <a:rPr lang="en-US" baseline="0"/>
              <a:t>Galactic bar good also, but not so common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785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light-weighted</a:t>
            </a:r>
            <a:r>
              <a:rPr lang="en-US" baseline="0"/>
              <a:t> through an aperture, r_e ~ 2 kpc or so. V® comes </a:t>
            </a:r>
          </a:p>
          <a:p>
            <a:r>
              <a:rPr lang="en-US" baseline="0"/>
              <a:t>Way down because only some of stars are at V ~ 80</a:t>
            </a:r>
          </a:p>
          <a:p>
            <a:r>
              <a:rPr lang="en-US" baseline="0"/>
              <a:t>Difficult</a:t>
            </a:r>
            <a:r>
              <a:rPr lang="is-IS" baseline="0"/>
              <a:t>…</a:t>
            </a:r>
            <a:endParaRPr lang="en-US"/>
          </a:p>
          <a:p>
            <a:endParaRPr lang="en-US"/>
          </a:p>
          <a:p>
            <a:r>
              <a:rPr lang="en-US"/>
              <a:t>No a/Fe evidence of a second component, e.g. Dalcanton &amp; Yoachim (2006)</a:t>
            </a:r>
          </a:p>
          <a:p>
            <a:r>
              <a:rPr lang="en-US"/>
              <a:t>So no evidence of a thick disk.</a:t>
            </a:r>
            <a:r>
              <a:rPr lang="en-US" baseline="0"/>
              <a:t> DY06 found that lower mass gals, more thick disk.</a:t>
            </a:r>
          </a:p>
          <a:p>
            <a:r>
              <a:rPr lang="en-US" baseline="0"/>
              <a:t>Ellipticity from vd Marel, says Jesse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2414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</a:t>
            </a:r>
            <a:r>
              <a:rPr lang="en-US" baseline="0"/>
              <a:t> kinds of supernovae, ULXs etc. exist at such low Fe/H – so many questions to ask?</a:t>
            </a:r>
          </a:p>
          <a:p>
            <a:r>
              <a:rPr lang="en-US" baseline="0"/>
              <a:t>Molecules and dust</a:t>
            </a:r>
          </a:p>
          <a:p>
            <a:r>
              <a:rPr lang="en-US" baseline="0"/>
              <a:t>Inset is Milky Way Magellanic Analogue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335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LMC/SMC have high ang</a:t>
            </a:r>
            <a:r>
              <a:rPr lang="en-US" baseline="0"/>
              <a:t> mom orbit, torqued by M31?</a:t>
            </a:r>
          </a:p>
          <a:p>
            <a:r>
              <a:rPr lang="en-US" baseline="0"/>
              <a:t>Only if first infall (Kallivayalil + 2009)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0370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TTG &amp; JBH 2018, greyscale</a:t>
            </a:r>
            <a:r>
              <a:rPr lang="en-US" baseline="0"/>
              <a:t> is gas, Nh</a:t>
            </a:r>
          </a:p>
          <a:p>
            <a:r>
              <a:rPr lang="en-US" baseline="0"/>
              <a:t>Also abundance matching tests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588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Burst due to Galaxy, or LMC SMC close approach?</a:t>
            </a:r>
          </a:p>
          <a:p>
            <a:r>
              <a:rPr lang="en-US"/>
              <a:t>One zone chemical</a:t>
            </a:r>
            <a:r>
              <a:rPr lang="en-US" baseline="0"/>
              <a:t> evolution model - Nidever</a:t>
            </a:r>
            <a:endParaRPr lang="en-US"/>
          </a:p>
          <a:p>
            <a:endParaRPr lang="en-US"/>
          </a:p>
          <a:p>
            <a:r>
              <a:rPr lang="en-US"/>
              <a:t>All photometry except a/fe from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840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Alpha – high , low, sub??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5148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Mesozoic (245-66 Myr): Triassic, Jurassic,</a:t>
            </a:r>
            <a:r>
              <a:rPr lang="en-US" baseline="0"/>
              <a:t> Cretaceous.</a:t>
            </a:r>
          </a:p>
          <a:p>
            <a:r>
              <a:rPr lang="en-US" baseline="0"/>
              <a:t>200 Myr ago, LMC and SMC over SGP, we’ve done a full orbit since then.</a:t>
            </a:r>
          </a:p>
          <a:p>
            <a:r>
              <a:rPr lang="en-US" baseline="0"/>
              <a:t>Magellan could never have foreseen SMBH, Fermi Bubbles, Mag Stream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5200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Nidever</a:t>
            </a:r>
            <a:r>
              <a:rPr lang="en-US" baseline="0"/>
              <a:t> calls “trendlines” in a/Fe plane; LMC is 1000x more massive than Scl,</a:t>
            </a:r>
          </a:p>
          <a:p>
            <a:r>
              <a:rPr lang="en-US" baseline="0"/>
              <a:t>Same knee position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9786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Pompeia</a:t>
            </a:r>
            <a:r>
              <a:rPr lang="en-US" baseline="0"/>
              <a:t> + 08</a:t>
            </a:r>
            <a:r>
              <a:rPr lang="en-US"/>
              <a:t> uses </a:t>
            </a:r>
            <a:r>
              <a:rPr lang="en-US" i="1"/>
              <a:t>ls, hs</a:t>
            </a:r>
            <a:r>
              <a:rPr lang="en-US" i="1" baseline="0"/>
              <a:t> lr, hr </a:t>
            </a:r>
            <a:r>
              <a:rPr lang="en-US" baseline="0"/>
              <a:t>for lilght heavy r/s – nice</a:t>
            </a:r>
          </a:p>
          <a:p>
            <a:endParaRPr lang="en-US" baseline="0"/>
          </a:p>
          <a:p>
            <a:r>
              <a:rPr lang="en-US" baseline="0"/>
              <a:t>Same story in Sgr now, maybe SMC too</a:t>
            </a:r>
          </a:p>
          <a:p>
            <a:endParaRPr lang="en-US" baseline="0"/>
          </a:p>
          <a:p>
            <a:r>
              <a:rPr lang="en-US" baseline="0"/>
              <a:t>LMC: Triangles are stars from Pompeia, big dots from Mucciarelli + 08</a:t>
            </a:r>
          </a:p>
          <a:p>
            <a:r>
              <a:rPr lang="en-US" baseline="0"/>
              <a:t>Points are Galaxy thin disk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982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new Spergel &amp; Safarzadeh? Paper – dwarfs and dyn fric,</a:t>
            </a:r>
          </a:p>
          <a:p>
            <a:r>
              <a:rPr lang="en-US"/>
              <a:t>Also even UFDs are huge, 10^11 Msun. Need tidal radius</a:t>
            </a:r>
            <a:r>
              <a:rPr lang="en-US" baseline="0"/>
              <a:t> of</a:t>
            </a:r>
          </a:p>
          <a:p>
            <a:r>
              <a:rPr lang="en-US" baseline="0"/>
              <a:t>Each to measure total mass within, dyn fric times etc, from</a:t>
            </a:r>
          </a:p>
          <a:p>
            <a:r>
              <a:rPr lang="en-US" baseline="0"/>
              <a:t>Distribution of orbits</a:t>
            </a:r>
          </a:p>
          <a:p>
            <a:endParaRPr lang="en-US"/>
          </a:p>
          <a:p>
            <a:r>
              <a:rPr lang="en-US"/>
              <a:t>Dwarf core !!!</a:t>
            </a:r>
          </a:p>
          <a:p>
            <a:endParaRPr lang="en-US"/>
          </a:p>
          <a:p>
            <a:r>
              <a:rPr lang="en-US"/>
              <a:t>Could also add stellar</a:t>
            </a:r>
            <a:r>
              <a:rPr lang="en-US" baseline="0"/>
              <a:t> migration here, e.g. Quillen</a:t>
            </a:r>
          </a:p>
          <a:p>
            <a:r>
              <a:rPr lang="en-US" baseline="0"/>
              <a:t>Self gravity important</a:t>
            </a:r>
          </a:p>
          <a:p>
            <a:r>
              <a:rPr lang="en-US" baseline="0"/>
              <a:t>Dwarf &amp; GC &amp; Stream orbits !!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2703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Post JBH talk,</a:t>
            </a:r>
            <a:r>
              <a:rPr lang="en-US" baseline="0"/>
              <a:t> Munich, ESO MCs, Sep 2019.</a:t>
            </a:r>
          </a:p>
          <a:p>
            <a:r>
              <a:rPr lang="en-US" baseline="0"/>
              <a:t>The case for group infall well made by d’Onghia &amp; Lake 2008, Nichols et al 2011 ,etc.</a:t>
            </a:r>
          </a:p>
          <a:p>
            <a:r>
              <a:rPr lang="en-US" i="1" baseline="0"/>
              <a:t>Next phase in Thorsten Tepper-Garcia’s simulation work – full AGAMA initialisation.</a:t>
            </a:r>
            <a:endParaRPr lang="en-US" i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Talking to David Nidever, Adrian Price-Whelan, Naomi</a:t>
            </a:r>
            <a:r>
              <a:rPr lang="en-US" baseline="0"/>
              <a:t> McG, </a:t>
            </a:r>
            <a:r>
              <a:rPr lang="en-US"/>
              <a:t>Laura Sales,</a:t>
            </a:r>
            <a:r>
              <a:rPr lang="en-US" baseline="0"/>
              <a:t> </a:t>
            </a:r>
            <a:r>
              <a:rPr lang="en-US"/>
              <a:t>Andy Fox.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Andy</a:t>
            </a:r>
            <a:r>
              <a:rPr lang="en-US" baseline="0"/>
              <a:t> can look at ~10 QSOs behind LMC and SMC, maybe, look at absorption trends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With Magellanic Group radius.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785DA-1084-7743-8F63-CEEFAAF24ECD}" type="slidenum">
              <a:rPr lang="uk-UA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182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Did not even</a:t>
            </a:r>
            <a:r>
              <a:rPr lang="en-US" baseline="0"/>
              <a:t> cover the items in blue</a:t>
            </a:r>
            <a:r>
              <a:rPr lang="is-IS" baseline="0"/>
              <a:t>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31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Nate Bastian showed</a:t>
            </a:r>
            <a:r>
              <a:rPr lang="en-US" baseline="0"/>
              <a:t> a great slide of LMC &amp; SMC globulars, </a:t>
            </a:r>
          </a:p>
          <a:p>
            <a:r>
              <a:rPr lang="en-US" baseline="0"/>
              <a:t>Their ages spread over 14 Gyr so excellent calibrators of</a:t>
            </a:r>
          </a:p>
          <a:p>
            <a:r>
              <a:rPr lang="en-US" baseline="0"/>
              <a:t>Evolutionary effects, maybe the best.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314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i="1">
                <a:ea typeface="ＭＳ Ｐゴシック" charset="0"/>
                <a:cs typeface="ＭＳ Ｐゴシック" charset="0"/>
              </a:rPr>
              <a:t>LMC is not really a building block – wrong a/Fe for ex.</a:t>
            </a:r>
          </a:p>
          <a:p>
            <a:endParaRPr lang="en-US" i="1">
              <a:ea typeface="ＭＳ Ｐゴシック" charset="0"/>
              <a:cs typeface="ＭＳ Ｐゴシック" charset="0"/>
            </a:endParaRPr>
          </a:p>
          <a:p>
            <a:r>
              <a:rPr lang="en-US" i="1">
                <a:ea typeface="ＭＳ Ｐゴシック" charset="0"/>
                <a:cs typeface="ＭＳ Ｐゴシック" charset="0"/>
              </a:rPr>
              <a:t>Does not represent</a:t>
            </a:r>
            <a:r>
              <a:rPr lang="en-US" i="1" baseline="0">
                <a:ea typeface="ＭＳ Ｐゴシック" charset="0"/>
                <a:cs typeface="ＭＳ Ｐゴシック" charset="0"/>
              </a:rPr>
              <a:t> Galaxy, 2x mass, major mergers since 10 Gyr like M31</a:t>
            </a:r>
            <a:endParaRPr lang="en-US" i="1">
              <a:ea typeface="ＭＳ Ｐゴシック" charset="0"/>
              <a:cs typeface="ＭＳ Ｐゴシック" charset="0"/>
            </a:endParaRPr>
          </a:p>
          <a:p>
            <a:r>
              <a:rPr lang="en-US" i="1">
                <a:ea typeface="ＭＳ Ｐゴシック" charset="0"/>
                <a:cs typeface="ＭＳ Ｐゴシック" charset="0"/>
              </a:rPr>
              <a:t>Amazing</a:t>
            </a:r>
            <a:r>
              <a:rPr lang="en-US" i="1" baseline="0">
                <a:ea typeface="ＭＳ Ｐゴシック" charset="0"/>
                <a:cs typeface="ＭＳ Ｐゴシック" charset="0"/>
              </a:rPr>
              <a:t> to think we were the mass of the MCs at z=15</a:t>
            </a:r>
            <a:endParaRPr lang="en-US" i="1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Had student Tom</a:t>
            </a:r>
            <a:r>
              <a:rPr lang="en-US" baseline="0">
                <a:ea typeface="ＭＳ Ｐゴシック" charset="0"/>
                <a:cs typeface="ＭＳ Ｐゴシック" charset="0"/>
              </a:rPr>
              <a:t> McCavana make this.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Which channels are BH, SF, gas, etc.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And the dark matter is mostly unseen and driving</a:t>
            </a:r>
            <a:r>
              <a:rPr lang="en-US" baseline="0">
                <a:ea typeface="ＭＳ Ｐゴシック" charset="0"/>
                <a:cs typeface="ＭＳ Ｐゴシック" charset="0"/>
              </a:rPr>
              <a:t> most of what we see</a:t>
            </a:r>
            <a:r>
              <a:rPr lang="is-IS" baseline="0">
                <a:ea typeface="ＭＳ Ｐゴシック" charset="0"/>
                <a:cs typeface="ＭＳ Ｐゴシック" charset="0"/>
              </a:rPr>
              <a:t>…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E18F05D-0E4A-624E-9765-9E3DEE6BA330}" type="slidenum">
              <a:rPr lang="en-AU" sz="1200">
                <a:solidFill>
                  <a:prstClr val="black"/>
                </a:solidFill>
                <a:latin typeface="Times" charset="0"/>
              </a:rPr>
              <a:pPr/>
              <a:t>4</a:t>
            </a:fld>
            <a:endParaRPr lang="en-AU" sz="1200">
              <a:solidFill>
                <a:prstClr val="black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I’ve</a:t>
            </a:r>
            <a:r>
              <a:rPr lang="en-US" baseline="0"/>
              <a:t> added symbols here to Jenny’s figure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210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Staveley-Smith</a:t>
            </a:r>
            <a:r>
              <a:rPr lang="en-US" baseline="0"/>
              <a:t> et al 2003, leading edge ~ 5x10^21 cm^-2</a:t>
            </a:r>
          </a:p>
          <a:p>
            <a:r>
              <a:rPr lang="en-US" baseline="0"/>
              <a:t>This must mean molecular gas shows same asymmetry – check. </a:t>
            </a:r>
          </a:p>
          <a:p>
            <a:r>
              <a:rPr lang="en-US" baseline="0"/>
              <a:t>Bridge gas too? SMC more messy, and behind LMC.</a:t>
            </a:r>
          </a:p>
          <a:p>
            <a:r>
              <a:rPr lang="en-US" baseline="0"/>
              <a:t>NMG to check all of this with ASKAP?</a:t>
            </a:r>
          </a:p>
          <a:p>
            <a:r>
              <a:rPr lang="en-US" baseline="0"/>
              <a:t>Simple pressure balance rho1.v1^2 ~ n2.k.T2 consistent with TTG’s pressure confinement of leading arm</a:t>
            </a:r>
          </a:p>
          <a:p>
            <a:r>
              <a:rPr lang="en-US" baseline="0"/>
              <a:t>(rho1=n1.Mp, where n1=1e-4, v1=300 km/s; n2=10, T2=100).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785DA-1084-7743-8F63-CEEFAAF24ECD}" type="slidenum">
              <a:rPr lang="uk-UA">
                <a:solidFill>
                  <a:prstClr val="black"/>
                </a:solidFill>
                <a:latin typeface="Calibri"/>
              </a:rPr>
              <a:pPr/>
              <a:t>6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95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e.g. Gaia Enceladus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0063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much dark matter was in</a:t>
            </a:r>
            <a:r>
              <a:rPr lang="en-US" baseline="0"/>
              <a:t> G.E.S.S.</a:t>
            </a:r>
          </a:p>
          <a:p>
            <a:r>
              <a:rPr lang="en-US" baseline="0"/>
              <a:t>MCs and Sgr move in orthogonal planes, Sausage ~ MCs</a:t>
            </a:r>
          </a:p>
          <a:p>
            <a:endParaRPr lang="en-US" baseline="0"/>
          </a:p>
          <a:p>
            <a:r>
              <a:rPr lang="en-US" baseline="0"/>
              <a:t>Credits: image from JBH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0267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www.eso.org/public/news/eso1714 – very good notes</a:t>
            </a:r>
          </a:p>
          <a:p>
            <a:r>
              <a:rPr lang="en-US"/>
              <a:t>47 Tuc</a:t>
            </a:r>
            <a:r>
              <a:rPr lang="en-US" baseline="0"/>
              <a:t> only 4 kpc away</a:t>
            </a:r>
            <a:endParaRPr lang="en-US"/>
          </a:p>
          <a:p>
            <a:endParaRPr lang="en-US"/>
          </a:p>
          <a:p>
            <a:r>
              <a:rPr lang="en-US"/>
              <a:t>Study propagation of star formation across the dwarfs</a:t>
            </a:r>
            <a:r>
              <a:rPr lang="is-IS"/>
              <a:t>… spatially resolved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E39B-9AA9-C749-8F17-A7D7312E0644}" type="slidenum">
              <a:rPr lang="uk-UA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7974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0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8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12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130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346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647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014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265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538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188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94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74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430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402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206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704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205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104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326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917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308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70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0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788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0826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4457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34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61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93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215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826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34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7371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30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822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7545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421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75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149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837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560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5367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0195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26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54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9084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810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772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3210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37491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6536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427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599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7131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29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805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8895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2611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5784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4964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794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160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80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3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1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2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FC88D-EC28-3E4E-9C8D-83480FEA2513}" type="datetimeFigureOut"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82E00-88A6-9A48-909F-8983A7478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1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FFFFFF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FFFFFF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FFFFFF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FFFFFF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FFFFFF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7F38-55A8-1042-80A1-F34F263BE83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2CF4-1C50-A041-A8FD-8B7AA061C7C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8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87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FFFFFF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FFFFFF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FFFFFF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FFFFFF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FFFFFF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400"/>
              <a:t>19/09/19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62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FC88D-EC28-3E4E-9C8D-83480FEA25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82E00-88A6-9A48-909F-8983A74789A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59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FFFFFF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FFFFFF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FFFFFF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FFFFFF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FFFFFF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B4BE7-3E17-B448-8A90-2DBD176977F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19/09/19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2EDFE-D366-6741-B826-AA1D7DBB37E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14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ACH-amazing-CD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en-US">
                <a:solidFill>
                  <a:schemeClr val="bg1"/>
                </a:solidFill>
              </a:rPr>
              <a:t>A Milky Way perspective on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 the Magellanic Clouds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/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(in search of a narrative)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98645"/>
            <a:ext cx="6400800" cy="1752600"/>
          </a:xfrm>
        </p:spPr>
        <p:txBody>
          <a:bodyPr/>
          <a:lstStyle/>
          <a:p>
            <a:r>
              <a:rPr lang="en-US">
                <a:solidFill>
                  <a:srgbClr val="CCFFCC"/>
                </a:solidFill>
              </a:rPr>
              <a:t>Joss Bland-Hawthorn</a:t>
            </a:r>
          </a:p>
          <a:p>
            <a:r>
              <a:rPr lang="en-US" sz="2000">
                <a:solidFill>
                  <a:srgbClr val="CCFFCC"/>
                </a:solidFill>
              </a:rPr>
              <a:t>Sydney Institute for Astronomy, University of Sydney</a:t>
            </a:r>
          </a:p>
          <a:p>
            <a:r>
              <a:rPr lang="en-US" sz="2000">
                <a:solidFill>
                  <a:srgbClr val="CCFFCC"/>
                </a:solidFill>
              </a:rPr>
              <a:t>Centre of Excellence for All Sky Astrophysics in 3D (ASTRO-3D)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40" y="6488545"/>
            <a:ext cx="901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20000"/>
                    <a:lumOff val="80000"/>
                  </a:schemeClr>
                </a:solidFill>
              </a:rPr>
              <a:t>ESO Conference, Sept. 2019: “A synoptic view of the Magellanic Clouds: VMC, Gaia &amp; beyond”</a:t>
            </a:r>
          </a:p>
          <a:p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6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A_Gaia_DR2_LMC_2000x2000_flux_colou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00" y="177800"/>
            <a:ext cx="3416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</a:rPr>
              <a:t>Large Magellanic Cloud</a:t>
            </a:r>
          </a:p>
          <a:p>
            <a:r>
              <a:rPr lang="en-US" sz="2000">
                <a:solidFill>
                  <a:schemeClr val="tx2">
                    <a:lumMod val="40000"/>
                    <a:lumOff val="60000"/>
                  </a:schemeClr>
                </a:solidFill>
              </a:rPr>
              <a:t>ESA </a:t>
            </a:r>
            <a:r>
              <a:rPr lang="en-US" sz="2000" i="1">
                <a:solidFill>
                  <a:schemeClr val="tx2">
                    <a:lumMod val="40000"/>
                    <a:lumOff val="60000"/>
                  </a:schemeClr>
                </a:solidFill>
              </a:rPr>
              <a:t>Gaia</a:t>
            </a:r>
            <a:r>
              <a:rPr lang="en-US" sz="2000">
                <a:solidFill>
                  <a:schemeClr val="tx2">
                    <a:lumMod val="40000"/>
                    <a:lumOff val="60000"/>
                  </a:schemeClr>
                </a:solidFill>
              </a:rPr>
              <a:t> DPAC (Portugal)</a:t>
            </a:r>
          </a:p>
          <a:p>
            <a:r>
              <a:rPr lang="en-US" sz="2000">
                <a:solidFill>
                  <a:schemeClr val="bg1"/>
                </a:solidFill>
              </a:rPr>
              <a:t>Total radiation falling on pixels in </a:t>
            </a:r>
            <a:r>
              <a:rPr lang="en-US" sz="2000" i="1">
                <a:solidFill>
                  <a:schemeClr val="bg1"/>
                </a:solidFill>
              </a:rPr>
              <a:t>Gaia</a:t>
            </a:r>
            <a:r>
              <a:rPr lang="en-US" sz="2000">
                <a:solidFill>
                  <a:schemeClr val="bg1"/>
                </a:solidFill>
              </a:rPr>
              <a:t> bands</a:t>
            </a:r>
          </a:p>
        </p:txBody>
      </p:sp>
    </p:spTree>
    <p:extLst>
      <p:ext uri="{BB962C8B-B14F-4D97-AF65-F5344CB8AC3E}">
        <p14:creationId xmlns:p14="http://schemas.microsoft.com/office/powerpoint/2010/main" val="39237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tation_of_the_Large_Magellanic_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00" y="1778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</a:rPr>
              <a:t>Large Magellanic Cloud</a:t>
            </a:r>
          </a:p>
          <a:p>
            <a:r>
              <a:rPr lang="en-US" sz="2000">
                <a:solidFill>
                  <a:schemeClr val="tx2">
                    <a:lumMod val="40000"/>
                    <a:lumOff val="60000"/>
                  </a:schemeClr>
                </a:solidFill>
              </a:rPr>
              <a:t>ESA </a:t>
            </a:r>
            <a:r>
              <a:rPr lang="en-US" sz="2000" i="1">
                <a:solidFill>
                  <a:schemeClr val="tx2">
                    <a:lumMod val="40000"/>
                    <a:lumOff val="60000"/>
                  </a:schemeClr>
                </a:solidFill>
              </a:rPr>
              <a:t>Gaia</a:t>
            </a:r>
            <a:r>
              <a:rPr lang="en-US" sz="2000">
                <a:solidFill>
                  <a:schemeClr val="tx2">
                    <a:lumMod val="40000"/>
                    <a:lumOff val="60000"/>
                  </a:schemeClr>
                </a:solidFill>
              </a:rPr>
              <a:t> DPAC (Sweden)</a:t>
            </a:r>
            <a:endParaRPr lang="en-US" sz="2000">
              <a:solidFill>
                <a:srgbClr val="FFFFFF"/>
              </a:solidFill>
            </a:endParaRPr>
          </a:p>
          <a:p>
            <a:r>
              <a:rPr lang="en-US" sz="2000">
                <a:solidFill>
                  <a:srgbClr val="FFFFFF"/>
                </a:solidFill>
              </a:rPr>
              <a:t>Flow lines from proper motions of 2 million stars</a:t>
            </a:r>
            <a:endParaRPr lang="en-US" sz="20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4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9-09-05 at 7.11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300"/>
            <a:ext cx="3253693" cy="3314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449" y="196120"/>
            <a:ext cx="72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LMC internal dynamics from </a:t>
            </a:r>
            <a:r>
              <a:rPr lang="en-US" sz="2400" b="1" i="1"/>
              <a:t>Gaia </a:t>
            </a:r>
            <a:r>
              <a:rPr lang="en-US" sz="2400"/>
              <a:t>(e.g. Vasiliev 2018)</a:t>
            </a:r>
          </a:p>
        </p:txBody>
      </p:sp>
      <p:pic>
        <p:nvPicPr>
          <p:cNvPr id="8" name="Picture 7" descr="Screen Shot 2019-09-05 at 7.12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0" y="838200"/>
            <a:ext cx="4991223" cy="4064000"/>
          </a:xfrm>
          <a:prstGeom prst="rect">
            <a:avLst/>
          </a:prstGeom>
        </p:spPr>
      </p:pic>
      <p:pic>
        <p:nvPicPr>
          <p:cNvPr id="9" name="Picture 8" descr="Screen Shot 2019-09-05 at 7.12.4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40"/>
          <a:stretch/>
        </p:blipFill>
        <p:spPr>
          <a:xfrm>
            <a:off x="4203700" y="4681416"/>
            <a:ext cx="4483222" cy="2062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900" y="3288268"/>
            <a:ext cx="389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&lt;1% foreground contaminants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87850" y="4070524"/>
            <a:ext cx="389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PMs are better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9393" y="1193458"/>
            <a:ext cx="3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x,y proper </a:t>
            </a:r>
          </a:p>
          <a:p>
            <a:r>
              <a:rPr lang="en-US">
                <a:solidFill>
                  <a:srgbClr val="0000FF"/>
                </a:solidFill>
              </a:rPr>
              <a:t>motions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4493" y="4927600"/>
            <a:ext cx="3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 x,y sigma</a:t>
            </a:r>
          </a:p>
          <a:p>
            <a:r>
              <a:rPr lang="en-US">
                <a:solidFill>
                  <a:srgbClr val="0000FF"/>
                </a:solidFill>
              </a:rPr>
              <a:t> dispersions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449" y="1008792"/>
            <a:ext cx="3455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500,000 red giants in </a:t>
            </a:r>
            <a:r>
              <a:rPr lang="en-US" i="1"/>
              <a:t>Gaia DR2</a:t>
            </a:r>
          </a:p>
          <a:p>
            <a:endParaRPr lang="en-US"/>
          </a:p>
          <a:p>
            <a:r>
              <a:rPr lang="en-US"/>
              <a:t>Reject all those with non-zero parallaxes, and high levels of extinction.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2722" y="2908300"/>
            <a:ext cx="1612778" cy="1556956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930" y="2585134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8000"/>
                </a:solidFill>
              </a:rPr>
              <a:t>Orientation is well established.</a:t>
            </a:r>
          </a:p>
        </p:txBody>
      </p:sp>
    </p:spTree>
    <p:extLst>
      <p:ext uri="{BB962C8B-B14F-4D97-AF65-F5344CB8AC3E}">
        <p14:creationId xmlns:p14="http://schemas.microsoft.com/office/powerpoint/2010/main" val="403849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05 at 8.18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901700"/>
            <a:ext cx="6172200" cy="581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104745"/>
            <a:ext cx="566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Perspective, orientation and geometry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901700"/>
            <a:ext cx="3200400" cy="5816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Euclidean effects of near-side vs. far-side are clearly seen, e.g. </a:t>
            </a:r>
            <a:r>
              <a:rPr lang="en-US" b="1" i="1"/>
              <a:t>VMC</a:t>
            </a:r>
            <a:r>
              <a:rPr lang="en-US" b="1"/>
              <a:t> Survey </a:t>
            </a:r>
            <a:r>
              <a:rPr lang="en-US"/>
              <a:t>papers.</a:t>
            </a:r>
          </a:p>
          <a:p>
            <a:endParaRPr lang="en-US">
              <a:solidFill>
                <a:srgbClr val="0000FF"/>
              </a:solidFill>
            </a:endParaRPr>
          </a:p>
          <a:p>
            <a:endParaRPr lang="en-US">
              <a:solidFill>
                <a:srgbClr val="0000FF"/>
              </a:solidFill>
            </a:endParaRPr>
          </a:p>
          <a:p>
            <a:r>
              <a:rPr lang="en-US">
                <a:solidFill>
                  <a:srgbClr val="0000FF"/>
                </a:solidFill>
              </a:rPr>
              <a:t>SMC example is taken from </a:t>
            </a:r>
            <a:r>
              <a:rPr lang="en-US" i="1">
                <a:solidFill>
                  <a:srgbClr val="0000FF"/>
                </a:solidFill>
              </a:rPr>
              <a:t>HST</a:t>
            </a:r>
            <a:r>
              <a:rPr lang="en-US">
                <a:solidFill>
                  <a:srgbClr val="0000FF"/>
                </a:solidFill>
              </a:rPr>
              <a:t> selected CVs observed with warm </a:t>
            </a:r>
            <a:r>
              <a:rPr lang="en-US" i="1">
                <a:solidFill>
                  <a:srgbClr val="0000FF"/>
                </a:solidFill>
              </a:rPr>
              <a:t>Spitzer</a:t>
            </a:r>
            <a:r>
              <a:rPr lang="en-US">
                <a:solidFill>
                  <a:srgbClr val="0000FF"/>
                </a:solidFill>
              </a:rPr>
              <a:t>; distances to ~5% uncertainty (Scowcroft+ 2016).</a:t>
            </a:r>
          </a:p>
          <a:p>
            <a:endParaRPr lang="en-US">
              <a:solidFill>
                <a:srgbClr val="0000FF"/>
              </a:solidFill>
            </a:endParaRPr>
          </a:p>
          <a:p>
            <a:endParaRPr lang="en-US" sz="1600" b="1">
              <a:solidFill>
                <a:srgbClr val="008000"/>
              </a:solidFill>
            </a:endParaRPr>
          </a:p>
          <a:p>
            <a:endParaRPr lang="en-US" sz="1600" b="1">
              <a:solidFill>
                <a:srgbClr val="008000"/>
              </a:solidFill>
            </a:endParaRPr>
          </a:p>
          <a:p>
            <a:endParaRPr lang="en-US" sz="1600" b="1">
              <a:solidFill>
                <a:srgbClr val="008000"/>
              </a:solidFill>
            </a:endParaRPr>
          </a:p>
          <a:p>
            <a:endParaRPr lang="en-US" sz="1600" b="1">
              <a:solidFill>
                <a:srgbClr val="008000"/>
              </a:solidFill>
            </a:endParaRPr>
          </a:p>
          <a:p>
            <a:endParaRPr lang="en-US" sz="1600" b="1">
              <a:solidFill>
                <a:srgbClr val="008000"/>
              </a:solidFill>
            </a:endParaRPr>
          </a:p>
          <a:p>
            <a:endParaRPr lang="en-US" sz="1600" b="1">
              <a:solidFill>
                <a:srgbClr val="008000"/>
              </a:solidFill>
            </a:endParaRPr>
          </a:p>
          <a:p>
            <a:endParaRPr lang="en-US" sz="1600" b="1">
              <a:solidFill>
                <a:srgbClr val="008000"/>
              </a:solidFill>
            </a:endParaRPr>
          </a:p>
          <a:p>
            <a:endParaRPr lang="en-US" sz="1600" b="1">
              <a:solidFill>
                <a:srgbClr val="008000"/>
              </a:solidFill>
            </a:endParaRPr>
          </a:p>
          <a:p>
            <a:endParaRPr lang="en-US" sz="1600" b="1">
              <a:solidFill>
                <a:srgbClr val="008000"/>
              </a:solidFill>
            </a:endParaRPr>
          </a:p>
          <a:p>
            <a:endParaRPr lang="en-US" sz="1600" b="1">
              <a:solidFill>
                <a:srgbClr val="008000"/>
              </a:solidFill>
            </a:endParaRPr>
          </a:p>
          <a:p>
            <a:r>
              <a:rPr lang="en-US" sz="1600" b="1">
                <a:solidFill>
                  <a:srgbClr val="008000"/>
                </a:solidFill>
              </a:rPr>
              <a:t>150</a:t>
            </a:r>
            <a:r>
              <a:rPr lang="en-US" sz="1600" b="1" baseline="30000">
                <a:solidFill>
                  <a:srgbClr val="008000"/>
                </a:solidFill>
              </a:rPr>
              <a:t>th</a:t>
            </a:r>
            <a:r>
              <a:rPr lang="en-US" sz="1600" b="1">
                <a:solidFill>
                  <a:srgbClr val="008000"/>
                </a:solidFill>
              </a:rPr>
              <a:t> Anniversary of H. Leavitt; 110</a:t>
            </a:r>
            <a:r>
              <a:rPr lang="en-US" sz="1600" b="1" baseline="30000">
                <a:solidFill>
                  <a:srgbClr val="008000"/>
                </a:solidFill>
              </a:rPr>
              <a:t>th</a:t>
            </a:r>
            <a:r>
              <a:rPr lang="en-US" sz="1600" b="1">
                <a:solidFill>
                  <a:srgbClr val="008000"/>
                </a:solidFill>
              </a:rPr>
              <a:t> Anniversary of P-L relation.</a:t>
            </a:r>
          </a:p>
        </p:txBody>
      </p:sp>
    </p:spTree>
    <p:extLst>
      <p:ext uri="{BB962C8B-B14F-4D97-AF65-F5344CB8AC3E}">
        <p14:creationId xmlns:p14="http://schemas.microsoft.com/office/powerpoint/2010/main" val="39237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900" y="190500"/>
            <a:ext cx="72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Calibri"/>
              </a:rPr>
              <a:t>LMC dynamical classification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900" y="4093518"/>
            <a:ext cx="4560666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Calibri"/>
              </a:rPr>
              <a:t>LMC (and SMC) is a </a:t>
            </a:r>
            <a:r>
              <a:rPr lang="en-US" sz="2000" b="1">
                <a:solidFill>
                  <a:srgbClr val="0000FF"/>
                </a:solidFill>
                <a:latin typeface="Calibri"/>
              </a:rPr>
              <a:t>fast rotator</a:t>
            </a:r>
            <a:r>
              <a:rPr lang="en-US" sz="2000">
                <a:solidFill>
                  <a:srgbClr val="0000FF"/>
                </a:solidFill>
                <a:latin typeface="Calibri"/>
              </a:rPr>
              <a:t> when compared to the SAMI Galaxy Survey:</a:t>
            </a:r>
          </a:p>
          <a:p>
            <a:endParaRPr lang="en-US" sz="2000">
              <a:solidFill>
                <a:srgbClr val="0000FF"/>
              </a:solidFill>
              <a:latin typeface="Calibri"/>
            </a:endParaRPr>
          </a:p>
          <a:p>
            <a:r>
              <a:rPr lang="en-US" sz="2000">
                <a:solidFill>
                  <a:srgbClr val="0000FF"/>
                </a:solidFill>
                <a:latin typeface="Calibri"/>
              </a:rPr>
              <a:t>by </a:t>
            </a:r>
            <a:r>
              <a:rPr lang="en-US" sz="2000" b="1">
                <a:solidFill>
                  <a:srgbClr val="0000FF"/>
                </a:solidFill>
                <a:latin typeface="Calibri"/>
              </a:rPr>
              <a:t>mass</a:t>
            </a:r>
            <a:r>
              <a:rPr lang="en-US" sz="2000">
                <a:solidFill>
                  <a:srgbClr val="0000FF"/>
                </a:solidFill>
                <a:latin typeface="Calibri"/>
              </a:rPr>
              <a:t>, </a:t>
            </a:r>
            <a:r>
              <a:rPr lang="en-US" sz="2000" b="1">
                <a:solidFill>
                  <a:srgbClr val="0000FF"/>
                </a:solidFill>
                <a:latin typeface="Calibri"/>
              </a:rPr>
              <a:t>ellipticity</a:t>
            </a:r>
            <a:r>
              <a:rPr lang="en-US" sz="2000">
                <a:solidFill>
                  <a:srgbClr val="0000FF"/>
                </a:solidFill>
                <a:latin typeface="Calibri"/>
              </a:rPr>
              <a:t> or </a:t>
            </a:r>
            <a:r>
              <a:rPr lang="en-US" sz="2000" b="1">
                <a:solidFill>
                  <a:srgbClr val="0000FF"/>
                </a:solidFill>
                <a:latin typeface="Calibri"/>
              </a:rPr>
              <a:t>λ-parameter</a:t>
            </a:r>
          </a:p>
          <a:p>
            <a:r>
              <a:rPr lang="en-US" sz="2000">
                <a:solidFill>
                  <a:srgbClr val="0000FF"/>
                </a:solidFill>
                <a:latin typeface="Calibri"/>
              </a:rPr>
              <a:t>(van de Sande + 2018, 2019).</a:t>
            </a:r>
          </a:p>
          <a:p>
            <a:endParaRPr lang="en-US" sz="2000">
              <a:solidFill>
                <a:srgbClr val="0000FF"/>
              </a:solidFill>
              <a:latin typeface="Calibri"/>
            </a:endParaRPr>
          </a:p>
          <a:p>
            <a:pPr>
              <a:lnSpc>
                <a:spcPct val="50000"/>
              </a:lnSpc>
            </a:pPr>
            <a:endParaRPr lang="en-US" sz="2000">
              <a:solidFill>
                <a:srgbClr val="0000FF"/>
              </a:solidFill>
              <a:latin typeface="Calibri"/>
            </a:endParaRPr>
          </a:p>
          <a:p>
            <a:r>
              <a:rPr lang="en-US" u="sng">
                <a:latin typeface="Calibri"/>
              </a:rPr>
              <a:t>Note</a:t>
            </a:r>
            <a:r>
              <a:rPr lang="en-US">
                <a:latin typeface="Calibri"/>
              </a:rPr>
              <a:t>: Vasiliev (2018) is unable to discern vertical disk structure, e.g. thin vs. thick disk?</a:t>
            </a:r>
          </a:p>
        </p:txBody>
      </p:sp>
      <p:pic>
        <p:nvPicPr>
          <p:cNvPr id="2" name="Picture 1" descr="Screen Shot 2019-09-05 at 7.06.3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2" r="2797" b="3358"/>
          <a:stretch/>
        </p:blipFill>
        <p:spPr>
          <a:xfrm>
            <a:off x="345280" y="946741"/>
            <a:ext cx="4078930" cy="286325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 descr="jvds_mass_vsigma_v051019_see_corr_v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3441700"/>
            <a:ext cx="4630527" cy="3416300"/>
          </a:xfrm>
          <a:prstGeom prst="rect">
            <a:avLst/>
          </a:prstGeom>
        </p:spPr>
      </p:pic>
      <p:pic>
        <p:nvPicPr>
          <p:cNvPr id="7" name="Picture 6" descr="jvds_ellip_vsigma_v051019_see_cor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65" y="76200"/>
            <a:ext cx="4664333" cy="3349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73900" y="3075675"/>
            <a:ext cx="431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/>
              <a:t>ε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929081" y="4622915"/>
            <a:ext cx="82390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/>
              <a:t>(V/σ)</a:t>
            </a:r>
            <a:r>
              <a:rPr lang="en-US" sz="2000" b="1" baseline="-25000"/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4583779" y="1412638"/>
            <a:ext cx="82390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/>
              <a:t>(V/σ)</a:t>
            </a:r>
            <a:r>
              <a:rPr lang="en-US" sz="2000" b="1" baseline="-2500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217354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05 at 9.18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46" y="2108200"/>
            <a:ext cx="4407654" cy="474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700" y="177800"/>
            <a:ext cx="698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8000"/>
                </a:solidFill>
                <a:latin typeface="Calibri"/>
              </a:rPr>
              <a:t>Is the Milky Way – LMC – SMC relationship special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000" y="838200"/>
            <a:ext cx="6819900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366FF"/>
                </a:solidFill>
                <a:latin typeface="Calibri"/>
              </a:rPr>
              <a:t>The GAMA survey of 300,000 galaxies finds ~ 1% have </a:t>
            </a:r>
            <a:r>
              <a:rPr lang="en-US" b="1">
                <a:solidFill>
                  <a:srgbClr val="3366FF"/>
                </a:solidFill>
                <a:latin typeface="Calibri"/>
              </a:rPr>
              <a:t>two star forming close dwarf companions</a:t>
            </a:r>
            <a:r>
              <a:rPr lang="en-US">
                <a:solidFill>
                  <a:srgbClr val="3366FF"/>
                </a:solidFill>
                <a:latin typeface="Calibri"/>
              </a:rPr>
              <a:t>. One bright companion is ~10% occurrence.</a:t>
            </a:r>
          </a:p>
          <a:p>
            <a:endParaRPr lang="en-US">
              <a:solidFill>
                <a:prstClr val="black"/>
              </a:solidFill>
              <a:latin typeface="Calibri"/>
            </a:endParaRPr>
          </a:p>
          <a:p>
            <a:r>
              <a:rPr lang="en-US">
                <a:solidFill>
                  <a:prstClr val="black"/>
                </a:solidFill>
                <a:latin typeface="Calibri"/>
              </a:rPr>
              <a:t>LMC and SMC are </a:t>
            </a:r>
            <a:r>
              <a:rPr lang="en-US" b="1">
                <a:solidFill>
                  <a:prstClr val="black"/>
                </a:solidFill>
                <a:latin typeface="Calibri"/>
              </a:rPr>
              <a:t>infalling</a:t>
            </a:r>
            <a:r>
              <a:rPr lang="en-US">
                <a:solidFill>
                  <a:prstClr val="black"/>
                </a:solidFill>
                <a:latin typeface="Calibri"/>
              </a:rPr>
              <a:t> </a:t>
            </a:r>
            <a:r>
              <a:rPr lang="en-US" b="1">
                <a:solidFill>
                  <a:prstClr val="black"/>
                </a:solidFill>
                <a:latin typeface="Calibri"/>
              </a:rPr>
              <a:t>massive dwarfs</a:t>
            </a:r>
            <a:r>
              <a:rPr lang="en-US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n-US">
                <a:solidFill>
                  <a:prstClr val="black"/>
                </a:solidFill>
                <a:latin typeface="Calibri"/>
              </a:rPr>
              <a:t>forming stars today under diverse conditions, </a:t>
            </a:r>
          </a:p>
          <a:p>
            <a:r>
              <a:rPr lang="en-US">
                <a:solidFill>
                  <a:prstClr val="black"/>
                </a:solidFill>
                <a:latin typeface="Calibri"/>
              </a:rPr>
              <a:t>with different </a:t>
            </a:r>
            <a:r>
              <a:rPr lang="en-US" b="1">
                <a:solidFill>
                  <a:prstClr val="black"/>
                </a:solidFill>
                <a:latin typeface="Calibri"/>
              </a:rPr>
              <a:t>star formation histories</a:t>
            </a:r>
            <a:r>
              <a:rPr lang="en-US">
                <a:solidFill>
                  <a:prstClr val="black"/>
                </a:solidFill>
                <a:latin typeface="Calibri"/>
              </a:rPr>
              <a:t>.</a:t>
            </a:r>
          </a:p>
          <a:p>
            <a:endParaRPr lang="en-US">
              <a:solidFill>
                <a:srgbClr val="3366FF"/>
              </a:solidFill>
              <a:latin typeface="Calibri"/>
            </a:endParaRPr>
          </a:p>
          <a:p>
            <a:r>
              <a:rPr lang="en-US" b="1">
                <a:solidFill>
                  <a:srgbClr val="3366FF"/>
                </a:solidFill>
                <a:latin typeface="Calibri"/>
              </a:rPr>
              <a:t>Sub-solar [Fe/H] </a:t>
            </a:r>
            <a:r>
              <a:rPr lang="en-US">
                <a:solidFill>
                  <a:srgbClr val="3366FF"/>
                </a:solidFill>
                <a:latin typeface="Calibri"/>
              </a:rPr>
              <a:t>abundance</a:t>
            </a:r>
            <a:r>
              <a:rPr lang="en-US" b="1">
                <a:solidFill>
                  <a:srgbClr val="3366FF"/>
                </a:solidFill>
                <a:latin typeface="Calibri"/>
              </a:rPr>
              <a:t> </a:t>
            </a:r>
            <a:r>
              <a:rPr lang="en-US">
                <a:solidFill>
                  <a:srgbClr val="3366FF"/>
                </a:solidFill>
                <a:latin typeface="Calibri"/>
              </a:rPr>
              <a:t>in gas </a:t>
            </a:r>
            <a:r>
              <a:rPr lang="en-US" u="sng">
                <a:solidFill>
                  <a:srgbClr val="3366FF"/>
                </a:solidFill>
                <a:latin typeface="Calibri"/>
              </a:rPr>
              <a:t>and</a:t>
            </a:r>
            <a:r>
              <a:rPr lang="en-US">
                <a:solidFill>
                  <a:srgbClr val="3366FF"/>
                </a:solidFill>
                <a:latin typeface="Calibri"/>
              </a:rPr>
              <a:t> stars </a:t>
            </a:r>
          </a:p>
          <a:p>
            <a:r>
              <a:rPr lang="en-US">
                <a:solidFill>
                  <a:srgbClr val="3366FF"/>
                </a:solidFill>
                <a:latin typeface="Calibri"/>
              </a:rPr>
              <a:t>consistent with </a:t>
            </a:r>
            <a:r>
              <a:rPr lang="en-US" b="1">
                <a:solidFill>
                  <a:srgbClr val="3366FF"/>
                </a:solidFill>
                <a:latin typeface="Calibri"/>
              </a:rPr>
              <a:t>mass-metallicity relation</a:t>
            </a:r>
            <a:r>
              <a:rPr lang="en-US">
                <a:solidFill>
                  <a:srgbClr val="3366FF"/>
                </a:solidFill>
                <a:latin typeface="Calibri"/>
              </a:rPr>
              <a:t>.</a:t>
            </a:r>
          </a:p>
          <a:p>
            <a:endParaRPr lang="en-US">
              <a:latin typeface="Calibri"/>
            </a:endParaRPr>
          </a:p>
          <a:p>
            <a:r>
              <a:rPr lang="en-US" b="1">
                <a:latin typeface="Calibri"/>
              </a:rPr>
              <a:t>Star formation efficiencies </a:t>
            </a:r>
            <a:r>
              <a:rPr lang="en-US">
                <a:latin typeface="Calibri"/>
              </a:rPr>
              <a:t>are low, e.g. the </a:t>
            </a:r>
          </a:p>
          <a:p>
            <a:r>
              <a:rPr lang="en-US">
                <a:latin typeface="Calibri"/>
              </a:rPr>
              <a:t>recently revealed “sub-</a:t>
            </a:r>
            <a:r>
              <a:rPr lang="en-US"/>
              <a:t>α</a:t>
            </a:r>
            <a:r>
              <a:rPr lang="en-US">
                <a:latin typeface="Calibri"/>
              </a:rPr>
              <a:t> sequence.”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We see clear stellar abundance signatures </a:t>
            </a:r>
          </a:p>
          <a:p>
            <a:r>
              <a:rPr lang="en-US">
                <a:solidFill>
                  <a:srgbClr val="3366FF"/>
                </a:solidFill>
              </a:rPr>
              <a:t>(</a:t>
            </a:r>
            <a:r>
              <a:rPr lang="en-US" b="1">
                <a:solidFill>
                  <a:srgbClr val="3366FF"/>
                </a:solidFill>
              </a:rPr>
              <a:t>chemical tags</a:t>
            </a:r>
            <a:r>
              <a:rPr lang="en-US">
                <a:solidFill>
                  <a:srgbClr val="3366FF"/>
                </a:solidFill>
              </a:rPr>
              <a:t>) not observed in the Galaxy.</a:t>
            </a:r>
          </a:p>
          <a:p>
            <a:endParaRPr lang="en-US">
              <a:solidFill>
                <a:srgbClr val="000000"/>
              </a:solidFill>
              <a:latin typeface="Calibri"/>
            </a:endParaRPr>
          </a:p>
          <a:p>
            <a:r>
              <a:rPr lang="en-US">
                <a:solidFill>
                  <a:srgbClr val="000000"/>
                </a:solidFill>
                <a:latin typeface="Calibri"/>
              </a:rPr>
              <a:t>Both have ancient stars &amp; clusters and </a:t>
            </a:r>
          </a:p>
          <a:p>
            <a:r>
              <a:rPr lang="en-US">
                <a:solidFill>
                  <a:srgbClr val="000000"/>
                </a:solidFill>
                <a:latin typeface="Calibri"/>
              </a:rPr>
              <a:t>may be part of a </a:t>
            </a:r>
            <a:r>
              <a:rPr lang="en-US" b="1">
                <a:solidFill>
                  <a:srgbClr val="000000"/>
                </a:solidFill>
                <a:latin typeface="Calibri"/>
              </a:rPr>
              <a:t>first-time group infall</a:t>
            </a:r>
            <a:r>
              <a:rPr lang="en-US">
                <a:solidFill>
                  <a:srgbClr val="000000"/>
                </a:solidFill>
                <a:latin typeface="Calibri"/>
              </a:rPr>
              <a:t>.</a:t>
            </a: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They move within the </a:t>
            </a:r>
            <a:r>
              <a:rPr lang="en-US" b="1">
                <a:solidFill>
                  <a:srgbClr val="3366FF"/>
                </a:solidFill>
              </a:rPr>
              <a:t>hot corona</a:t>
            </a:r>
            <a:r>
              <a:rPr lang="en-US">
                <a:solidFill>
                  <a:srgbClr val="3366FF"/>
                </a:solidFill>
              </a:rPr>
              <a:t>; gas is </a:t>
            </a:r>
          </a:p>
          <a:p>
            <a:r>
              <a:rPr lang="en-US">
                <a:solidFill>
                  <a:srgbClr val="3366FF"/>
                </a:solidFill>
              </a:rPr>
              <a:t>being heated and stripped.</a:t>
            </a:r>
          </a:p>
          <a:p>
            <a:endParaRPr lang="en-US">
              <a:solidFill>
                <a:srgbClr val="3366FF"/>
              </a:solidFill>
              <a:latin typeface="Calibri"/>
            </a:endParaRPr>
          </a:p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5015" y="1715778"/>
            <a:ext cx="350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GAMA: Robotham et al 2012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000" y="2794001"/>
            <a:ext cx="4282209" cy="39485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0" y="4165600"/>
            <a:ext cx="4397664" cy="25769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gellano22detail22_1980enan11curves11_s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32722"/>
            <a:ext cx="520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Star formation history </a:t>
            </a:r>
            <a:r>
              <a:rPr lang="en-US" sz="2400">
                <a:solidFill>
                  <a:srgbClr val="FFFF00"/>
                </a:solidFill>
              </a:rPr>
              <a:t>is surely related to </a:t>
            </a:r>
            <a:r>
              <a:rPr lang="en-US" sz="2400" b="1">
                <a:solidFill>
                  <a:srgbClr val="FFFF00"/>
                </a:solidFill>
              </a:rPr>
              <a:t>orbit history </a:t>
            </a:r>
            <a:r>
              <a:rPr lang="en-US" sz="2400">
                <a:solidFill>
                  <a:srgbClr val="FFFF00"/>
                </a:solidFill>
              </a:rPr>
              <a:t>(at least in part)</a:t>
            </a:r>
            <a:r>
              <a:rPr lang="is-IS" sz="2400">
                <a:solidFill>
                  <a:srgbClr val="FFFF00"/>
                </a:solidFill>
              </a:rPr>
              <a:t>…</a:t>
            </a:r>
            <a:endParaRPr lang="en-US" sz="2400">
              <a:solidFill>
                <a:srgbClr val="FFFF00"/>
              </a:solidFill>
            </a:endParaRPr>
          </a:p>
        </p:txBody>
      </p:sp>
      <p:pic>
        <p:nvPicPr>
          <p:cNvPr id="6" name="Picture 5" descr="30dor_hst_10^6stars_Hunter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-2"/>
            <a:ext cx="3531913" cy="30988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4419600" y="30202"/>
            <a:ext cx="1168401" cy="17223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419600" y="2044700"/>
            <a:ext cx="1168400" cy="1054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88000" y="30202"/>
            <a:ext cx="2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HST</a:t>
            </a:r>
            <a:r>
              <a:rPr lang="en-US">
                <a:solidFill>
                  <a:schemeClr val="bg1"/>
                </a:solidFill>
              </a:rPr>
              <a:t> - Hunter et al 1995</a:t>
            </a:r>
          </a:p>
        </p:txBody>
      </p:sp>
      <p:pic>
        <p:nvPicPr>
          <p:cNvPr id="2" name="Picture 1" descr="Screen Shot 2019-09-07 at 7.34.27 PM.png"/>
          <p:cNvPicPr>
            <a:picLocks noChangeAspect="1"/>
          </p:cNvPicPr>
          <p:nvPr/>
        </p:nvPicPr>
        <p:blipFill>
          <a:blip r:embed="rId5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3114776"/>
            <a:ext cx="3531913" cy="37432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88000" y="308937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Fujimoto &amp; Sofue 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900" y="5007570"/>
            <a:ext cx="5600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2">
                    <a:lumMod val="40000"/>
                    <a:lumOff val="60000"/>
                  </a:schemeClr>
                </a:solidFill>
              </a:rPr>
              <a:t>HST proper motions may argue for </a:t>
            </a:r>
            <a:r>
              <a:rPr lang="en-US" sz="2000" b="1">
                <a:solidFill>
                  <a:schemeClr val="tx2">
                    <a:lumMod val="40000"/>
                    <a:lumOff val="60000"/>
                  </a:schemeClr>
                </a:solidFill>
              </a:rPr>
              <a:t>first infall</a:t>
            </a:r>
            <a:r>
              <a:rPr lang="en-US" sz="200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en-US">
                <a:solidFill>
                  <a:srgbClr val="FF6600"/>
                </a:solidFill>
              </a:rPr>
              <a:t>Data: </a:t>
            </a:r>
            <a:r>
              <a:rPr lang="en-US">
                <a:solidFill>
                  <a:srgbClr val="FFFFFF"/>
                </a:solidFill>
              </a:rPr>
              <a:t>Kallivayalil+ 2006a,b, 2009, 2013; Piatek+ 2007</a:t>
            </a:r>
          </a:p>
          <a:p>
            <a:r>
              <a:rPr lang="en-US">
                <a:solidFill>
                  <a:srgbClr val="FF6600"/>
                </a:solidFill>
              </a:rPr>
              <a:t>Models: </a:t>
            </a:r>
            <a:r>
              <a:rPr lang="en-US">
                <a:solidFill>
                  <a:srgbClr val="FFFFFF"/>
                </a:solidFill>
              </a:rPr>
              <a:t>Besla+ 2007, 2010, 2012; many papers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 b="1">
                <a:solidFill>
                  <a:srgbClr val="CCFFCC"/>
                </a:solidFill>
              </a:rPr>
              <a:t>Arguably, the LMC-SMC orbits are reflected in the star formation histories. </a:t>
            </a:r>
          </a:p>
        </p:txBody>
      </p:sp>
    </p:spTree>
    <p:extLst>
      <p:ext uri="{BB962C8B-B14F-4D97-AF65-F5344CB8AC3E}">
        <p14:creationId xmlns:p14="http://schemas.microsoft.com/office/powerpoint/2010/main" val="39237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07 at 12.23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609600"/>
            <a:ext cx="3746500" cy="31369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Screen Shot 2019-09-07 at 12.23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71900"/>
            <a:ext cx="3721100" cy="30607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 descr="Screen Shot 2019-09-07 at 12.23.3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622300"/>
            <a:ext cx="3657600" cy="30988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 descr="Screen Shot 2019-09-07 at 12.23.3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0" y="3746500"/>
            <a:ext cx="3657600" cy="30861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black"/>
                </a:solidFill>
                <a:latin typeface="Calibri"/>
              </a:rPr>
              <a:t>Orbit history of the MCs: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internal SFH, group infall, corona &amp; Milky Way influence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5406072"/>
            <a:ext cx="1801091" cy="14157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alibri"/>
              </a:rPr>
              <a:t>Gas + DM + 3 coronal models</a:t>
            </a:r>
            <a:endParaRPr lang="en-US" sz="1600">
              <a:solidFill>
                <a:prstClr val="black"/>
              </a:solidFill>
              <a:latin typeface="Calibri"/>
            </a:endParaRPr>
          </a:p>
          <a:p>
            <a:r>
              <a:rPr lang="en-US" b="1">
                <a:solidFill>
                  <a:srgbClr val="FF0000"/>
                </a:solidFill>
                <a:latin typeface="Calibri"/>
              </a:rPr>
              <a:t>No leading arms</a:t>
            </a:r>
            <a:endParaRPr lang="en-US" b="1" i="1">
              <a:solidFill>
                <a:srgbClr val="FF0000"/>
              </a:solidFill>
              <a:latin typeface="Calibri"/>
            </a:endParaRPr>
          </a:p>
          <a:p>
            <a:r>
              <a:rPr lang="en-US" sz="1600">
                <a:solidFill>
                  <a:prstClr val="black"/>
                </a:solidFill>
                <a:latin typeface="Calibri"/>
              </a:rPr>
              <a:t>Tepper-Garcia </a:t>
            </a:r>
          </a:p>
          <a:p>
            <a:r>
              <a:rPr lang="en-US" sz="1600">
                <a:solidFill>
                  <a:prstClr val="black"/>
                </a:solidFill>
                <a:latin typeface="Calibri"/>
              </a:rPr>
              <a:t>&amp; JBH (2018)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5700" y="1239222"/>
            <a:ext cx="128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Calibri"/>
              </a:rPr>
              <a:t>dark matter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0350" y="2281823"/>
            <a:ext cx="52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Calibri"/>
              </a:rPr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2718969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06 at 11.3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724" y="510748"/>
            <a:ext cx="3947275" cy="6347251"/>
          </a:xfrm>
          <a:prstGeom prst="rect">
            <a:avLst/>
          </a:prstGeom>
        </p:spPr>
      </p:pic>
      <p:pic>
        <p:nvPicPr>
          <p:cNvPr id="5" name="Picture 4" descr="Screen Shot 2019-09-06 at 11.41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2800" y="4368800"/>
            <a:ext cx="3113925" cy="2489200"/>
          </a:xfrm>
          <a:prstGeom prst="rect">
            <a:avLst/>
          </a:prstGeom>
        </p:spPr>
      </p:pic>
      <p:pic>
        <p:nvPicPr>
          <p:cNvPr id="4" name="Picture 3" descr="Screen Shot 2019-09-06 at 11.51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90" y="2438400"/>
            <a:ext cx="3151745" cy="2514600"/>
          </a:xfrm>
          <a:prstGeom prst="rect">
            <a:avLst/>
          </a:prstGeom>
        </p:spPr>
      </p:pic>
      <p:pic>
        <p:nvPicPr>
          <p:cNvPr id="3" name="Picture 2" descr="Screen Shot 2019-09-06 at 11.37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44" y="533400"/>
            <a:ext cx="2975091" cy="232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1136134"/>
            <a:ext cx="14986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Weisz, Neary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8700" y="4953000"/>
            <a:ext cx="1612900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Smecker-Hane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9600" y="779502"/>
            <a:ext cx="10668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Meschin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" y="38100"/>
            <a:ext cx="60579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/>
              <a:t>Consistent estimates of star formation history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9500" y="2895600"/>
            <a:ext cx="939800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Nidever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300" y="2396171"/>
            <a:ext cx="14886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figures use photometry of different stellar pops, </a:t>
            </a:r>
            <a:r>
              <a:rPr lang="en-US" b="1"/>
              <a:t>except [α/Fe]</a:t>
            </a:r>
          </a:p>
        </p:txBody>
      </p:sp>
      <p:cxnSp>
        <p:nvCxnSpPr>
          <p:cNvPr id="13" name="Curved Connector 12"/>
          <p:cNvCxnSpPr/>
          <p:nvPr/>
        </p:nvCxnSpPr>
        <p:spPr>
          <a:xfrm>
            <a:off x="1666490" y="3708399"/>
            <a:ext cx="1610110" cy="571501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44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11-19 at 4.04.3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6"/>
          <a:stretch/>
        </p:blipFill>
        <p:spPr>
          <a:xfrm>
            <a:off x="68923" y="0"/>
            <a:ext cx="48332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4877" y="266700"/>
            <a:ext cx="263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Hasselquist+ 2017,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8100" y="175567"/>
            <a:ext cx="466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rgbClr val="0000FF"/>
                </a:solidFill>
              </a:rPr>
              <a:t>The Galaxy and its dwarfs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1000" y="1511300"/>
            <a:ext cx="241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α</a:t>
            </a:r>
            <a:r>
              <a:rPr lang="en-US" sz="4000" b="1" baseline="-25000"/>
              <a:t>+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1000" y="2422386"/>
            <a:ext cx="241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α</a:t>
            </a:r>
            <a:r>
              <a:rPr lang="en-US" sz="4000" b="1" baseline="-25000"/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9900" y="3276600"/>
            <a:ext cx="241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α</a:t>
            </a:r>
            <a:r>
              <a:rPr lang="en-US" sz="4800" b="1" baseline="-25000"/>
              <a:t>-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064000" y="1738243"/>
            <a:ext cx="1397000" cy="188843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51300" y="2690743"/>
            <a:ext cx="1397000" cy="188843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073402" y="3454401"/>
            <a:ext cx="2476498" cy="292099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29200" y="4105890"/>
            <a:ext cx="39751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There are three sequences in the α/Fe-Fe/H chemical plane. The middle sequence carries most of the Galactic stellar mass, but the upper sequence is substantial (~30%).</a:t>
            </a:r>
          </a:p>
          <a:p>
            <a:pPr>
              <a:lnSpc>
                <a:spcPct val="50000"/>
              </a:lnSpc>
            </a:pPr>
            <a:endParaRPr lang="en-US" sz="1600"/>
          </a:p>
          <a:p>
            <a:r>
              <a:rPr lang="en-US" sz="1600" b="1"/>
              <a:t>The lowest sequence is from accreted massive dwarfs. </a:t>
            </a:r>
            <a:r>
              <a:rPr lang="en-US" sz="1600"/>
              <a:t>We recognize that some low mass dwarfs have strange tracks in this space (e.g. Tostoy 2009 ARAA).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88100" y="3454401"/>
            <a:ext cx="248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“Sub-α sequence”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67300" y="662632"/>
            <a:ext cx="393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As a community, we should consider better nomenclature for the α-components.</a:t>
            </a:r>
            <a:endParaRPr lang="en-US" sz="1600"/>
          </a:p>
          <a:p>
            <a:r>
              <a:rPr lang="en-US">
                <a:solidFill>
                  <a:srgbClr val="FF6600"/>
                </a:solidFill>
              </a:rPr>
              <a:t>(JBH et al 2019)</a:t>
            </a:r>
          </a:p>
          <a:p>
            <a:endParaRPr lang="en-US" sz="160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8100" y="2651394"/>
            <a:ext cx="261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“Low-α sequence”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88100" y="1723836"/>
            <a:ext cx="261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“High-α sequence”</a:t>
            </a:r>
          </a:p>
        </p:txBody>
      </p:sp>
    </p:spTree>
    <p:extLst>
      <p:ext uri="{BB962C8B-B14F-4D97-AF65-F5344CB8AC3E}">
        <p14:creationId xmlns:p14="http://schemas.microsoft.com/office/powerpoint/2010/main" val="40683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res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567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58565" y="2578324"/>
            <a:ext cx="178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Galactic </a:t>
            </a:r>
          </a:p>
          <a:p>
            <a:pPr algn="ctr"/>
            <a:r>
              <a:rPr lang="en-US" sz="1400"/>
              <a:t>Centre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8369" y="161924"/>
            <a:ext cx="425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2">
                    <a:lumMod val="20000"/>
                    <a:lumOff val="80000"/>
                  </a:schemeClr>
                </a:solidFill>
              </a:rPr>
              <a:t>1519: Magellan – 500 years on</a:t>
            </a:r>
          </a:p>
        </p:txBody>
      </p:sp>
      <p:pic>
        <p:nvPicPr>
          <p:cNvPr id="8" name="Picture 7" descr="Abrams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20" y="0"/>
            <a:ext cx="4708525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59300" y="163512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Seen from above </a:t>
            </a:r>
          </a:p>
        </p:txBody>
      </p:sp>
      <p:cxnSp>
        <p:nvCxnSpPr>
          <p:cNvPr id="30" name="Curved Connector 29"/>
          <p:cNvCxnSpPr/>
          <p:nvPr/>
        </p:nvCxnSpPr>
        <p:spPr>
          <a:xfrm rot="5400000" flipH="1" flipV="1">
            <a:off x="-1670050" y="-7112000"/>
            <a:ext cx="11042650" cy="6724650"/>
          </a:xfrm>
          <a:prstGeom prst="curvedConnector3">
            <a:avLst>
              <a:gd name="adj1" fmla="val 22628"/>
            </a:avLst>
          </a:prstGeom>
          <a:ln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rot="5400000" flipH="1" flipV="1">
            <a:off x="-1579171" y="-5744765"/>
            <a:ext cx="11152990" cy="7016750"/>
          </a:xfrm>
          <a:prstGeom prst="curvedConnector3">
            <a:avLst>
              <a:gd name="adj1" fmla="val 34969"/>
            </a:avLst>
          </a:prstGeom>
          <a:ln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8822" y="2247321"/>
            <a:ext cx="8182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284311" y="3456069"/>
            <a:ext cx="818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7961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07 at 12.07.4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1" r="2032" b="3013"/>
          <a:stretch/>
        </p:blipFill>
        <p:spPr>
          <a:xfrm>
            <a:off x="0" y="1955800"/>
            <a:ext cx="5511800" cy="3657600"/>
          </a:xfrm>
          <a:prstGeom prst="rect">
            <a:avLst/>
          </a:prstGeom>
        </p:spPr>
      </p:pic>
      <p:pic>
        <p:nvPicPr>
          <p:cNvPr id="4" name="Picture 3" descr="Screen Shot 2019-09-07 at 12.07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3375811"/>
            <a:ext cx="4813300" cy="348218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215900" y="152400"/>
            <a:ext cx="89281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Low star formation efficiency at early times</a:t>
            </a:r>
          </a:p>
          <a:p>
            <a:endParaRPr lang="en-US" sz="2000" b="1"/>
          </a:p>
          <a:p>
            <a:r>
              <a:rPr lang="en-US" sz="2000"/>
              <a:t>This is striking for MCs since most halo dwarfs had early bursts. Does </a:t>
            </a:r>
            <a:r>
              <a:rPr lang="en-US" sz="2000" b="1"/>
              <a:t>[α/Fe] </a:t>
            </a:r>
          </a:p>
          <a:p>
            <a:r>
              <a:rPr lang="en-US" sz="2000"/>
              <a:t>pick up later on (higher [Fe/H]) because </a:t>
            </a:r>
            <a:r>
              <a:rPr lang="en-US" sz="2000" b="1"/>
              <a:t>high mass stars </a:t>
            </a:r>
            <a:r>
              <a:rPr lang="en-US" sz="2000"/>
              <a:t>not made until MCs experience strong </a:t>
            </a:r>
            <a:r>
              <a:rPr lang="en-US" sz="2000" b="1"/>
              <a:t>Galactic tidal field</a:t>
            </a:r>
            <a:r>
              <a:rPr lang="en-US" sz="2000"/>
              <a:t> at later times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" y="5769570"/>
            <a:ext cx="38735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Nidever et al 2019: </a:t>
            </a:r>
            <a:r>
              <a:rPr lang="en-US" b="1"/>
              <a:t>[α/Fe] “knee” </a:t>
            </a:r>
            <a:r>
              <a:rPr lang="en-US"/>
              <a:t>has a strong stellar mass trend for dwarfs but the MCs are </a:t>
            </a:r>
            <a:r>
              <a:rPr lang="en-US" b="1"/>
              <a:t>outliers</a:t>
            </a:r>
            <a:r>
              <a:rPr lang="en-US"/>
              <a:t>. First infall orbit ? </a:t>
            </a:r>
            <a:r>
              <a:rPr lang="en-US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0" y="2120900"/>
            <a:ext cx="32512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No evidence for a </a:t>
            </a:r>
            <a:r>
              <a:rPr lang="en-US" b="1"/>
              <a:t>second [α/Fe] sequence</a:t>
            </a:r>
            <a:r>
              <a:rPr lang="en-US"/>
              <a:t> as seen in the Galaxy.</a:t>
            </a:r>
          </a:p>
        </p:txBody>
      </p:sp>
    </p:spTree>
    <p:extLst>
      <p:ext uri="{BB962C8B-B14F-4D97-AF65-F5344CB8AC3E}">
        <p14:creationId xmlns:p14="http://schemas.microsoft.com/office/powerpoint/2010/main" val="221244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08 at 7.19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0"/>
            <a:ext cx="4584700" cy="4940300"/>
          </a:xfrm>
          <a:prstGeom prst="rect">
            <a:avLst/>
          </a:prstGeom>
        </p:spPr>
      </p:pic>
      <p:pic>
        <p:nvPicPr>
          <p:cNvPr id="3" name="Picture 2" descr="Screen Shot 2019-09-08 at 7.19.2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/>
          <a:stretch/>
        </p:blipFill>
        <p:spPr>
          <a:xfrm>
            <a:off x="0" y="2933741"/>
            <a:ext cx="4838700" cy="3924259"/>
          </a:xfrm>
          <a:prstGeom prst="rect">
            <a:avLst/>
          </a:prstGeom>
        </p:spPr>
      </p:pic>
      <p:pic>
        <p:nvPicPr>
          <p:cNvPr id="4" name="Picture 3" descr="Screen Shot 2019-09-08 at 7.17.3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" r="7179"/>
          <a:stretch/>
        </p:blipFill>
        <p:spPr>
          <a:xfrm>
            <a:off x="4559300" y="3035300"/>
            <a:ext cx="2552700" cy="3820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" y="31234"/>
            <a:ext cx="49784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Evolution of the elements &amp; chemical tagging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2000" y="5771465"/>
            <a:ext cx="438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Stars, star clusters:</a:t>
            </a:r>
          </a:p>
          <a:p>
            <a:r>
              <a:rPr lang="en-US"/>
              <a:t>Pompeia + 2008</a:t>
            </a:r>
          </a:p>
          <a:p>
            <a:r>
              <a:rPr lang="en-US"/>
              <a:t>Mucciarrelli + 2008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00" y="685800"/>
            <a:ext cx="4673600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 addition to the LMC </a:t>
            </a:r>
            <a:r>
              <a:rPr lang="en-US" b="1"/>
              <a:t>sub-α sequence</a:t>
            </a:r>
            <a:r>
              <a:rPr lang="en-US"/>
              <a:t>, there are other chemical anomalies:</a:t>
            </a:r>
          </a:p>
          <a:p>
            <a:pPr>
              <a:lnSpc>
                <a:spcPct val="70000"/>
              </a:lnSpc>
            </a:pPr>
            <a:endParaRPr lang="en-US"/>
          </a:p>
          <a:p>
            <a:r>
              <a:rPr lang="en-US" b="1">
                <a:solidFill>
                  <a:srgbClr val="008000"/>
                </a:solidFill>
              </a:rPr>
              <a:t>	Sub-solar </a:t>
            </a:r>
            <a:r>
              <a:rPr lang="en-US">
                <a:solidFill>
                  <a:srgbClr val="008000"/>
                </a:solidFill>
              </a:rPr>
              <a:t>light </a:t>
            </a:r>
            <a:r>
              <a:rPr lang="en-US" b="1" i="1">
                <a:solidFill>
                  <a:srgbClr val="008000"/>
                </a:solidFill>
              </a:rPr>
              <a:t>s</a:t>
            </a:r>
            <a:r>
              <a:rPr lang="en-US">
                <a:solidFill>
                  <a:srgbClr val="008000"/>
                </a:solidFill>
              </a:rPr>
              <a:t> process, </a:t>
            </a:r>
            <a:r>
              <a:rPr lang="en-US"/>
              <a:t>[Cu/Fe]</a:t>
            </a:r>
          </a:p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	Super-solar 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heavy </a:t>
            </a:r>
            <a:r>
              <a:rPr lang="en-US" b="1" i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process, </a:t>
            </a:r>
            <a:r>
              <a:rPr lang="en-US" b="1" i="1">
                <a:solidFill>
                  <a:schemeClr val="accent4">
                    <a:lumMod val="75000"/>
                  </a:schemeClr>
                </a:solidFill>
              </a:rPr>
              <a:t>r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 process</a:t>
            </a:r>
          </a:p>
          <a:p>
            <a:pPr>
              <a:lnSpc>
                <a:spcPct val="70000"/>
              </a:lnSpc>
            </a:pPr>
            <a:endParaRPr lang="en-US"/>
          </a:p>
          <a:p>
            <a:r>
              <a:rPr lang="en-US"/>
              <a:t>There are many </a:t>
            </a:r>
            <a:r>
              <a:rPr lang="en-US" b="1"/>
              <a:t>lever arms </a:t>
            </a:r>
            <a:r>
              <a:rPr lang="en-US"/>
              <a:t>across the element abundance table to unravel this in time.</a:t>
            </a:r>
          </a:p>
          <a:p>
            <a:endParaRPr lang="en-US"/>
          </a:p>
          <a:p>
            <a:r>
              <a:rPr lang="en-US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029200" y="171450"/>
            <a:ext cx="1993900" cy="141605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23100" y="171450"/>
            <a:ext cx="1993900" cy="141605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29200" y="1574800"/>
            <a:ext cx="1993900" cy="141605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23100" y="1600200"/>
            <a:ext cx="1993900" cy="141605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23100" y="2990850"/>
            <a:ext cx="1993900" cy="141605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79700" y="3054350"/>
            <a:ext cx="1879600" cy="163195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7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08 at 7.4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800"/>
            <a:ext cx="4622800" cy="4394200"/>
          </a:xfrm>
          <a:prstGeom prst="rect">
            <a:avLst/>
          </a:prstGeom>
        </p:spPr>
      </p:pic>
      <p:pic>
        <p:nvPicPr>
          <p:cNvPr id="3" name="Picture 2" descr="Screen Shot 2019-09-08 at 7.51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0"/>
            <a:ext cx="689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200" y="139700"/>
            <a:ext cx="408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The road to new physics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500" y="5791200"/>
            <a:ext cx="867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With enough information, we may eventually rule out </a:t>
            </a:r>
            <a:r>
              <a:rPr lang="en-US" b="1">
                <a:solidFill>
                  <a:srgbClr val="3366FF"/>
                </a:solidFill>
              </a:rPr>
              <a:t>alternative states of dark matter </a:t>
            </a:r>
            <a:r>
              <a:rPr lang="en-US">
                <a:solidFill>
                  <a:srgbClr val="3366FF"/>
                </a:solidFill>
              </a:rPr>
              <a:t>using dynamical models that adequately explain observed departures from equilibrium </a:t>
            </a:r>
          </a:p>
          <a:p>
            <a:r>
              <a:rPr lang="en-US">
                <a:solidFill>
                  <a:srgbClr val="3366FF"/>
                </a:solidFill>
              </a:rPr>
              <a:t>(e.g. Hui et al 2017; Böhm &amp; Fayet 2004).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3800" y="206633"/>
            <a:ext cx="332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JBH + 2019</a:t>
            </a:r>
          </a:p>
        </p:txBody>
      </p:sp>
      <p:pic>
        <p:nvPicPr>
          <p:cNvPr id="6" name="Picture 5" descr="Screen Shot 2019-09-09 at 6.0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831579"/>
            <a:ext cx="7740785" cy="495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/>
          <p:cNvSpPr/>
          <p:nvPr/>
        </p:nvSpPr>
        <p:spPr>
          <a:xfrm rot="16200000">
            <a:off x="5769134" y="1360098"/>
            <a:ext cx="622892" cy="3174600"/>
          </a:xfrm>
          <a:prstGeom prst="triangle">
            <a:avLst>
              <a:gd name="adj" fmla="val 4861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 rot="5400000">
            <a:off x="2652666" y="1360097"/>
            <a:ext cx="622892" cy="3174600"/>
          </a:xfrm>
          <a:prstGeom prst="triangle">
            <a:avLst>
              <a:gd name="adj" fmla="val 4861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25532" y="2550575"/>
            <a:ext cx="3842240" cy="811061"/>
          </a:xfrm>
          <a:prstGeom prst="ellipse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76812" y="2764010"/>
            <a:ext cx="6291068" cy="3841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5571" y="2019976"/>
            <a:ext cx="1648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Calibri"/>
              </a:rPr>
              <a:t>“thickened” disc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7030" y="1858109"/>
            <a:ext cx="110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Calibri"/>
              </a:rPr>
              <a:t>bulge/bar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188" y="2019976"/>
            <a:ext cx="1581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Calibri"/>
              </a:rPr>
              <a:t>disk warp</a:t>
            </a:r>
          </a:p>
        </p:txBody>
      </p:sp>
      <p:sp>
        <p:nvSpPr>
          <p:cNvPr id="5" name="Oval 4"/>
          <p:cNvSpPr/>
          <p:nvPr/>
        </p:nvSpPr>
        <p:spPr>
          <a:xfrm>
            <a:off x="3933704" y="2475871"/>
            <a:ext cx="1184691" cy="960469"/>
          </a:xfrm>
          <a:prstGeom prst="ellipse">
            <a:avLst/>
          </a:prstGeom>
          <a:solidFill>
            <a:schemeClr val="tx2">
              <a:alpha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" name="Curved Connector 16"/>
          <p:cNvCxnSpPr/>
          <p:nvPr/>
        </p:nvCxnSpPr>
        <p:spPr>
          <a:xfrm rot="10800000" flipV="1">
            <a:off x="5771738" y="2358531"/>
            <a:ext cx="146394" cy="290942"/>
          </a:xfrm>
          <a:prstGeom prst="curved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6200000" flipH="1">
            <a:off x="886594" y="2703835"/>
            <a:ext cx="848224" cy="15761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ripples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t="18467" r="34052" b="34399"/>
          <a:stretch/>
        </p:blipFill>
        <p:spPr>
          <a:xfrm>
            <a:off x="5124745" y="2174234"/>
            <a:ext cx="2543135" cy="1481459"/>
          </a:xfrm>
          <a:prstGeom prst="rect">
            <a:avLst/>
          </a:prstGeom>
        </p:spPr>
      </p:pic>
      <p:pic>
        <p:nvPicPr>
          <p:cNvPr id="18" name="Picture 17" descr="ripples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18467" r="34052" b="34399"/>
          <a:stretch/>
        </p:blipFill>
        <p:spPr>
          <a:xfrm rot="10800000">
            <a:off x="1389511" y="2264579"/>
            <a:ext cx="2556892" cy="1481459"/>
          </a:xfrm>
          <a:prstGeom prst="rect">
            <a:avLst/>
          </a:prstGeom>
        </p:spPr>
      </p:pic>
      <p:cxnSp>
        <p:nvCxnSpPr>
          <p:cNvPr id="23" name="Curved Connector 22"/>
          <p:cNvCxnSpPr/>
          <p:nvPr/>
        </p:nvCxnSpPr>
        <p:spPr>
          <a:xfrm rot="10800000" flipV="1">
            <a:off x="4271964" y="2194141"/>
            <a:ext cx="146394" cy="290942"/>
          </a:xfrm>
          <a:prstGeom prst="curved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15726" y="1963008"/>
            <a:ext cx="1581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Calibri"/>
              </a:rPr>
              <a:t>disk corrugation</a:t>
            </a:r>
          </a:p>
        </p:txBody>
      </p:sp>
      <p:cxnSp>
        <p:nvCxnSpPr>
          <p:cNvPr id="20" name="Curved Connector 19"/>
          <p:cNvCxnSpPr/>
          <p:nvPr/>
        </p:nvCxnSpPr>
        <p:spPr>
          <a:xfrm rot="5400000">
            <a:off x="2449664" y="2477431"/>
            <a:ext cx="520204" cy="16846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rved Down Arrow 15"/>
          <p:cNvSpPr/>
          <p:nvPr/>
        </p:nvSpPr>
        <p:spPr>
          <a:xfrm rot="5400000">
            <a:off x="4410254" y="2713731"/>
            <a:ext cx="257593" cy="460395"/>
          </a:xfrm>
          <a:prstGeom prst="curved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3280" y="3000849"/>
            <a:ext cx="24030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Calibri"/>
              </a:rPr>
              <a:t>momentum </a:t>
            </a:r>
          </a:p>
          <a:p>
            <a:r>
              <a:rPr lang="en-US" sz="1600">
                <a:solidFill>
                  <a:prstClr val="black"/>
                </a:solidFill>
                <a:latin typeface="Calibri"/>
              </a:rPr>
              <a:t>recoil</a:t>
            </a:r>
          </a:p>
        </p:txBody>
      </p:sp>
      <p:sp>
        <p:nvSpPr>
          <p:cNvPr id="24" name="Oval 23"/>
          <p:cNvSpPr/>
          <p:nvPr/>
        </p:nvSpPr>
        <p:spPr>
          <a:xfrm>
            <a:off x="0" y="0"/>
            <a:ext cx="9144000" cy="5943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 rot="17666894">
            <a:off x="5882761" y="5892562"/>
            <a:ext cx="775513" cy="403708"/>
          </a:xfrm>
          <a:prstGeom prst="ellipse">
            <a:avLst/>
          </a:prstGeom>
          <a:solidFill>
            <a:schemeClr val="tx2">
              <a:alpha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Curved Down Arrow 28"/>
          <p:cNvSpPr/>
          <p:nvPr/>
        </p:nvSpPr>
        <p:spPr>
          <a:xfrm rot="5400000">
            <a:off x="7124839" y="2720366"/>
            <a:ext cx="257593" cy="460395"/>
          </a:xfrm>
          <a:prstGeom prst="curved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50716" y="3009397"/>
            <a:ext cx="24030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Calibri"/>
              </a:rPr>
              <a:t>radial </a:t>
            </a:r>
          </a:p>
          <a:p>
            <a:r>
              <a:rPr lang="en-US" sz="1600">
                <a:solidFill>
                  <a:prstClr val="black"/>
                </a:solidFill>
                <a:latin typeface="Calibri"/>
              </a:rPr>
              <a:t>migration</a:t>
            </a:r>
          </a:p>
        </p:txBody>
      </p:sp>
      <p:sp>
        <p:nvSpPr>
          <p:cNvPr id="35" name="Oval 34"/>
          <p:cNvSpPr/>
          <p:nvPr/>
        </p:nvSpPr>
        <p:spPr>
          <a:xfrm rot="20018116">
            <a:off x="3018631" y="4753500"/>
            <a:ext cx="5329120" cy="2902671"/>
          </a:xfrm>
          <a:prstGeom prst="ellipse">
            <a:avLst/>
          </a:pr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 rot="17070961">
            <a:off x="4714712" y="6486332"/>
            <a:ext cx="399649" cy="220227"/>
          </a:xfrm>
          <a:prstGeom prst="ellipse">
            <a:avLst/>
          </a:prstGeom>
          <a:solidFill>
            <a:schemeClr val="tx2">
              <a:alpha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3196" y="5784308"/>
            <a:ext cx="24030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Calibri"/>
              </a:rPr>
              <a:t>Magellanic Group</a:t>
            </a:r>
          </a:p>
          <a:p>
            <a:r>
              <a:rPr lang="en-US" sz="1600">
                <a:solidFill>
                  <a:srgbClr val="E46C0A"/>
                </a:solidFill>
                <a:latin typeface="Calibri"/>
              </a:rPr>
              <a:t>overlapping dark halos</a:t>
            </a:r>
          </a:p>
        </p:txBody>
      </p:sp>
      <p:sp>
        <p:nvSpPr>
          <p:cNvPr id="39" name="Oval 38"/>
          <p:cNvSpPr/>
          <p:nvPr/>
        </p:nvSpPr>
        <p:spPr>
          <a:xfrm rot="20262310">
            <a:off x="2536665" y="4034052"/>
            <a:ext cx="223768" cy="221052"/>
          </a:xfrm>
          <a:prstGeom prst="ellipse">
            <a:avLst/>
          </a:prstGeom>
          <a:solidFill>
            <a:schemeClr val="tx2">
              <a:alpha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3012512" y="4060686"/>
            <a:ext cx="419100" cy="419100"/>
          </a:xfrm>
          <a:custGeom>
            <a:avLst/>
            <a:gdLst>
              <a:gd name="connsiteX0" fmla="*/ 0 w 419100"/>
              <a:gd name="connsiteY0" fmla="*/ 393700 h 419100"/>
              <a:gd name="connsiteX1" fmla="*/ 0 w 419100"/>
              <a:gd name="connsiteY1" fmla="*/ 393700 h 419100"/>
              <a:gd name="connsiteX2" fmla="*/ 139700 w 419100"/>
              <a:gd name="connsiteY2" fmla="*/ 317500 h 419100"/>
              <a:gd name="connsiteX3" fmla="*/ 419100 w 419100"/>
              <a:gd name="connsiteY3" fmla="*/ 63500 h 419100"/>
              <a:gd name="connsiteX4" fmla="*/ 406400 w 419100"/>
              <a:gd name="connsiteY4" fmla="*/ 152400 h 419100"/>
              <a:gd name="connsiteX5" fmla="*/ 0 w 419100"/>
              <a:gd name="connsiteY5" fmla="*/ 419100 h 419100"/>
              <a:gd name="connsiteX6" fmla="*/ 114300 w 419100"/>
              <a:gd name="connsiteY6" fmla="*/ 330200 h 419100"/>
              <a:gd name="connsiteX7" fmla="*/ 190500 w 419100"/>
              <a:gd name="connsiteY7" fmla="*/ 254000 h 419100"/>
              <a:gd name="connsiteX8" fmla="*/ 228600 w 419100"/>
              <a:gd name="connsiteY8" fmla="*/ 228600 h 419100"/>
              <a:gd name="connsiteX9" fmla="*/ 304800 w 419100"/>
              <a:gd name="connsiteY9" fmla="*/ 203200 h 419100"/>
              <a:gd name="connsiteX10" fmla="*/ 368300 w 419100"/>
              <a:gd name="connsiteY10" fmla="*/ 139700 h 419100"/>
              <a:gd name="connsiteX11" fmla="*/ 406400 w 419100"/>
              <a:gd name="connsiteY11" fmla="*/ 101600 h 419100"/>
              <a:gd name="connsiteX12" fmla="*/ 317500 w 419100"/>
              <a:gd name="connsiteY12" fmla="*/ 127000 h 419100"/>
              <a:gd name="connsiteX13" fmla="*/ 215900 w 419100"/>
              <a:gd name="connsiteY13" fmla="*/ 215900 h 419100"/>
              <a:gd name="connsiteX14" fmla="*/ 165100 w 419100"/>
              <a:gd name="connsiteY14" fmla="*/ 254000 h 419100"/>
              <a:gd name="connsiteX15" fmla="*/ 88900 w 419100"/>
              <a:gd name="connsiteY15" fmla="*/ 304800 h 419100"/>
              <a:gd name="connsiteX16" fmla="*/ 12700 w 419100"/>
              <a:gd name="connsiteY16" fmla="*/ 368300 h 419100"/>
              <a:gd name="connsiteX17" fmla="*/ 76200 w 419100"/>
              <a:gd name="connsiteY17" fmla="*/ 292100 h 419100"/>
              <a:gd name="connsiteX18" fmla="*/ 101600 w 419100"/>
              <a:gd name="connsiteY18" fmla="*/ 254000 h 419100"/>
              <a:gd name="connsiteX19" fmla="*/ 152400 w 419100"/>
              <a:gd name="connsiteY19" fmla="*/ 228600 h 419100"/>
              <a:gd name="connsiteX20" fmla="*/ 279400 w 419100"/>
              <a:gd name="connsiteY20" fmla="*/ 88900 h 419100"/>
              <a:gd name="connsiteX21" fmla="*/ 317500 w 419100"/>
              <a:gd name="connsiteY21" fmla="*/ 76200 h 419100"/>
              <a:gd name="connsiteX22" fmla="*/ 342900 w 419100"/>
              <a:gd name="connsiteY22" fmla="*/ 38100 h 419100"/>
              <a:gd name="connsiteX23" fmla="*/ 406400 w 419100"/>
              <a:gd name="connsiteY23" fmla="*/ 0 h 419100"/>
              <a:gd name="connsiteX24" fmla="*/ 406400 w 419100"/>
              <a:gd name="connsiteY2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9100" h="419100">
                <a:moveTo>
                  <a:pt x="0" y="393700"/>
                </a:moveTo>
                <a:lnTo>
                  <a:pt x="0" y="393700"/>
                </a:lnTo>
                <a:cubicBezTo>
                  <a:pt x="122575" y="325603"/>
                  <a:pt x="75317" y="349692"/>
                  <a:pt x="139700" y="317500"/>
                </a:cubicBezTo>
                <a:lnTo>
                  <a:pt x="419100" y="63500"/>
                </a:lnTo>
                <a:lnTo>
                  <a:pt x="406400" y="152400"/>
                </a:lnTo>
                <a:lnTo>
                  <a:pt x="0" y="419100"/>
                </a:lnTo>
                <a:cubicBezTo>
                  <a:pt x="38100" y="389467"/>
                  <a:pt x="77825" y="361812"/>
                  <a:pt x="114300" y="330200"/>
                </a:cubicBezTo>
                <a:cubicBezTo>
                  <a:pt x="141445" y="306674"/>
                  <a:pt x="160612" y="273925"/>
                  <a:pt x="190500" y="254000"/>
                </a:cubicBezTo>
                <a:cubicBezTo>
                  <a:pt x="203200" y="245533"/>
                  <a:pt x="214652" y="234799"/>
                  <a:pt x="228600" y="228600"/>
                </a:cubicBezTo>
                <a:cubicBezTo>
                  <a:pt x="253066" y="217726"/>
                  <a:pt x="304800" y="203200"/>
                  <a:pt x="304800" y="203200"/>
                </a:cubicBezTo>
                <a:cubicBezTo>
                  <a:pt x="351367" y="133350"/>
                  <a:pt x="304800" y="192617"/>
                  <a:pt x="368300" y="139700"/>
                </a:cubicBezTo>
                <a:cubicBezTo>
                  <a:pt x="382098" y="128202"/>
                  <a:pt x="414432" y="117664"/>
                  <a:pt x="406400" y="101600"/>
                </a:cubicBezTo>
                <a:cubicBezTo>
                  <a:pt x="404122" y="97044"/>
                  <a:pt x="324983" y="124506"/>
                  <a:pt x="317500" y="127000"/>
                </a:cubicBezTo>
                <a:cubicBezTo>
                  <a:pt x="189412" y="223066"/>
                  <a:pt x="347434" y="100808"/>
                  <a:pt x="215900" y="215900"/>
                </a:cubicBezTo>
                <a:cubicBezTo>
                  <a:pt x="199970" y="229838"/>
                  <a:pt x="182440" y="241862"/>
                  <a:pt x="165100" y="254000"/>
                </a:cubicBezTo>
                <a:cubicBezTo>
                  <a:pt x="140091" y="271506"/>
                  <a:pt x="110486" y="283214"/>
                  <a:pt x="88900" y="304800"/>
                </a:cubicBezTo>
                <a:cubicBezTo>
                  <a:pt x="40007" y="353693"/>
                  <a:pt x="65744" y="332937"/>
                  <a:pt x="12700" y="368300"/>
                </a:cubicBezTo>
                <a:cubicBezTo>
                  <a:pt x="75763" y="273705"/>
                  <a:pt x="-5288" y="389886"/>
                  <a:pt x="76200" y="292100"/>
                </a:cubicBezTo>
                <a:cubicBezTo>
                  <a:pt x="85971" y="280374"/>
                  <a:pt x="89874" y="263771"/>
                  <a:pt x="101600" y="254000"/>
                </a:cubicBezTo>
                <a:cubicBezTo>
                  <a:pt x="116144" y="241880"/>
                  <a:pt x="135467" y="237067"/>
                  <a:pt x="152400" y="228600"/>
                </a:cubicBezTo>
                <a:cubicBezTo>
                  <a:pt x="173301" y="202474"/>
                  <a:pt x="253391" y="97570"/>
                  <a:pt x="279400" y="88900"/>
                </a:cubicBezTo>
                <a:lnTo>
                  <a:pt x="317500" y="76200"/>
                </a:lnTo>
                <a:cubicBezTo>
                  <a:pt x="325967" y="63500"/>
                  <a:pt x="332107" y="48893"/>
                  <a:pt x="342900" y="38100"/>
                </a:cubicBezTo>
                <a:cubicBezTo>
                  <a:pt x="358225" y="22775"/>
                  <a:pt x="386357" y="10022"/>
                  <a:pt x="406400" y="0"/>
                </a:cubicBezTo>
                <a:lnTo>
                  <a:pt x="40640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1641778" y="4621402"/>
            <a:ext cx="1149221" cy="687196"/>
          </a:xfrm>
          <a:custGeom>
            <a:avLst/>
            <a:gdLst>
              <a:gd name="connsiteX0" fmla="*/ 1003300 w 1149221"/>
              <a:gd name="connsiteY0" fmla="*/ 14096 h 687196"/>
              <a:gd name="connsiteX1" fmla="*/ 1003300 w 1149221"/>
              <a:gd name="connsiteY1" fmla="*/ 14096 h 687196"/>
              <a:gd name="connsiteX2" fmla="*/ 901700 w 1149221"/>
              <a:gd name="connsiteY2" fmla="*/ 153796 h 687196"/>
              <a:gd name="connsiteX3" fmla="*/ 787400 w 1149221"/>
              <a:gd name="connsiteY3" fmla="*/ 268096 h 687196"/>
              <a:gd name="connsiteX4" fmla="*/ 736600 w 1149221"/>
              <a:gd name="connsiteY4" fmla="*/ 318896 h 687196"/>
              <a:gd name="connsiteX5" fmla="*/ 698500 w 1149221"/>
              <a:gd name="connsiteY5" fmla="*/ 369696 h 687196"/>
              <a:gd name="connsiteX6" fmla="*/ 596900 w 1149221"/>
              <a:gd name="connsiteY6" fmla="*/ 433196 h 687196"/>
              <a:gd name="connsiteX7" fmla="*/ 546100 w 1149221"/>
              <a:gd name="connsiteY7" fmla="*/ 471296 h 687196"/>
              <a:gd name="connsiteX8" fmla="*/ 457200 w 1149221"/>
              <a:gd name="connsiteY8" fmla="*/ 509396 h 687196"/>
              <a:gd name="connsiteX9" fmla="*/ 355600 w 1149221"/>
              <a:gd name="connsiteY9" fmla="*/ 560196 h 687196"/>
              <a:gd name="connsiteX10" fmla="*/ 266700 w 1149221"/>
              <a:gd name="connsiteY10" fmla="*/ 610996 h 687196"/>
              <a:gd name="connsiteX11" fmla="*/ 304800 w 1149221"/>
              <a:gd name="connsiteY11" fmla="*/ 560196 h 687196"/>
              <a:gd name="connsiteX12" fmla="*/ 330200 w 1149221"/>
              <a:gd name="connsiteY12" fmla="*/ 522096 h 687196"/>
              <a:gd name="connsiteX13" fmla="*/ 368300 w 1149221"/>
              <a:gd name="connsiteY13" fmla="*/ 496696 h 687196"/>
              <a:gd name="connsiteX14" fmla="*/ 393700 w 1149221"/>
              <a:gd name="connsiteY14" fmla="*/ 458596 h 687196"/>
              <a:gd name="connsiteX15" fmla="*/ 469900 w 1149221"/>
              <a:gd name="connsiteY15" fmla="*/ 420496 h 687196"/>
              <a:gd name="connsiteX16" fmla="*/ 533400 w 1149221"/>
              <a:gd name="connsiteY16" fmla="*/ 395096 h 687196"/>
              <a:gd name="connsiteX17" fmla="*/ 571500 w 1149221"/>
              <a:gd name="connsiteY17" fmla="*/ 369696 h 687196"/>
              <a:gd name="connsiteX18" fmla="*/ 660400 w 1149221"/>
              <a:gd name="connsiteY18" fmla="*/ 331596 h 687196"/>
              <a:gd name="connsiteX19" fmla="*/ 774700 w 1149221"/>
              <a:gd name="connsiteY19" fmla="*/ 293496 h 687196"/>
              <a:gd name="connsiteX20" fmla="*/ 850900 w 1149221"/>
              <a:gd name="connsiteY20" fmla="*/ 229996 h 687196"/>
              <a:gd name="connsiteX21" fmla="*/ 901700 w 1149221"/>
              <a:gd name="connsiteY21" fmla="*/ 179196 h 687196"/>
              <a:gd name="connsiteX22" fmla="*/ 939800 w 1149221"/>
              <a:gd name="connsiteY22" fmla="*/ 153796 h 687196"/>
              <a:gd name="connsiteX23" fmla="*/ 1016000 w 1149221"/>
              <a:gd name="connsiteY23" fmla="*/ 90296 h 687196"/>
              <a:gd name="connsiteX24" fmla="*/ 1066800 w 1149221"/>
              <a:gd name="connsiteY24" fmla="*/ 52196 h 687196"/>
              <a:gd name="connsiteX25" fmla="*/ 1143000 w 1149221"/>
              <a:gd name="connsiteY25" fmla="*/ 1396 h 687196"/>
              <a:gd name="connsiteX26" fmla="*/ 1016000 w 1149221"/>
              <a:gd name="connsiteY26" fmla="*/ 52196 h 687196"/>
              <a:gd name="connsiteX27" fmla="*/ 952500 w 1149221"/>
              <a:gd name="connsiteY27" fmla="*/ 90296 h 687196"/>
              <a:gd name="connsiteX28" fmla="*/ 876300 w 1149221"/>
              <a:gd name="connsiteY28" fmla="*/ 141096 h 687196"/>
              <a:gd name="connsiteX29" fmla="*/ 812800 w 1149221"/>
              <a:gd name="connsiteY29" fmla="*/ 153796 h 687196"/>
              <a:gd name="connsiteX30" fmla="*/ 762000 w 1149221"/>
              <a:gd name="connsiteY30" fmla="*/ 191896 h 687196"/>
              <a:gd name="connsiteX31" fmla="*/ 673100 w 1149221"/>
              <a:gd name="connsiteY31" fmla="*/ 280796 h 687196"/>
              <a:gd name="connsiteX32" fmla="*/ 546100 w 1149221"/>
              <a:gd name="connsiteY32" fmla="*/ 369696 h 687196"/>
              <a:gd name="connsiteX33" fmla="*/ 520700 w 1149221"/>
              <a:gd name="connsiteY33" fmla="*/ 407796 h 687196"/>
              <a:gd name="connsiteX34" fmla="*/ 482600 w 1149221"/>
              <a:gd name="connsiteY34" fmla="*/ 458596 h 687196"/>
              <a:gd name="connsiteX35" fmla="*/ 609600 w 1149221"/>
              <a:gd name="connsiteY35" fmla="*/ 395096 h 687196"/>
              <a:gd name="connsiteX36" fmla="*/ 711200 w 1149221"/>
              <a:gd name="connsiteY36" fmla="*/ 331596 h 687196"/>
              <a:gd name="connsiteX37" fmla="*/ 762000 w 1149221"/>
              <a:gd name="connsiteY37" fmla="*/ 293496 h 687196"/>
              <a:gd name="connsiteX38" fmla="*/ 876300 w 1149221"/>
              <a:gd name="connsiteY38" fmla="*/ 229996 h 687196"/>
              <a:gd name="connsiteX39" fmla="*/ 952500 w 1149221"/>
              <a:gd name="connsiteY39" fmla="*/ 153796 h 687196"/>
              <a:gd name="connsiteX40" fmla="*/ 1003300 w 1149221"/>
              <a:gd name="connsiteY40" fmla="*/ 115696 h 687196"/>
              <a:gd name="connsiteX41" fmla="*/ 1041400 w 1149221"/>
              <a:gd name="connsiteY41" fmla="*/ 77596 h 687196"/>
              <a:gd name="connsiteX42" fmla="*/ 1079500 w 1149221"/>
              <a:gd name="connsiteY42" fmla="*/ 52196 h 687196"/>
              <a:gd name="connsiteX43" fmla="*/ 977900 w 1149221"/>
              <a:gd name="connsiteY43" fmla="*/ 64896 h 687196"/>
              <a:gd name="connsiteX44" fmla="*/ 927100 w 1149221"/>
              <a:gd name="connsiteY44" fmla="*/ 102996 h 687196"/>
              <a:gd name="connsiteX45" fmla="*/ 889000 w 1149221"/>
              <a:gd name="connsiteY45" fmla="*/ 128396 h 687196"/>
              <a:gd name="connsiteX46" fmla="*/ 787400 w 1149221"/>
              <a:gd name="connsiteY46" fmla="*/ 229996 h 687196"/>
              <a:gd name="connsiteX47" fmla="*/ 749300 w 1149221"/>
              <a:gd name="connsiteY47" fmla="*/ 280796 h 687196"/>
              <a:gd name="connsiteX48" fmla="*/ 711200 w 1149221"/>
              <a:gd name="connsiteY48" fmla="*/ 293496 h 687196"/>
              <a:gd name="connsiteX49" fmla="*/ 660400 w 1149221"/>
              <a:gd name="connsiteY49" fmla="*/ 318896 h 687196"/>
              <a:gd name="connsiteX50" fmla="*/ 622300 w 1149221"/>
              <a:gd name="connsiteY50" fmla="*/ 344296 h 687196"/>
              <a:gd name="connsiteX51" fmla="*/ 571500 w 1149221"/>
              <a:gd name="connsiteY51" fmla="*/ 382396 h 687196"/>
              <a:gd name="connsiteX52" fmla="*/ 533400 w 1149221"/>
              <a:gd name="connsiteY52" fmla="*/ 395096 h 687196"/>
              <a:gd name="connsiteX53" fmla="*/ 406400 w 1149221"/>
              <a:gd name="connsiteY53" fmla="*/ 458596 h 687196"/>
              <a:gd name="connsiteX54" fmla="*/ 381000 w 1149221"/>
              <a:gd name="connsiteY54" fmla="*/ 496696 h 687196"/>
              <a:gd name="connsiteX55" fmla="*/ 342900 w 1149221"/>
              <a:gd name="connsiteY55" fmla="*/ 509396 h 687196"/>
              <a:gd name="connsiteX56" fmla="*/ 304800 w 1149221"/>
              <a:gd name="connsiteY56" fmla="*/ 534796 h 687196"/>
              <a:gd name="connsiteX57" fmla="*/ 279400 w 1149221"/>
              <a:gd name="connsiteY57" fmla="*/ 572896 h 687196"/>
              <a:gd name="connsiteX58" fmla="*/ 241300 w 1149221"/>
              <a:gd name="connsiteY58" fmla="*/ 585596 h 687196"/>
              <a:gd name="connsiteX59" fmla="*/ 203200 w 1149221"/>
              <a:gd name="connsiteY59" fmla="*/ 610996 h 687196"/>
              <a:gd name="connsiteX60" fmla="*/ 114300 w 1149221"/>
              <a:gd name="connsiteY60" fmla="*/ 636396 h 687196"/>
              <a:gd name="connsiteX61" fmla="*/ 38100 w 1149221"/>
              <a:gd name="connsiteY61" fmla="*/ 661796 h 687196"/>
              <a:gd name="connsiteX62" fmla="*/ 0 w 1149221"/>
              <a:gd name="connsiteY62" fmla="*/ 674496 h 687196"/>
              <a:gd name="connsiteX63" fmla="*/ 0 w 1149221"/>
              <a:gd name="connsiteY63" fmla="*/ 687196 h 687196"/>
              <a:gd name="connsiteX64" fmla="*/ 0 w 1149221"/>
              <a:gd name="connsiteY64" fmla="*/ 687196 h 687196"/>
              <a:gd name="connsiteX65" fmla="*/ 0 w 1149221"/>
              <a:gd name="connsiteY65" fmla="*/ 687196 h 68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49221" h="687196">
                <a:moveTo>
                  <a:pt x="1003300" y="14096"/>
                </a:moveTo>
                <a:lnTo>
                  <a:pt x="1003300" y="14096"/>
                </a:lnTo>
                <a:cubicBezTo>
                  <a:pt x="969433" y="60663"/>
                  <a:pt x="942415" y="113081"/>
                  <a:pt x="901700" y="153796"/>
                </a:cubicBezTo>
                <a:lnTo>
                  <a:pt x="787400" y="268096"/>
                </a:lnTo>
                <a:cubicBezTo>
                  <a:pt x="770467" y="285029"/>
                  <a:pt x="750968" y="299738"/>
                  <a:pt x="736600" y="318896"/>
                </a:cubicBezTo>
                <a:cubicBezTo>
                  <a:pt x="723900" y="335829"/>
                  <a:pt x="713467" y="354729"/>
                  <a:pt x="698500" y="369696"/>
                </a:cubicBezTo>
                <a:cubicBezTo>
                  <a:pt x="650531" y="417665"/>
                  <a:pt x="650554" y="399662"/>
                  <a:pt x="596900" y="433196"/>
                </a:cubicBezTo>
                <a:cubicBezTo>
                  <a:pt x="578951" y="444414"/>
                  <a:pt x="564049" y="460078"/>
                  <a:pt x="546100" y="471296"/>
                </a:cubicBezTo>
                <a:cubicBezTo>
                  <a:pt x="472982" y="516995"/>
                  <a:pt x="520575" y="480589"/>
                  <a:pt x="457200" y="509396"/>
                </a:cubicBezTo>
                <a:cubicBezTo>
                  <a:pt x="422730" y="525064"/>
                  <a:pt x="387105" y="539193"/>
                  <a:pt x="355600" y="560196"/>
                </a:cubicBezTo>
                <a:cubicBezTo>
                  <a:pt x="301748" y="596098"/>
                  <a:pt x="331152" y="578770"/>
                  <a:pt x="266700" y="610996"/>
                </a:cubicBezTo>
                <a:cubicBezTo>
                  <a:pt x="279400" y="594063"/>
                  <a:pt x="292497" y="577420"/>
                  <a:pt x="304800" y="560196"/>
                </a:cubicBezTo>
                <a:cubicBezTo>
                  <a:pt x="313672" y="547776"/>
                  <a:pt x="319407" y="532889"/>
                  <a:pt x="330200" y="522096"/>
                </a:cubicBezTo>
                <a:cubicBezTo>
                  <a:pt x="340993" y="511303"/>
                  <a:pt x="355600" y="505163"/>
                  <a:pt x="368300" y="496696"/>
                </a:cubicBezTo>
                <a:cubicBezTo>
                  <a:pt x="376767" y="483996"/>
                  <a:pt x="382907" y="469389"/>
                  <a:pt x="393700" y="458596"/>
                </a:cubicBezTo>
                <a:cubicBezTo>
                  <a:pt x="420675" y="431621"/>
                  <a:pt x="436846" y="432891"/>
                  <a:pt x="469900" y="420496"/>
                </a:cubicBezTo>
                <a:cubicBezTo>
                  <a:pt x="491246" y="412491"/>
                  <a:pt x="513010" y="405291"/>
                  <a:pt x="533400" y="395096"/>
                </a:cubicBezTo>
                <a:cubicBezTo>
                  <a:pt x="547052" y="388270"/>
                  <a:pt x="558248" y="377269"/>
                  <a:pt x="571500" y="369696"/>
                </a:cubicBezTo>
                <a:cubicBezTo>
                  <a:pt x="655741" y="321558"/>
                  <a:pt x="589160" y="362128"/>
                  <a:pt x="660400" y="331596"/>
                </a:cubicBezTo>
                <a:cubicBezTo>
                  <a:pt x="752415" y="292161"/>
                  <a:pt x="667656" y="314905"/>
                  <a:pt x="774700" y="293496"/>
                </a:cubicBezTo>
                <a:cubicBezTo>
                  <a:pt x="827923" y="213662"/>
                  <a:pt x="764964" y="294448"/>
                  <a:pt x="850900" y="229996"/>
                </a:cubicBezTo>
                <a:cubicBezTo>
                  <a:pt x="870058" y="215628"/>
                  <a:pt x="883518" y="194781"/>
                  <a:pt x="901700" y="179196"/>
                </a:cubicBezTo>
                <a:cubicBezTo>
                  <a:pt x="913289" y="169263"/>
                  <a:pt x="928074" y="163567"/>
                  <a:pt x="939800" y="153796"/>
                </a:cubicBezTo>
                <a:cubicBezTo>
                  <a:pt x="1082110" y="35205"/>
                  <a:pt x="883567" y="184891"/>
                  <a:pt x="1016000" y="90296"/>
                </a:cubicBezTo>
                <a:cubicBezTo>
                  <a:pt x="1033224" y="77993"/>
                  <a:pt x="1049460" y="64334"/>
                  <a:pt x="1066800" y="52196"/>
                </a:cubicBezTo>
                <a:cubicBezTo>
                  <a:pt x="1091809" y="34690"/>
                  <a:pt x="1171960" y="-8257"/>
                  <a:pt x="1143000" y="1396"/>
                </a:cubicBezTo>
                <a:cubicBezTo>
                  <a:pt x="1075267" y="23974"/>
                  <a:pt x="1072061" y="21051"/>
                  <a:pt x="1016000" y="52196"/>
                </a:cubicBezTo>
                <a:cubicBezTo>
                  <a:pt x="994422" y="64184"/>
                  <a:pt x="973325" y="77044"/>
                  <a:pt x="952500" y="90296"/>
                </a:cubicBezTo>
                <a:cubicBezTo>
                  <a:pt x="926746" y="106685"/>
                  <a:pt x="906234" y="135109"/>
                  <a:pt x="876300" y="141096"/>
                </a:cubicBezTo>
                <a:lnTo>
                  <a:pt x="812800" y="153796"/>
                </a:lnTo>
                <a:cubicBezTo>
                  <a:pt x="795867" y="166496"/>
                  <a:pt x="777662" y="177658"/>
                  <a:pt x="762000" y="191896"/>
                </a:cubicBezTo>
                <a:cubicBezTo>
                  <a:pt x="730991" y="220086"/>
                  <a:pt x="707969" y="257550"/>
                  <a:pt x="673100" y="280796"/>
                </a:cubicBezTo>
                <a:cubicBezTo>
                  <a:pt x="660653" y="289094"/>
                  <a:pt x="564905" y="350891"/>
                  <a:pt x="546100" y="369696"/>
                </a:cubicBezTo>
                <a:cubicBezTo>
                  <a:pt x="535307" y="380489"/>
                  <a:pt x="529572" y="395376"/>
                  <a:pt x="520700" y="407796"/>
                </a:cubicBezTo>
                <a:cubicBezTo>
                  <a:pt x="508397" y="425020"/>
                  <a:pt x="461646" y="461589"/>
                  <a:pt x="482600" y="458596"/>
                </a:cubicBezTo>
                <a:cubicBezTo>
                  <a:pt x="529454" y="451903"/>
                  <a:pt x="569464" y="420181"/>
                  <a:pt x="609600" y="395096"/>
                </a:cubicBezTo>
                <a:cubicBezTo>
                  <a:pt x="643467" y="373929"/>
                  <a:pt x="679250" y="355558"/>
                  <a:pt x="711200" y="331596"/>
                </a:cubicBezTo>
                <a:cubicBezTo>
                  <a:pt x="728133" y="318896"/>
                  <a:pt x="744051" y="304714"/>
                  <a:pt x="762000" y="293496"/>
                </a:cubicBezTo>
                <a:cubicBezTo>
                  <a:pt x="812968" y="261641"/>
                  <a:pt x="825134" y="271859"/>
                  <a:pt x="876300" y="229996"/>
                </a:cubicBezTo>
                <a:cubicBezTo>
                  <a:pt x="904101" y="207249"/>
                  <a:pt x="923763" y="175349"/>
                  <a:pt x="952500" y="153796"/>
                </a:cubicBezTo>
                <a:cubicBezTo>
                  <a:pt x="969433" y="141096"/>
                  <a:pt x="987229" y="129471"/>
                  <a:pt x="1003300" y="115696"/>
                </a:cubicBezTo>
                <a:cubicBezTo>
                  <a:pt x="1016937" y="104007"/>
                  <a:pt x="1027602" y="89094"/>
                  <a:pt x="1041400" y="77596"/>
                </a:cubicBezTo>
                <a:cubicBezTo>
                  <a:pt x="1053126" y="67825"/>
                  <a:pt x="1094467" y="55189"/>
                  <a:pt x="1079500" y="52196"/>
                </a:cubicBezTo>
                <a:cubicBezTo>
                  <a:pt x="1046033" y="45503"/>
                  <a:pt x="1011767" y="60663"/>
                  <a:pt x="977900" y="64896"/>
                </a:cubicBezTo>
                <a:cubicBezTo>
                  <a:pt x="960967" y="77596"/>
                  <a:pt x="944324" y="90693"/>
                  <a:pt x="927100" y="102996"/>
                </a:cubicBezTo>
                <a:cubicBezTo>
                  <a:pt x="914680" y="111868"/>
                  <a:pt x="900294" y="118129"/>
                  <a:pt x="889000" y="128396"/>
                </a:cubicBezTo>
                <a:cubicBezTo>
                  <a:pt x="853561" y="160613"/>
                  <a:pt x="816137" y="191680"/>
                  <a:pt x="787400" y="229996"/>
                </a:cubicBezTo>
                <a:cubicBezTo>
                  <a:pt x="774700" y="246929"/>
                  <a:pt x="765561" y="267245"/>
                  <a:pt x="749300" y="280796"/>
                </a:cubicBezTo>
                <a:cubicBezTo>
                  <a:pt x="739016" y="289366"/>
                  <a:pt x="723505" y="288223"/>
                  <a:pt x="711200" y="293496"/>
                </a:cubicBezTo>
                <a:cubicBezTo>
                  <a:pt x="693799" y="300954"/>
                  <a:pt x="676838" y="309503"/>
                  <a:pt x="660400" y="318896"/>
                </a:cubicBezTo>
                <a:cubicBezTo>
                  <a:pt x="647148" y="326469"/>
                  <a:pt x="634720" y="335424"/>
                  <a:pt x="622300" y="344296"/>
                </a:cubicBezTo>
                <a:cubicBezTo>
                  <a:pt x="605076" y="356599"/>
                  <a:pt x="589878" y="371894"/>
                  <a:pt x="571500" y="382396"/>
                </a:cubicBezTo>
                <a:cubicBezTo>
                  <a:pt x="559877" y="389038"/>
                  <a:pt x="545102" y="388595"/>
                  <a:pt x="533400" y="395096"/>
                </a:cubicBezTo>
                <a:cubicBezTo>
                  <a:pt x="409687" y="463826"/>
                  <a:pt x="505678" y="433776"/>
                  <a:pt x="406400" y="458596"/>
                </a:cubicBezTo>
                <a:cubicBezTo>
                  <a:pt x="397933" y="471296"/>
                  <a:pt x="392919" y="487161"/>
                  <a:pt x="381000" y="496696"/>
                </a:cubicBezTo>
                <a:cubicBezTo>
                  <a:pt x="370547" y="505059"/>
                  <a:pt x="354874" y="503409"/>
                  <a:pt x="342900" y="509396"/>
                </a:cubicBezTo>
                <a:cubicBezTo>
                  <a:pt x="329248" y="516222"/>
                  <a:pt x="317500" y="526329"/>
                  <a:pt x="304800" y="534796"/>
                </a:cubicBezTo>
                <a:cubicBezTo>
                  <a:pt x="296333" y="547496"/>
                  <a:pt x="291319" y="563361"/>
                  <a:pt x="279400" y="572896"/>
                </a:cubicBezTo>
                <a:cubicBezTo>
                  <a:pt x="268947" y="581259"/>
                  <a:pt x="253274" y="579609"/>
                  <a:pt x="241300" y="585596"/>
                </a:cubicBezTo>
                <a:cubicBezTo>
                  <a:pt x="227648" y="592422"/>
                  <a:pt x="216852" y="604170"/>
                  <a:pt x="203200" y="610996"/>
                </a:cubicBezTo>
                <a:cubicBezTo>
                  <a:pt x="181860" y="621666"/>
                  <a:pt x="134645" y="630292"/>
                  <a:pt x="114300" y="636396"/>
                </a:cubicBezTo>
                <a:cubicBezTo>
                  <a:pt x="88655" y="644089"/>
                  <a:pt x="63500" y="653329"/>
                  <a:pt x="38100" y="661796"/>
                </a:cubicBezTo>
                <a:cubicBezTo>
                  <a:pt x="25400" y="666029"/>
                  <a:pt x="0" y="661109"/>
                  <a:pt x="0" y="674496"/>
                </a:cubicBezTo>
                <a:lnTo>
                  <a:pt x="0" y="687196"/>
                </a:lnTo>
                <a:lnTo>
                  <a:pt x="0" y="687196"/>
                </a:lnTo>
                <a:lnTo>
                  <a:pt x="0" y="687196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val 41"/>
          <p:cNvSpPr/>
          <p:nvPr/>
        </p:nvSpPr>
        <p:spPr>
          <a:xfrm rot="20262310">
            <a:off x="2767539" y="4437770"/>
            <a:ext cx="223768" cy="221052"/>
          </a:xfrm>
          <a:prstGeom prst="ellipse">
            <a:avLst/>
          </a:prstGeom>
          <a:solidFill>
            <a:schemeClr val="tx2">
              <a:alpha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30077" y="4234309"/>
            <a:ext cx="24030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Calibri"/>
              </a:rPr>
              <a:t>Dwarf, cluster &amp; </a:t>
            </a:r>
          </a:p>
          <a:p>
            <a:r>
              <a:rPr lang="en-US" sz="1600">
                <a:solidFill>
                  <a:prstClr val="black"/>
                </a:solidFill>
                <a:latin typeface="Calibri"/>
              </a:rPr>
              <a:t>stream orbits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499" y="-25400"/>
            <a:ext cx="5427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Calibri"/>
              </a:rPr>
              <a:t>How massive is the Magellanic Group?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86" y="342900"/>
            <a:ext cx="5973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79646">
                    <a:lumMod val="75000"/>
                  </a:srgbClr>
                </a:solidFill>
                <a:latin typeface="Calibri"/>
              </a:rPr>
              <a:t>If massive enough, it can have a group corona that may protect its gas streams from the Galactic corona’s interaction. It cannot be so massive that it badly distorts Galaxy dynamics.</a:t>
            </a:r>
          </a:p>
        </p:txBody>
      </p:sp>
    </p:spTree>
    <p:extLst>
      <p:ext uri="{BB962C8B-B14F-4D97-AF65-F5344CB8AC3E}">
        <p14:creationId xmlns:p14="http://schemas.microsoft.com/office/powerpoint/2010/main" val="29639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482024"/>
            <a:ext cx="7632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Why are the Magellanic Clouds important?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375063"/>
            <a:ext cx="81661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/>
              <a:t>They are surely important in the </a:t>
            </a:r>
            <a:r>
              <a:rPr lang="en-US" sz="2000" b="1"/>
              <a:t>cosmological narrative </a:t>
            </a:r>
            <a:r>
              <a:rPr lang="en-US" sz="2000"/>
              <a:t>for the Milky Way. Some have even predicted the end product of the merger and compared the future Galaxy’s properties to external L</a:t>
            </a:r>
            <a:r>
              <a:rPr lang="en-US" sz="2000" baseline="-2500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sz="2000"/>
              <a:t> systems.</a:t>
            </a:r>
          </a:p>
          <a:p>
            <a:pPr marL="342900" indent="-342900">
              <a:buAutoNum type="arabicPeriod"/>
            </a:pPr>
            <a:endParaRPr lang="en-US" sz="2000"/>
          </a:p>
          <a:p>
            <a:pPr marL="342900" indent="-342900">
              <a:buAutoNum type="arabicPeriod"/>
            </a:pPr>
            <a:r>
              <a:rPr lang="en-US" sz="2000"/>
              <a:t>They allow study of many </a:t>
            </a:r>
            <a:r>
              <a:rPr lang="en-US" sz="2000" b="1"/>
              <a:t>astrophysical processes </a:t>
            </a:r>
            <a:r>
              <a:rPr lang="en-US" sz="2000"/>
              <a:t>under different environmental conditions, e.g. stellar chemistry, </a:t>
            </a:r>
            <a:r>
              <a:rPr lang="en-US" sz="2000">
                <a:solidFill>
                  <a:srgbClr val="0000FF"/>
                </a:solidFill>
              </a:rPr>
              <a:t>cluster formation, dust production, feedback &amp; recycling, bar dynamics, SN &amp; ULX rates, etc.</a:t>
            </a:r>
          </a:p>
          <a:p>
            <a:pPr marL="342900" indent="-342900">
              <a:buAutoNum type="arabicPeriod"/>
            </a:pPr>
            <a:endParaRPr lang="en-US" sz="2000"/>
          </a:p>
          <a:p>
            <a:pPr marL="342900" indent="-342900">
              <a:buAutoNum type="arabicPeriod"/>
            </a:pPr>
            <a:r>
              <a:rPr lang="en-US" sz="2000"/>
              <a:t>They probe the mysterious </a:t>
            </a:r>
            <a:r>
              <a:rPr lang="en-US" sz="2000" b="1"/>
              <a:t>hot corona &amp; CGM</a:t>
            </a:r>
            <a:r>
              <a:rPr lang="en-US" sz="2000"/>
              <a:t>, e.g. is the corona massive, structured, magnetic, multi-phase, rotating ?</a:t>
            </a:r>
          </a:p>
          <a:p>
            <a:pPr marL="342900" indent="-342900">
              <a:buAutoNum type="arabicPeriod"/>
            </a:pPr>
            <a:endParaRPr lang="en-US" sz="2000"/>
          </a:p>
          <a:p>
            <a:pPr marL="342900" indent="-342900">
              <a:buAutoNum type="arabicPeriod"/>
            </a:pPr>
            <a:r>
              <a:rPr lang="en-US" sz="2000"/>
              <a:t>Their interaction with the Milky Way can – in principle – probe </a:t>
            </a:r>
            <a:r>
              <a:rPr lang="en-US" sz="2000" b="1"/>
              <a:t>new physics</a:t>
            </a:r>
            <a:r>
              <a:rPr lang="en-US" sz="2000"/>
              <a:t>. Does the dark-matter halo absorb energy and momentum, i.e. </a:t>
            </a:r>
          </a:p>
          <a:p>
            <a:r>
              <a:rPr lang="en-US" sz="2000"/>
              <a:t>      is it fermionic, non-degenerate in nature ? </a:t>
            </a:r>
          </a:p>
          <a:p>
            <a:pPr marL="342900" indent="-342900">
              <a:buAutoNum type="arabicPeriod"/>
            </a:pPr>
            <a:endParaRPr lang="en-US" sz="2000"/>
          </a:p>
          <a:p>
            <a:endParaRPr lang="en-US" sz="2000"/>
          </a:p>
        </p:txBody>
      </p:sp>
      <p:sp>
        <p:nvSpPr>
          <p:cNvPr id="4" name="TextBox 3"/>
          <p:cNvSpPr txBox="1"/>
          <p:nvPr/>
        </p:nvSpPr>
        <p:spPr>
          <a:xfrm>
            <a:off x="34640" y="6488545"/>
            <a:ext cx="901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ESO Conference, Sept. 2019: “A synoptic view of the Magellanic Clouds: VMC, Gaia &amp; beyond”</a:t>
            </a:r>
          </a:p>
          <a:p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66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035456"/>
              </p:ext>
            </p:extLst>
          </p:nvPr>
        </p:nvGraphicFramePr>
        <p:xfrm>
          <a:off x="554181" y="1293091"/>
          <a:ext cx="8231910" cy="506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9865"/>
                <a:gridCol w="2298075"/>
                <a:gridCol w="2743970"/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SMC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DM halo mass (models)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2x10</a:t>
                      </a:r>
                      <a:r>
                        <a:rPr lang="en-US" baseline="30000"/>
                        <a:t>11 </a:t>
                      </a:r>
                      <a:r>
                        <a:rPr lang="en-US" baseline="0"/>
                        <a:t>Msun</a:t>
                      </a:r>
                    </a:p>
                    <a:p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2x10</a:t>
                      </a:r>
                      <a:r>
                        <a:rPr lang="en-US" baseline="30000"/>
                        <a:t>10 </a:t>
                      </a:r>
                      <a:r>
                        <a:rPr lang="en-US" baseline="0"/>
                        <a:t>Msun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/>
                    </a:p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Stellar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3x10</a:t>
                      </a:r>
                      <a:r>
                        <a:rPr lang="en-US" baseline="30000"/>
                        <a:t>9 </a:t>
                      </a:r>
                      <a:r>
                        <a:rPr lang="en-US" baseline="0"/>
                        <a:t>Msun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3x10</a:t>
                      </a:r>
                      <a:r>
                        <a:rPr lang="en-US" baseline="30000"/>
                        <a:t>8 </a:t>
                      </a:r>
                      <a:r>
                        <a:rPr lang="en-US" baseline="0"/>
                        <a:t>Msun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/>
                    </a:p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HI mass (</a:t>
                      </a:r>
                      <a:r>
                        <a:rPr lang="en-US" sz="1600"/>
                        <a:t>Grcevich &amp; Putman 2009</a:t>
                      </a:r>
                      <a:r>
                        <a:rPr lang="en-US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5x10</a:t>
                      </a:r>
                      <a:r>
                        <a:rPr lang="en-US" baseline="30000"/>
                        <a:t>8 </a:t>
                      </a:r>
                      <a:r>
                        <a:rPr lang="en-US" baseline="0"/>
                        <a:t>Msun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4x10</a:t>
                      </a:r>
                      <a:r>
                        <a:rPr lang="en-US" baseline="30000"/>
                        <a:t>8 </a:t>
                      </a:r>
                      <a:r>
                        <a:rPr lang="en-US" baseline="0"/>
                        <a:t>Msun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/>
                    </a:p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Distance (Scowcroft)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49.97 kpc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62 kpc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</a:t>
                      </a:r>
                      <a:r>
                        <a:rPr lang="en-US" baseline="-25000"/>
                        <a:t>max </a:t>
                      </a:r>
                      <a:r>
                        <a:rPr lang="en-US" baseline="0"/>
                        <a:t> (Vasiliev 2018)</a:t>
                      </a:r>
                      <a:endParaRPr lang="en-US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80 km/s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Sigma (Vasilie</a:t>
                      </a:r>
                      <a:r>
                        <a:rPr lang="en-US" baseline="0"/>
                        <a:t>v 2018)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 km/s declining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IMBH</a:t>
                      </a:r>
                      <a:r>
                        <a:rPr lang="en-US" baseline="0"/>
                        <a:t> ? (Greene+2020)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inclination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30-35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65</a:t>
                      </a:r>
                      <a:r>
                        <a:rPr lang="en-US" baseline="0"/>
                        <a:t> (60-70)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SFR (Harris &amp; Zaritsky 2009)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0.4 Msun/yr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 Msun/yr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4181" y="472842"/>
            <a:ext cx="408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Synopsis</a:t>
            </a:r>
          </a:p>
        </p:txBody>
      </p:sp>
    </p:spTree>
    <p:extLst>
      <p:ext uri="{BB962C8B-B14F-4D97-AF65-F5344CB8AC3E}">
        <p14:creationId xmlns:p14="http://schemas.microsoft.com/office/powerpoint/2010/main" val="3923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774412"/>
            <a:ext cx="7632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Why are the Magellanic Clouds important?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917700"/>
            <a:ext cx="7962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/>
              <a:t>They are surely important in the </a:t>
            </a:r>
            <a:r>
              <a:rPr lang="en-US" sz="2000" b="1"/>
              <a:t>cosmological narrative </a:t>
            </a:r>
            <a:r>
              <a:rPr lang="en-US" sz="2000"/>
              <a:t>for the Milky Way. Some have even predicted the end product of the merger and compared the future Galaxy’s properties to external L</a:t>
            </a:r>
            <a:r>
              <a:rPr lang="en-US" sz="2000" baseline="-2500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sz="2000"/>
              <a:t> systems.</a:t>
            </a:r>
          </a:p>
          <a:p>
            <a:pPr marL="342900" indent="-342900">
              <a:buAutoNum type="arabicPeriod"/>
            </a:pPr>
            <a:endParaRPr lang="en-US" sz="2000"/>
          </a:p>
          <a:p>
            <a:pPr marL="342900" indent="-342900">
              <a:buAutoNum type="arabicPeriod"/>
            </a:pPr>
            <a:r>
              <a:rPr lang="en-US" sz="2000"/>
              <a:t>They allow study of many </a:t>
            </a:r>
            <a:r>
              <a:rPr lang="en-US" sz="2000" b="1"/>
              <a:t>astrophysical processes </a:t>
            </a:r>
            <a:r>
              <a:rPr lang="en-US" sz="2000"/>
              <a:t>under different environmental conditions, e.g. stellar chemistry, cluster formation, dust production, feedback &amp; recycling, bar dynamics, SN &amp; ULX rates, etc.</a:t>
            </a:r>
          </a:p>
          <a:p>
            <a:pPr marL="342900" indent="-342900">
              <a:buAutoNum type="arabicPeriod"/>
            </a:pPr>
            <a:endParaRPr lang="en-US" sz="2000"/>
          </a:p>
          <a:p>
            <a:pPr marL="342900" indent="-342900">
              <a:buAutoNum type="arabicPeriod"/>
            </a:pPr>
            <a:r>
              <a:rPr lang="en-US" sz="2000"/>
              <a:t>They probe the mysterious </a:t>
            </a:r>
            <a:r>
              <a:rPr lang="en-US" sz="2000" b="1"/>
              <a:t>hot corona &amp; CGM</a:t>
            </a:r>
            <a:r>
              <a:rPr lang="en-US" sz="2000"/>
              <a:t>, e.g. is the corona massive, structured, magnetic, multi-phase, rotating ?</a:t>
            </a:r>
          </a:p>
          <a:p>
            <a:pPr marL="342900" indent="-342900">
              <a:buAutoNum type="arabicPeriod"/>
            </a:pPr>
            <a:endParaRPr lang="en-US" sz="2000"/>
          </a:p>
          <a:p>
            <a:pPr marL="342900" indent="-342900">
              <a:buAutoNum type="arabicPeriod"/>
            </a:pPr>
            <a:r>
              <a:rPr lang="en-US" sz="2000"/>
              <a:t>Their interaction with the Milky Way can – in principle – probe </a:t>
            </a:r>
            <a:r>
              <a:rPr lang="en-US" sz="2000" b="1"/>
              <a:t>new physics</a:t>
            </a:r>
            <a:r>
              <a:rPr lang="en-US" sz="2000"/>
              <a:t>. Does the dark-matter halo absorb energy and momentum, i.e. is it fermionic, non-degenerate in nature ? </a:t>
            </a:r>
          </a:p>
          <a:p>
            <a:pPr marL="342900" indent="-342900">
              <a:buAutoNum type="arabicPeriod"/>
            </a:pPr>
            <a:endParaRPr lang="en-US" sz="2000"/>
          </a:p>
          <a:p>
            <a:pPr marL="342900" indent="-342900">
              <a:buAutoNum type="arabicPeriod"/>
            </a:pPr>
            <a:endParaRPr lang="en-US" sz="2000"/>
          </a:p>
        </p:txBody>
      </p:sp>
      <p:sp>
        <p:nvSpPr>
          <p:cNvPr id="4" name="Rectangle 3"/>
          <p:cNvSpPr/>
          <p:nvPr/>
        </p:nvSpPr>
        <p:spPr>
          <a:xfrm>
            <a:off x="0" y="3073400"/>
            <a:ext cx="9144000" cy="3784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369058"/>
            <a:ext cx="9144000" cy="256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7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e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63" y="-26988"/>
            <a:ext cx="63468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755" y="40572"/>
            <a:ext cx="29128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Avenir Roman"/>
                <a:ea typeface="ＭＳ Ｐゴシック" charset="0"/>
                <a:cs typeface="Avenir Roman"/>
              </a:rPr>
              <a:t>Near field </a:t>
            </a:r>
            <a:r>
              <a:rPr lang="en-US">
                <a:solidFill>
                  <a:prstClr val="black"/>
                </a:solidFill>
                <a:latin typeface="Avenir Roman"/>
                <a:ea typeface="ＭＳ Ｐゴシック" charset="0"/>
                <a:cs typeface="Avenir Roman"/>
              </a:rPr>
              <a:t>and</a:t>
            </a:r>
            <a:r>
              <a:rPr lang="en-US" b="1">
                <a:solidFill>
                  <a:prstClr val="black"/>
                </a:solidFill>
                <a:latin typeface="Avenir Roman"/>
                <a:ea typeface="ＭＳ Ｐゴシック" charset="0"/>
                <a:cs typeface="Avenir Roman"/>
              </a:rPr>
              <a:t> far field </a:t>
            </a:r>
            <a:r>
              <a:rPr lang="en-US">
                <a:solidFill>
                  <a:prstClr val="black"/>
                </a:solidFill>
                <a:latin typeface="Avenir Roman"/>
                <a:ea typeface="ＭＳ Ｐゴシック" charset="0"/>
                <a:cs typeface="Avenir Roman"/>
              </a:rPr>
              <a:t>are intimately connected via the CDM hierarchy.</a:t>
            </a:r>
          </a:p>
          <a:p>
            <a:endParaRPr lang="en-US">
              <a:solidFill>
                <a:srgbClr val="0000FF"/>
              </a:solidFill>
              <a:latin typeface="Avenir Roman"/>
              <a:ea typeface="ＭＳ Ｐゴシック" charset="0"/>
              <a:cs typeface="Avenir Roman"/>
            </a:endParaRPr>
          </a:p>
          <a:p>
            <a:r>
              <a:rPr lang="en-US">
                <a:solidFill>
                  <a:srgbClr val="0000FF"/>
                </a:solidFill>
                <a:latin typeface="Avenir Roman"/>
                <a:ea typeface="ＭＳ Ｐゴシック" charset="0"/>
                <a:cs typeface="Avenir Roman"/>
              </a:rPr>
              <a:t>All galaxies build up through a hierarchy of merging fragments of gas and dark matter which continues today.</a:t>
            </a:r>
          </a:p>
        </p:txBody>
      </p:sp>
      <p:pic>
        <p:nvPicPr>
          <p:cNvPr id="6" name="Picture 2" descr="clump_cluster_z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4" y="4059727"/>
            <a:ext cx="2654730" cy="265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395798" y="1950470"/>
            <a:ext cx="1" cy="200377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4507520" y="3055005"/>
            <a:ext cx="230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venir Book"/>
                <a:cs typeface="Avenir Book"/>
              </a:rPr>
              <a:t>MW  growing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34774" y="40283"/>
            <a:ext cx="982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venir Book"/>
                <a:cs typeface="Avenir Book"/>
              </a:rPr>
              <a:t>Today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8100" y="6430903"/>
            <a:ext cx="1500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venir Book"/>
                <a:cs typeface="Avenir Book"/>
              </a:rPr>
              <a:t>Big Bang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755" y="2763839"/>
            <a:ext cx="291283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Avenir Roman"/>
                <a:ea typeface="ＭＳ Ｐゴシック" charset="0"/>
                <a:cs typeface="Avenir Roman"/>
              </a:rPr>
              <a:t>But we struggle to identify “building blocks” in the </a:t>
            </a:r>
          </a:p>
          <a:p>
            <a:r>
              <a:rPr lang="en-US" b="1">
                <a:solidFill>
                  <a:srgbClr val="008000"/>
                </a:solidFill>
                <a:latin typeface="Avenir Roman"/>
                <a:ea typeface="ＭＳ Ｐゴシック" charset="0"/>
                <a:cs typeface="Avenir Roman"/>
              </a:rPr>
              <a:t>far field</a:t>
            </a:r>
            <a:r>
              <a:rPr lang="en-US">
                <a:solidFill>
                  <a:srgbClr val="008000"/>
                </a:solidFill>
                <a:latin typeface="Avenir Roman"/>
                <a:ea typeface="ＭＳ Ｐゴシック" charset="0"/>
                <a:cs typeface="Avenir Roman"/>
              </a:rPr>
              <a:t>, and the key gas phases at all epochs.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3936" y="6517193"/>
            <a:ext cx="156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T. McCavana</a:t>
            </a:r>
          </a:p>
        </p:txBody>
      </p:sp>
      <p:pic>
        <p:nvPicPr>
          <p:cNvPr id="11" name="Picture 10" descr="Screen Shot 2018-03-07 at 3.35.3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" y="2698070"/>
            <a:ext cx="4254500" cy="4132943"/>
          </a:xfrm>
          <a:prstGeom prst="rect">
            <a:avLst/>
          </a:prstGeom>
        </p:spPr>
      </p:pic>
      <p:pic>
        <p:nvPicPr>
          <p:cNvPr id="12" name="Picture 11" descr="Screen Shot 2018-03-07 at 4.47.43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970"/>
          <a:stretch/>
        </p:blipFill>
        <p:spPr>
          <a:xfrm>
            <a:off x="-1365345" y="138341"/>
            <a:ext cx="6616950" cy="2559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9454" y="5878998"/>
            <a:ext cx="3133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/>
              </a:rPr>
              <a:t>FIRE: </a:t>
            </a:r>
            <a:r>
              <a:rPr lang="en-US">
                <a:solidFill>
                  <a:prstClr val="white"/>
                </a:solidFill>
                <a:latin typeface="Calibri"/>
              </a:rPr>
              <a:t>El-Badry+ 2018</a:t>
            </a:r>
          </a:p>
          <a:p>
            <a:r>
              <a:rPr lang="en-US">
                <a:solidFill>
                  <a:prstClr val="white"/>
                </a:solidFill>
                <a:latin typeface="Calibri"/>
              </a:rPr>
              <a:t>See also: Starkenberg+ 2017</a:t>
            </a:r>
          </a:p>
        </p:txBody>
      </p:sp>
      <p:cxnSp>
        <p:nvCxnSpPr>
          <p:cNvPr id="15" name="Curved Connector 14"/>
          <p:cNvCxnSpPr/>
          <p:nvPr/>
        </p:nvCxnSpPr>
        <p:spPr>
          <a:xfrm rot="16200000" flipV="1">
            <a:off x="2364296" y="2049974"/>
            <a:ext cx="821308" cy="622300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0800000" flipV="1">
            <a:off x="3327400" y="3036548"/>
            <a:ext cx="622301" cy="608351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06 at 8.34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930656"/>
            <a:ext cx="5232400" cy="5546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400" y="177800"/>
            <a:ext cx="857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How are supermassive black holes formed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400" y="866181"/>
            <a:ext cx="3898900" cy="4852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Do all dwarf galaxies harbour IMBHs such that the Milky Way accretes </a:t>
            </a:r>
          </a:p>
          <a:p>
            <a:r>
              <a:rPr lang="en-US" i="1">
                <a:solidFill>
                  <a:srgbClr val="0000FF"/>
                </a:solidFill>
              </a:rPr>
              <a:t>M</a:t>
            </a:r>
            <a:r>
              <a:rPr lang="en-US" sz="3200" baseline="-2500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>
                <a:solidFill>
                  <a:srgbClr val="0000FF"/>
                </a:solidFill>
              </a:rPr>
              <a:t> = 10</a:t>
            </a:r>
            <a:r>
              <a:rPr lang="en-US" baseline="30000">
                <a:solidFill>
                  <a:srgbClr val="0000FF"/>
                </a:solidFill>
              </a:rPr>
              <a:t>4</a:t>
            </a:r>
            <a:r>
              <a:rPr lang="en-US">
                <a:solidFill>
                  <a:srgbClr val="0000FF"/>
                </a:solidFill>
              </a:rPr>
              <a:t> – 10</a:t>
            </a:r>
            <a:r>
              <a:rPr lang="en-US" baseline="30000">
                <a:solidFill>
                  <a:srgbClr val="0000FF"/>
                </a:solidFill>
              </a:rPr>
              <a:t>5</a:t>
            </a:r>
            <a:r>
              <a:rPr lang="en-US">
                <a:solidFill>
                  <a:srgbClr val="0000FF"/>
                </a:solidFill>
              </a:rPr>
              <a:t> M</a:t>
            </a:r>
            <a:r>
              <a:rPr lang="en-US" baseline="-2500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>
                <a:solidFill>
                  <a:srgbClr val="0000FF"/>
                </a:solidFill>
              </a:rPr>
              <a:t> per merger ?</a:t>
            </a:r>
          </a:p>
          <a:p>
            <a:endParaRPr lang="en-US">
              <a:solidFill>
                <a:srgbClr val="0000FF"/>
              </a:solidFill>
            </a:endParaRPr>
          </a:p>
          <a:p>
            <a:endParaRPr lang="en-US">
              <a:solidFill>
                <a:srgbClr val="0000FF"/>
              </a:solidFill>
            </a:endParaRPr>
          </a:p>
          <a:p>
            <a:r>
              <a:rPr lang="en-US">
                <a:solidFill>
                  <a:srgbClr val="008000"/>
                </a:solidFill>
              </a:rPr>
              <a:t>Greene, Ho &amp; Strayder (2020, ARAA)</a:t>
            </a:r>
          </a:p>
          <a:p>
            <a:r>
              <a:rPr lang="en-US">
                <a:solidFill>
                  <a:srgbClr val="008000"/>
                </a:solidFill>
              </a:rPr>
              <a:t>suggest ~50% chance of IMBH in LMC, lower odds in SMC.</a:t>
            </a:r>
          </a:p>
          <a:p>
            <a:endParaRPr lang="en-US">
              <a:solidFill>
                <a:srgbClr val="0000FF"/>
              </a:solidFill>
            </a:endParaRPr>
          </a:p>
          <a:p>
            <a:endParaRPr lang="en-US">
              <a:solidFill>
                <a:srgbClr val="0000FF"/>
              </a:solidFill>
            </a:endParaRPr>
          </a:p>
          <a:p>
            <a:endParaRPr lang="en-US">
              <a:solidFill>
                <a:srgbClr val="0000FF"/>
              </a:solidFill>
            </a:endParaRPr>
          </a:p>
          <a:p>
            <a:endParaRPr lang="en-US">
              <a:solidFill>
                <a:srgbClr val="0000FF"/>
              </a:solidFill>
            </a:endParaRPr>
          </a:p>
          <a:p>
            <a:endParaRPr lang="en-US">
              <a:solidFill>
                <a:srgbClr val="0000FF"/>
              </a:solidFill>
            </a:endParaRPr>
          </a:p>
          <a:p>
            <a:r>
              <a:rPr lang="en-US">
                <a:solidFill>
                  <a:srgbClr val="660066"/>
                </a:solidFill>
              </a:rPr>
              <a:t>Some hypervelocity B stars are argued post </a:t>
            </a:r>
            <a:r>
              <a:rPr lang="en-US" i="1">
                <a:solidFill>
                  <a:srgbClr val="660066"/>
                </a:solidFill>
              </a:rPr>
              <a:t>Gaia</a:t>
            </a:r>
            <a:r>
              <a:rPr lang="en-US">
                <a:solidFill>
                  <a:srgbClr val="660066"/>
                </a:solidFill>
              </a:rPr>
              <a:t> as evidence for IMBH in LMC, </a:t>
            </a:r>
          </a:p>
          <a:p>
            <a:r>
              <a:rPr lang="en-US">
                <a:solidFill>
                  <a:srgbClr val="660066"/>
                </a:solidFill>
              </a:rPr>
              <a:t>consistent with young age, direction (q.v. Erkal+ 2018; cf. Boubert+ 2019).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0" y="4864676"/>
            <a:ext cx="546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6100" y="3886200"/>
            <a:ext cx="546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7073900" y="2806124"/>
            <a:ext cx="546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32500" y="4153476"/>
            <a:ext cx="546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✚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7300" y="4202043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492817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0400" y="2412592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M31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89800" y="401737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Milky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8700" y="5549515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Schutte, Reines, Greene 2019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9400" y="5830669"/>
            <a:ext cx="370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Post-LMC merger can lift Galaxy onto relation like M31 (Cautun+ 2018), but mostly gas accretion.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6940" y="4493492"/>
            <a:ext cx="8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LMC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5578765" y="5213803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SMC</a:t>
            </a:r>
          </a:p>
        </p:txBody>
      </p:sp>
    </p:spTree>
    <p:extLst>
      <p:ext uri="{BB962C8B-B14F-4D97-AF65-F5344CB8AC3E}">
        <p14:creationId xmlns:p14="http://schemas.microsoft.com/office/powerpoint/2010/main" val="410156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MG_GASS_Parkes_Stre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1" y="0"/>
            <a:ext cx="823905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6950" y="6130786"/>
            <a:ext cx="290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8EB4E3"/>
                </a:solidFill>
                <a:latin typeface="Calibri"/>
              </a:rPr>
              <a:t>GASS Survey</a:t>
            </a:r>
          </a:p>
          <a:p>
            <a:r>
              <a:rPr lang="en-US" sz="2000">
                <a:solidFill>
                  <a:srgbClr val="8EB4E3"/>
                </a:solidFill>
                <a:latin typeface="Calibri"/>
              </a:rPr>
              <a:t>McClure-Griffiths + 2009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9400" y="2628900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  <a:latin typeface="Calibri"/>
              </a:rPr>
              <a:t>SMC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1400" y="3196630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  <a:latin typeface="Calibri"/>
              </a:rPr>
              <a:t>LMC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7950" y="4750832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Leading arms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0350" y="1004332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Trailing stream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542" y="5944930"/>
            <a:ext cx="33528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6600"/>
                </a:solidFill>
                <a:latin typeface="Calibri"/>
              </a:rPr>
              <a:t>HI mass ~ 10</a:t>
            </a:r>
            <a:r>
              <a:rPr lang="en-US" sz="2000" baseline="30000">
                <a:solidFill>
                  <a:srgbClr val="FF6600"/>
                </a:solidFill>
                <a:latin typeface="Calibri"/>
              </a:rPr>
              <a:t>9</a:t>
            </a:r>
            <a:r>
              <a:rPr lang="en-US" sz="2000">
                <a:solidFill>
                  <a:srgbClr val="FF6600"/>
                </a:solidFill>
                <a:latin typeface="Calibri"/>
              </a:rPr>
              <a:t> M</a:t>
            </a:r>
            <a:r>
              <a:rPr lang="en-US" sz="2000" baseline="-25000">
                <a:solidFill>
                  <a:srgbClr val="FF6600"/>
                </a:solidFill>
                <a:latin typeface="Wingdings"/>
                <a:ea typeface="Wingdings"/>
                <a:cs typeface="Wingdings"/>
                <a:sym typeface="Wingdings"/>
              </a:rPr>
              <a:t>  </a:t>
            </a:r>
          </a:p>
          <a:p>
            <a:r>
              <a:rPr lang="en-US" sz="2000">
                <a:solidFill>
                  <a:srgbClr val="FF6600"/>
                </a:solidFill>
                <a:latin typeface="Calibri"/>
              </a:rPr>
              <a:t>H</a:t>
            </a:r>
            <a:r>
              <a:rPr lang="en-US" sz="2000" baseline="30000">
                <a:solidFill>
                  <a:srgbClr val="FF6600"/>
                </a:solidFill>
                <a:latin typeface="Calibri"/>
              </a:rPr>
              <a:t>+</a:t>
            </a:r>
            <a:r>
              <a:rPr lang="en-US" sz="2000">
                <a:solidFill>
                  <a:srgbClr val="FF6600"/>
                </a:solidFill>
                <a:latin typeface="Calibri"/>
              </a:rPr>
              <a:t> mass ~ 10</a:t>
            </a:r>
            <a:r>
              <a:rPr lang="en-US" sz="2000" baseline="30000">
                <a:solidFill>
                  <a:srgbClr val="FF6600"/>
                </a:solidFill>
                <a:latin typeface="Calibri"/>
              </a:rPr>
              <a:t>9</a:t>
            </a:r>
            <a:r>
              <a:rPr lang="en-US" sz="2000">
                <a:solidFill>
                  <a:srgbClr val="FF6600"/>
                </a:solidFill>
                <a:latin typeface="Calibri"/>
              </a:rPr>
              <a:t> M</a:t>
            </a:r>
            <a:r>
              <a:rPr lang="en-US" sz="2000" baseline="-25000">
                <a:solidFill>
                  <a:srgbClr val="FF66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 baseline="-25000">
              <a:solidFill>
                <a:srgbClr val="FF6600"/>
              </a:solidFill>
              <a:latin typeface="Calibri"/>
            </a:endParaRPr>
          </a:p>
          <a:p>
            <a:endParaRPr lang="en-US" sz="2000" baseline="-2500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171" y="29865"/>
            <a:ext cx="527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Calibri"/>
              </a:rPr>
              <a:t>Gas accretion  - halo interaction</a:t>
            </a:r>
          </a:p>
        </p:txBody>
      </p:sp>
      <p:pic>
        <p:nvPicPr>
          <p:cNvPr id="11" name="Picture 10" descr="Screen Shot 2019-09-10 at 7.27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00" y="0"/>
            <a:ext cx="3340100" cy="36836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4348195">
            <a:off x="5473782" y="1906033"/>
            <a:ext cx="255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Leading edge, LMC HI</a:t>
            </a:r>
          </a:p>
        </p:txBody>
      </p:sp>
    </p:spTree>
    <p:extLst>
      <p:ext uri="{BB962C8B-B14F-4D97-AF65-F5344CB8AC3E}">
        <p14:creationId xmlns:p14="http://schemas.microsoft.com/office/powerpoint/2010/main" val="3938343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.Brown-J.Tumlinson-STS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" y="2286000"/>
            <a:ext cx="9158312" cy="4584700"/>
          </a:xfrm>
          <a:prstGeom prst="rect">
            <a:avLst/>
          </a:prstGeom>
        </p:spPr>
      </p:pic>
      <p:pic>
        <p:nvPicPr>
          <p:cNvPr id="5" name="Picture 4" descr="Screen Shot 2019-09-06 at 12.29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0" y="0"/>
            <a:ext cx="5181600" cy="3841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800" y="152400"/>
            <a:ext cx="3479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LMC and SMC are too big to fail, so what happened to Sgr and others that suffered the same fate ?</a:t>
            </a:r>
          </a:p>
          <a:p>
            <a:endParaRPr lang="en-US" sz="2400">
              <a:solidFill>
                <a:srgbClr val="FFFF00"/>
              </a:solidFill>
            </a:endParaRPr>
          </a:p>
          <a:p>
            <a:endParaRPr lang="en-US" sz="2400">
              <a:solidFill>
                <a:srgbClr val="FFFF00"/>
              </a:solidFill>
            </a:endParaRPr>
          </a:p>
          <a:p>
            <a:r>
              <a:rPr lang="en-US" sz="2400">
                <a:solidFill>
                  <a:srgbClr val="FFFF00"/>
                </a:solidFill>
              </a:rPr>
              <a:t>The same model set-up produces the Mag Stream but not the “leading arm”</a:t>
            </a:r>
          </a:p>
          <a:p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4500" y="173200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✚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5800" y="1396642"/>
            <a:ext cx="43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963070" y="152400"/>
            <a:ext cx="12700" cy="32639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own Arrow 10"/>
          <p:cNvSpPr/>
          <p:nvPr/>
        </p:nvSpPr>
        <p:spPr>
          <a:xfrm>
            <a:off x="4686300" y="2286000"/>
            <a:ext cx="165100" cy="31132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800" y="1722060"/>
            <a:ext cx="3340100" cy="379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Tepper-Garcia &amp; JBH (2018)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76750" y="143608"/>
            <a:ext cx="2542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Grcevich &amp; Putman 2009: </a:t>
            </a:r>
            <a:r>
              <a:rPr lang="en-US" sz="1600">
                <a:solidFill>
                  <a:srgbClr val="0000FF"/>
                </a:solidFill>
              </a:rPr>
              <a:t>only a few M31 &amp; Galactic dwarfs have HI inside </a:t>
            </a:r>
            <a:r>
              <a:rPr lang="en-US" sz="1600" i="1">
                <a:solidFill>
                  <a:srgbClr val="0000FF"/>
                </a:solidFill>
              </a:rPr>
              <a:t>R</a:t>
            </a:r>
            <a:r>
              <a:rPr lang="en-US" sz="1600" baseline="-25000">
                <a:solidFill>
                  <a:srgbClr val="0000FF"/>
                </a:solidFill>
              </a:rPr>
              <a:t>VIR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7800" y="3626493"/>
            <a:ext cx="3340100" cy="379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Tepper-Garcia + (2019)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83300" y="6324600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T. Brown, J. Tumlinson STScI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0175" y="1543208"/>
            <a:ext cx="806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LMC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5435600" y="1186576"/>
            <a:ext cx="72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SMC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0251" y="1916668"/>
            <a:ext cx="806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Sgr</a:t>
            </a:r>
          </a:p>
        </p:txBody>
      </p:sp>
    </p:spTree>
    <p:extLst>
      <p:ext uri="{BB962C8B-B14F-4D97-AF65-F5344CB8AC3E}">
        <p14:creationId xmlns:p14="http://schemas.microsoft.com/office/powerpoint/2010/main" val="4010165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4-07 at 3.09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2" y="410920"/>
            <a:ext cx="8215881" cy="6173134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657">
            <a:off x="2126367" y="2099383"/>
            <a:ext cx="4715022" cy="2627408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</p:pic>
      <p:pic>
        <p:nvPicPr>
          <p:cNvPr id="14" name="Picture 13" descr="Screen Shot 2019-04-07 at 3.43.59 AM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0690">
            <a:off x="-88916" y="5003021"/>
            <a:ext cx="3158625" cy="1876018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</p:spPr>
      </p:pic>
      <p:sp>
        <p:nvSpPr>
          <p:cNvPr id="15" name="Rectangle 14"/>
          <p:cNvSpPr/>
          <p:nvPr/>
        </p:nvSpPr>
        <p:spPr>
          <a:xfrm rot="18464455">
            <a:off x="2013568" y="3529651"/>
            <a:ext cx="498057" cy="3261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863600">
              <a:schemeClr val="bg1">
                <a:alpha val="61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41389" y="3683183"/>
            <a:ext cx="131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>
                <a:solidFill>
                  <a:prstClr val="white"/>
                </a:solidFill>
                <a:latin typeface="Calibri"/>
              </a:rPr>
              <a:t>Sgr core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740097" y="3965350"/>
            <a:ext cx="1101292" cy="131394"/>
          </a:xfrm>
          <a:prstGeom prst="straightConnector1">
            <a:avLst/>
          </a:prstGeom>
          <a:ln w="952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6770" y="4726791"/>
            <a:ext cx="1556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>
                <a:solidFill>
                  <a:prstClr val="white"/>
                </a:solidFill>
                <a:latin typeface="Calibri"/>
              </a:rPr>
              <a:t>Magellanic Clouds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66443" y="2554799"/>
            <a:ext cx="131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>
                <a:solidFill>
                  <a:prstClr val="white"/>
                </a:solidFill>
                <a:latin typeface="Calibri"/>
              </a:rPr>
              <a:t>Sun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79773" y="2826629"/>
            <a:ext cx="2129190" cy="510537"/>
          </a:xfrm>
          <a:prstGeom prst="straightConnector1">
            <a:avLst/>
          </a:prstGeom>
          <a:ln w="952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56218" y="2554799"/>
            <a:ext cx="1940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>
                <a:solidFill>
                  <a:prstClr val="white"/>
                </a:solidFill>
                <a:latin typeface="Calibri"/>
              </a:rPr>
              <a:t>“The Sausage”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317640" y="2826629"/>
            <a:ext cx="838578" cy="412723"/>
          </a:xfrm>
          <a:prstGeom prst="straightConnector1">
            <a:avLst/>
          </a:prstGeom>
          <a:ln w="952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51304" y="5711068"/>
            <a:ext cx="5845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Post Gaia DR2, we now see evidence of other infalling massive systems, e.g. Gaia-Enceladus-Sausage-Sequoia</a:t>
            </a:r>
          </a:p>
          <a:p>
            <a:r>
              <a:rPr lang="en-US" sz="2000">
                <a:solidFill>
                  <a:srgbClr val="CCFFCC"/>
                </a:solidFill>
              </a:rPr>
              <a:t>(e.g. Belokurov, Evans, Helmi, Erkal)</a:t>
            </a:r>
          </a:p>
        </p:txBody>
      </p:sp>
    </p:spTree>
    <p:extLst>
      <p:ext uri="{BB962C8B-B14F-4D97-AF65-F5344CB8AC3E}">
        <p14:creationId xmlns:p14="http://schemas.microsoft.com/office/powerpoint/2010/main" val="314721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20px-VISTA’s_view_of_the_Small_Magellanic_Clou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35" y="0"/>
            <a:ext cx="775006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" y="177800"/>
            <a:ext cx="341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</a:rPr>
              <a:t>Small Magellanic Cloud</a:t>
            </a:r>
          </a:p>
          <a:p>
            <a:r>
              <a:rPr lang="en-US" sz="2000">
                <a:solidFill>
                  <a:schemeClr val="tx2">
                    <a:lumMod val="40000"/>
                    <a:lumOff val="60000"/>
                  </a:schemeClr>
                </a:solidFill>
              </a:rPr>
              <a:t>VISTA MC (</a:t>
            </a:r>
            <a:r>
              <a:rPr lang="en-US" sz="2000" i="1">
                <a:solidFill>
                  <a:schemeClr val="tx2">
                    <a:lumMod val="40000"/>
                    <a:lumOff val="60000"/>
                  </a:schemeClr>
                </a:solidFill>
              </a:rPr>
              <a:t>VMC</a:t>
            </a:r>
            <a:r>
              <a:rPr lang="en-US" sz="2000">
                <a:solidFill>
                  <a:schemeClr val="tx2">
                    <a:lumMod val="40000"/>
                    <a:lumOff val="60000"/>
                  </a:schemeClr>
                </a:solidFill>
              </a:rPr>
              <a:t>) Survey</a:t>
            </a:r>
          </a:p>
          <a:p>
            <a:r>
              <a:rPr lang="en-US" sz="2000">
                <a:solidFill>
                  <a:schemeClr val="bg1"/>
                </a:solidFill>
              </a:rPr>
              <a:t>ESO: M.-R. Cioni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47182" y="2690091"/>
            <a:ext cx="93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47 Tuc</a:t>
            </a:r>
          </a:p>
        </p:txBody>
      </p:sp>
    </p:spTree>
    <p:extLst>
      <p:ext uri="{BB962C8B-B14F-4D97-AF65-F5344CB8AC3E}">
        <p14:creationId xmlns:p14="http://schemas.microsoft.com/office/powerpoint/2010/main" val="9584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2583</Words>
  <Application>Microsoft Macintosh PowerPoint</Application>
  <PresentationFormat>On-screen Show (4:3)</PresentationFormat>
  <Paragraphs>372</Paragraphs>
  <Slides>26</Slides>
  <Notes>24</Notes>
  <HiddenSlides>3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Office Theme</vt:lpstr>
      <vt:lpstr>3_Office Theme</vt:lpstr>
      <vt:lpstr>1_Office Theme</vt:lpstr>
      <vt:lpstr> Black </vt:lpstr>
      <vt:lpstr>2_Office Theme</vt:lpstr>
      <vt:lpstr>4_Office Theme</vt:lpstr>
      <vt:lpstr>A Milky Way perspective on   the Magellanic Clouds  (in search of a narrative)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Galactic archaeology</dc:title>
  <dc:creator>Joss Hawthorn</dc:creator>
  <cp:lastModifiedBy>Joss Hawthorn</cp:lastModifiedBy>
  <cp:revision>217</cp:revision>
  <dcterms:created xsi:type="dcterms:W3CDTF">2017-07-15T09:05:02Z</dcterms:created>
  <dcterms:modified xsi:type="dcterms:W3CDTF">2019-09-19T05:28:14Z</dcterms:modified>
</cp:coreProperties>
</file>