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265" r:id="rId3"/>
    <p:sldId id="26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0" autoAdjust="0"/>
    <p:restoredTop sz="90061" autoAdjust="0"/>
  </p:normalViewPr>
  <p:slideViewPr>
    <p:cSldViewPr snapToGrid="0" snapToObjects="1">
      <p:cViewPr>
        <p:scale>
          <a:sx n="100" d="100"/>
          <a:sy n="100" d="100"/>
        </p:scale>
        <p:origin x="-13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245C4-D0EF-9247-A6B0-BD7BBD6D4449}" type="datetimeFigureOut">
              <a:t>10/09/19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785DA-1084-7743-8F63-CEEFAAF24E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Post JBH talk,</a:t>
            </a:r>
            <a:r>
              <a:rPr lang="en-US" baseline="0"/>
              <a:t> Munich, ESO MCs, Sep 2019.</a:t>
            </a:r>
          </a:p>
          <a:p>
            <a:r>
              <a:rPr lang="en-US" baseline="0"/>
              <a:t>The case for group infall well made by d’Onghia &amp; Lake 2008, Nichols et al 2011 ,etc.</a:t>
            </a:r>
          </a:p>
          <a:p>
            <a:r>
              <a:rPr lang="en-US" i="1" baseline="0"/>
              <a:t>Next phase in Thorsten Tepper-Garcia’s simulation work – full AGAMA initialisation.</a:t>
            </a:r>
            <a:endParaRPr lang="en-US" i="1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Talking to David Nidever, Adrian Price-Whelan, Naomi</a:t>
            </a:r>
            <a:r>
              <a:rPr lang="en-US" baseline="0"/>
              <a:t> McG, </a:t>
            </a:r>
            <a:r>
              <a:rPr lang="en-US"/>
              <a:t>Laura Sales,</a:t>
            </a:r>
            <a:r>
              <a:rPr lang="en-US" baseline="0"/>
              <a:t> </a:t>
            </a:r>
            <a:r>
              <a:rPr lang="en-US"/>
              <a:t>Andy Fox.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Andy</a:t>
            </a:r>
            <a:r>
              <a:rPr lang="en-US" baseline="0"/>
              <a:t> can look at ~10 QSOs behind LMC and SMC, maybe, look at absorption trends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With Magellanic Group radius.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785DA-1084-7743-8F63-CEEFAAF24ECD}" type="slidenum">
              <a:rPr lang="uk-UA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18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Staveley-Smith</a:t>
            </a:r>
            <a:r>
              <a:rPr lang="en-US" baseline="0"/>
              <a:t> et al 2003, leading edge ~ 5x10^21 cm^-2</a:t>
            </a:r>
          </a:p>
          <a:p>
            <a:r>
              <a:rPr lang="en-US" baseline="0"/>
              <a:t>This must mean molecular gas shows same asymmetry – check. </a:t>
            </a:r>
          </a:p>
          <a:p>
            <a:r>
              <a:rPr lang="en-US" baseline="0"/>
              <a:t>Bridge gas too? SMC more messy, and behind LMC.</a:t>
            </a:r>
          </a:p>
          <a:p>
            <a:r>
              <a:rPr lang="en-US" baseline="0"/>
              <a:t>NMG to check all of this with ASKAP?</a:t>
            </a:r>
          </a:p>
          <a:p>
            <a:r>
              <a:rPr lang="en-US" baseline="0"/>
              <a:t>Simple pressure balance rho1.v1^2 ~ n2.k.T2 consistent with TTG’s pressure confinement of leading arm</a:t>
            </a:r>
          </a:p>
          <a:p>
            <a:r>
              <a:rPr lang="en-US" baseline="0"/>
              <a:t>(rho1=n1.Mp, where n1=1e-4, v1=300 km/s; n2=10, T2=100).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785DA-1084-7743-8F63-CEEFAAF24ECD}" type="slidenum">
              <a:rPr lang="uk-UA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9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4BE7-3E17-B448-8A90-2DBD176977F3}" type="datetimeFigureOut">
              <a:rPr lang="en-US"/>
              <a:pPr/>
              <a:t>10/09/19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EDFE-D366-6741-B826-AA1D7DBB37E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4BE7-3E17-B448-8A90-2DBD176977F3}" type="datetimeFigureOut">
              <a:rPr lang="en-US"/>
              <a:pPr/>
              <a:t>10/09/19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EDFE-D366-6741-B826-AA1D7DBB37E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4BE7-3E17-B448-8A90-2DBD176977F3}" type="datetimeFigureOut">
              <a:rPr lang="en-US"/>
              <a:pPr/>
              <a:t>10/09/19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EDFE-D366-6741-B826-AA1D7DBB37E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C88D-EC28-3E4E-9C8D-83480FEA2513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2E00-88A6-9A48-909F-8983A74789A1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08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C88D-EC28-3E4E-9C8D-83480FEA2513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2E00-88A6-9A48-909F-8983A74789A1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18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C88D-EC28-3E4E-9C8D-83480FEA2513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2E00-88A6-9A48-909F-8983A74789A1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72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C88D-EC28-3E4E-9C8D-83480FEA2513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2E00-88A6-9A48-909F-8983A74789A1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61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C88D-EC28-3E4E-9C8D-83480FEA2513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2E00-88A6-9A48-909F-8983A74789A1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964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C88D-EC28-3E4E-9C8D-83480FEA2513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2E00-88A6-9A48-909F-8983A74789A1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139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C88D-EC28-3E4E-9C8D-83480FEA2513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2E00-88A6-9A48-909F-8983A74789A1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633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C88D-EC28-3E4E-9C8D-83480FEA2513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2E00-88A6-9A48-909F-8983A74789A1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9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4BE7-3E17-B448-8A90-2DBD176977F3}" type="datetimeFigureOut">
              <a:rPr lang="en-US"/>
              <a:pPr/>
              <a:t>10/09/19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EDFE-D366-6741-B826-AA1D7DBB37E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C88D-EC28-3E4E-9C8D-83480FEA2513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2E00-88A6-9A48-909F-8983A74789A1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001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C88D-EC28-3E4E-9C8D-83480FEA2513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2E00-88A6-9A48-909F-8983A74789A1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34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C88D-EC28-3E4E-9C8D-83480FEA2513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2E00-88A6-9A48-909F-8983A74789A1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95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4BE7-3E17-B448-8A90-2DBD176977F3}" type="datetimeFigureOut">
              <a:rPr lang="en-US"/>
              <a:pPr/>
              <a:t>10/09/19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EDFE-D366-6741-B826-AA1D7DBB37E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4BE7-3E17-B448-8A90-2DBD176977F3}" type="datetimeFigureOut">
              <a:rPr lang="en-US"/>
              <a:pPr/>
              <a:t>10/09/19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EDFE-D366-6741-B826-AA1D7DBB37E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4BE7-3E17-B448-8A90-2DBD176977F3}" type="datetimeFigureOut">
              <a:rPr lang="en-US"/>
              <a:pPr/>
              <a:t>10/09/19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EDFE-D366-6741-B826-AA1D7DBB37E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4BE7-3E17-B448-8A90-2DBD176977F3}" type="datetimeFigureOut">
              <a:rPr lang="en-US"/>
              <a:pPr/>
              <a:t>10/09/19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EDFE-D366-6741-B826-AA1D7DBB37E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4BE7-3E17-B448-8A90-2DBD176977F3}" type="datetimeFigureOut">
              <a:rPr lang="en-US"/>
              <a:pPr/>
              <a:t>10/09/19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EDFE-D366-6741-B826-AA1D7DBB37E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4BE7-3E17-B448-8A90-2DBD176977F3}" type="datetimeFigureOut">
              <a:rPr lang="en-US"/>
              <a:pPr/>
              <a:t>10/09/19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EDFE-D366-6741-B826-AA1D7DBB37E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4BE7-3E17-B448-8A90-2DBD176977F3}" type="datetimeFigureOut">
              <a:rPr lang="en-US"/>
              <a:pPr/>
              <a:t>10/09/19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EDFE-D366-6741-B826-AA1D7DBB37E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B4BE7-3E17-B448-8A90-2DBD176977F3}" type="datetimeFigureOut">
              <a:rPr lang="en-US"/>
              <a:pPr/>
              <a:t>10/09/19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EDFE-D366-6741-B826-AA1D7DBB37E3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C88D-EC28-3E4E-9C8D-83480FEA2513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10/09/19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82E00-88A6-9A48-909F-8983A74789A1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67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FFFFFF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 rot="16200000">
            <a:off x="5769134" y="1360098"/>
            <a:ext cx="622892" cy="3174600"/>
          </a:xfrm>
          <a:prstGeom prst="triangle">
            <a:avLst>
              <a:gd name="adj" fmla="val 48612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400000">
            <a:off x="2652666" y="1360097"/>
            <a:ext cx="622892" cy="3174600"/>
          </a:xfrm>
          <a:prstGeom prst="triangle">
            <a:avLst>
              <a:gd name="adj" fmla="val 48612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25532" y="2550575"/>
            <a:ext cx="3842240" cy="811061"/>
          </a:xfrm>
          <a:prstGeom prst="ellipse">
            <a:avLst/>
          </a:prstGeom>
          <a:solidFill>
            <a:schemeClr val="bg1">
              <a:lumMod val="6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76812" y="2764010"/>
            <a:ext cx="6291068" cy="38418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05571" y="2019976"/>
            <a:ext cx="164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“thickened” disc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7030" y="1858109"/>
            <a:ext cx="110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bulge/bar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188" y="2019976"/>
            <a:ext cx="158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disk warp</a:t>
            </a:r>
          </a:p>
        </p:txBody>
      </p:sp>
      <p:sp>
        <p:nvSpPr>
          <p:cNvPr id="5" name="Oval 4"/>
          <p:cNvSpPr/>
          <p:nvPr/>
        </p:nvSpPr>
        <p:spPr>
          <a:xfrm>
            <a:off x="3933704" y="2475871"/>
            <a:ext cx="1184691" cy="960469"/>
          </a:xfrm>
          <a:prstGeom prst="ellipse">
            <a:avLst/>
          </a:prstGeom>
          <a:solidFill>
            <a:schemeClr val="tx2">
              <a:alpha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rot="10800000" flipV="1">
            <a:off x="5771738" y="2358531"/>
            <a:ext cx="146394" cy="29094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886594" y="2703835"/>
            <a:ext cx="848224" cy="15761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ipples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9" t="18467" r="34052" b="34399"/>
          <a:stretch/>
        </p:blipFill>
        <p:spPr>
          <a:xfrm>
            <a:off x="5124745" y="2174234"/>
            <a:ext cx="2543135" cy="1481459"/>
          </a:xfrm>
          <a:prstGeom prst="rect">
            <a:avLst/>
          </a:prstGeom>
        </p:spPr>
      </p:pic>
      <p:pic>
        <p:nvPicPr>
          <p:cNvPr id="18" name="Picture 17" descr="ripples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18467" r="34052" b="34399"/>
          <a:stretch/>
        </p:blipFill>
        <p:spPr>
          <a:xfrm rot="10800000">
            <a:off x="1389511" y="2264579"/>
            <a:ext cx="2556892" cy="1481459"/>
          </a:xfrm>
          <a:prstGeom prst="rect">
            <a:avLst/>
          </a:prstGeom>
        </p:spPr>
      </p:pic>
      <p:cxnSp>
        <p:nvCxnSpPr>
          <p:cNvPr id="23" name="Curved Connector 22"/>
          <p:cNvCxnSpPr/>
          <p:nvPr/>
        </p:nvCxnSpPr>
        <p:spPr>
          <a:xfrm rot="10800000" flipV="1">
            <a:off x="4271964" y="2194141"/>
            <a:ext cx="146394" cy="29094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15726" y="1963008"/>
            <a:ext cx="158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disk corrugation</a:t>
            </a:r>
          </a:p>
        </p:txBody>
      </p:sp>
      <p:cxnSp>
        <p:nvCxnSpPr>
          <p:cNvPr id="20" name="Curved Connector 19"/>
          <p:cNvCxnSpPr/>
          <p:nvPr/>
        </p:nvCxnSpPr>
        <p:spPr>
          <a:xfrm rot="5400000">
            <a:off x="2449664" y="2477431"/>
            <a:ext cx="520204" cy="16846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rved Down Arrow 15"/>
          <p:cNvSpPr/>
          <p:nvPr/>
        </p:nvSpPr>
        <p:spPr>
          <a:xfrm rot="5400000">
            <a:off x="4410254" y="2713731"/>
            <a:ext cx="257593" cy="460395"/>
          </a:xfrm>
          <a:prstGeom prst="curved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3280" y="3000849"/>
            <a:ext cx="24030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momentum </a:t>
            </a:r>
          </a:p>
          <a:p>
            <a:r>
              <a:rPr lang="en-US" sz="1600"/>
              <a:t>recoil</a:t>
            </a:r>
          </a:p>
        </p:txBody>
      </p:sp>
      <p:sp>
        <p:nvSpPr>
          <p:cNvPr id="24" name="Oval 23"/>
          <p:cNvSpPr/>
          <p:nvPr/>
        </p:nvSpPr>
        <p:spPr>
          <a:xfrm>
            <a:off x="0" y="0"/>
            <a:ext cx="9144000" cy="5943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7666894">
            <a:off x="5882761" y="5892562"/>
            <a:ext cx="775513" cy="403708"/>
          </a:xfrm>
          <a:prstGeom prst="ellipse">
            <a:avLst/>
          </a:prstGeom>
          <a:solidFill>
            <a:schemeClr val="tx2">
              <a:alpha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rved Down Arrow 28"/>
          <p:cNvSpPr/>
          <p:nvPr/>
        </p:nvSpPr>
        <p:spPr>
          <a:xfrm rot="5400000">
            <a:off x="7124839" y="2720366"/>
            <a:ext cx="257593" cy="460395"/>
          </a:xfrm>
          <a:prstGeom prst="curved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0716" y="3009397"/>
            <a:ext cx="24030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radial </a:t>
            </a:r>
          </a:p>
          <a:p>
            <a:r>
              <a:rPr lang="en-US" sz="1600"/>
              <a:t>migration</a:t>
            </a:r>
          </a:p>
        </p:txBody>
      </p:sp>
      <p:sp>
        <p:nvSpPr>
          <p:cNvPr id="35" name="Oval 34"/>
          <p:cNvSpPr/>
          <p:nvPr/>
        </p:nvSpPr>
        <p:spPr>
          <a:xfrm rot="20018116">
            <a:off x="3018631" y="4753500"/>
            <a:ext cx="5329120" cy="2902671"/>
          </a:xfrm>
          <a:prstGeom prst="ellipse">
            <a:avLst/>
          </a:pr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7070961">
            <a:off x="4714712" y="6486332"/>
            <a:ext cx="399649" cy="220227"/>
          </a:xfrm>
          <a:prstGeom prst="ellipse">
            <a:avLst/>
          </a:prstGeom>
          <a:solidFill>
            <a:schemeClr val="tx2">
              <a:alpha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23196" y="5784308"/>
            <a:ext cx="24030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Magellanic Group</a:t>
            </a:r>
          </a:p>
          <a:p>
            <a:r>
              <a:rPr lang="en-US" sz="1600">
                <a:solidFill>
                  <a:srgbClr val="E46C0A"/>
                </a:solidFill>
              </a:rPr>
              <a:t>overlapping dark halos</a:t>
            </a:r>
          </a:p>
        </p:txBody>
      </p:sp>
      <p:sp>
        <p:nvSpPr>
          <p:cNvPr id="39" name="Oval 38"/>
          <p:cNvSpPr/>
          <p:nvPr/>
        </p:nvSpPr>
        <p:spPr>
          <a:xfrm rot="20262310">
            <a:off x="2536665" y="4034052"/>
            <a:ext cx="223768" cy="221052"/>
          </a:xfrm>
          <a:prstGeom prst="ellipse">
            <a:avLst/>
          </a:prstGeom>
          <a:solidFill>
            <a:schemeClr val="tx2">
              <a:alpha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012512" y="4060686"/>
            <a:ext cx="419100" cy="419100"/>
          </a:xfrm>
          <a:custGeom>
            <a:avLst/>
            <a:gdLst>
              <a:gd name="connsiteX0" fmla="*/ 0 w 419100"/>
              <a:gd name="connsiteY0" fmla="*/ 393700 h 419100"/>
              <a:gd name="connsiteX1" fmla="*/ 0 w 419100"/>
              <a:gd name="connsiteY1" fmla="*/ 393700 h 419100"/>
              <a:gd name="connsiteX2" fmla="*/ 139700 w 419100"/>
              <a:gd name="connsiteY2" fmla="*/ 317500 h 419100"/>
              <a:gd name="connsiteX3" fmla="*/ 419100 w 419100"/>
              <a:gd name="connsiteY3" fmla="*/ 63500 h 419100"/>
              <a:gd name="connsiteX4" fmla="*/ 406400 w 419100"/>
              <a:gd name="connsiteY4" fmla="*/ 152400 h 419100"/>
              <a:gd name="connsiteX5" fmla="*/ 0 w 419100"/>
              <a:gd name="connsiteY5" fmla="*/ 419100 h 419100"/>
              <a:gd name="connsiteX6" fmla="*/ 114300 w 419100"/>
              <a:gd name="connsiteY6" fmla="*/ 330200 h 419100"/>
              <a:gd name="connsiteX7" fmla="*/ 190500 w 419100"/>
              <a:gd name="connsiteY7" fmla="*/ 254000 h 419100"/>
              <a:gd name="connsiteX8" fmla="*/ 228600 w 419100"/>
              <a:gd name="connsiteY8" fmla="*/ 228600 h 419100"/>
              <a:gd name="connsiteX9" fmla="*/ 304800 w 419100"/>
              <a:gd name="connsiteY9" fmla="*/ 203200 h 419100"/>
              <a:gd name="connsiteX10" fmla="*/ 368300 w 419100"/>
              <a:gd name="connsiteY10" fmla="*/ 139700 h 419100"/>
              <a:gd name="connsiteX11" fmla="*/ 406400 w 419100"/>
              <a:gd name="connsiteY11" fmla="*/ 101600 h 419100"/>
              <a:gd name="connsiteX12" fmla="*/ 317500 w 419100"/>
              <a:gd name="connsiteY12" fmla="*/ 127000 h 419100"/>
              <a:gd name="connsiteX13" fmla="*/ 215900 w 419100"/>
              <a:gd name="connsiteY13" fmla="*/ 215900 h 419100"/>
              <a:gd name="connsiteX14" fmla="*/ 165100 w 419100"/>
              <a:gd name="connsiteY14" fmla="*/ 254000 h 419100"/>
              <a:gd name="connsiteX15" fmla="*/ 88900 w 419100"/>
              <a:gd name="connsiteY15" fmla="*/ 304800 h 419100"/>
              <a:gd name="connsiteX16" fmla="*/ 12700 w 419100"/>
              <a:gd name="connsiteY16" fmla="*/ 368300 h 419100"/>
              <a:gd name="connsiteX17" fmla="*/ 76200 w 419100"/>
              <a:gd name="connsiteY17" fmla="*/ 292100 h 419100"/>
              <a:gd name="connsiteX18" fmla="*/ 101600 w 419100"/>
              <a:gd name="connsiteY18" fmla="*/ 254000 h 419100"/>
              <a:gd name="connsiteX19" fmla="*/ 152400 w 419100"/>
              <a:gd name="connsiteY19" fmla="*/ 228600 h 419100"/>
              <a:gd name="connsiteX20" fmla="*/ 279400 w 419100"/>
              <a:gd name="connsiteY20" fmla="*/ 88900 h 419100"/>
              <a:gd name="connsiteX21" fmla="*/ 317500 w 419100"/>
              <a:gd name="connsiteY21" fmla="*/ 76200 h 419100"/>
              <a:gd name="connsiteX22" fmla="*/ 342900 w 419100"/>
              <a:gd name="connsiteY22" fmla="*/ 38100 h 419100"/>
              <a:gd name="connsiteX23" fmla="*/ 406400 w 419100"/>
              <a:gd name="connsiteY23" fmla="*/ 0 h 419100"/>
              <a:gd name="connsiteX24" fmla="*/ 406400 w 419100"/>
              <a:gd name="connsiteY2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9100" h="419100">
                <a:moveTo>
                  <a:pt x="0" y="393700"/>
                </a:moveTo>
                <a:lnTo>
                  <a:pt x="0" y="393700"/>
                </a:lnTo>
                <a:cubicBezTo>
                  <a:pt x="122575" y="325603"/>
                  <a:pt x="75317" y="349692"/>
                  <a:pt x="139700" y="317500"/>
                </a:cubicBezTo>
                <a:lnTo>
                  <a:pt x="419100" y="63500"/>
                </a:lnTo>
                <a:lnTo>
                  <a:pt x="406400" y="152400"/>
                </a:lnTo>
                <a:lnTo>
                  <a:pt x="0" y="419100"/>
                </a:lnTo>
                <a:cubicBezTo>
                  <a:pt x="38100" y="389467"/>
                  <a:pt x="77825" y="361812"/>
                  <a:pt x="114300" y="330200"/>
                </a:cubicBezTo>
                <a:cubicBezTo>
                  <a:pt x="141445" y="306674"/>
                  <a:pt x="160612" y="273925"/>
                  <a:pt x="190500" y="254000"/>
                </a:cubicBezTo>
                <a:cubicBezTo>
                  <a:pt x="203200" y="245533"/>
                  <a:pt x="214652" y="234799"/>
                  <a:pt x="228600" y="228600"/>
                </a:cubicBezTo>
                <a:cubicBezTo>
                  <a:pt x="253066" y="217726"/>
                  <a:pt x="304800" y="203200"/>
                  <a:pt x="304800" y="203200"/>
                </a:cubicBezTo>
                <a:cubicBezTo>
                  <a:pt x="351367" y="133350"/>
                  <a:pt x="304800" y="192617"/>
                  <a:pt x="368300" y="139700"/>
                </a:cubicBezTo>
                <a:cubicBezTo>
                  <a:pt x="382098" y="128202"/>
                  <a:pt x="414432" y="117664"/>
                  <a:pt x="406400" y="101600"/>
                </a:cubicBezTo>
                <a:cubicBezTo>
                  <a:pt x="404122" y="97044"/>
                  <a:pt x="324983" y="124506"/>
                  <a:pt x="317500" y="127000"/>
                </a:cubicBezTo>
                <a:cubicBezTo>
                  <a:pt x="189412" y="223066"/>
                  <a:pt x="347434" y="100808"/>
                  <a:pt x="215900" y="215900"/>
                </a:cubicBezTo>
                <a:cubicBezTo>
                  <a:pt x="199970" y="229838"/>
                  <a:pt x="182440" y="241862"/>
                  <a:pt x="165100" y="254000"/>
                </a:cubicBezTo>
                <a:cubicBezTo>
                  <a:pt x="140091" y="271506"/>
                  <a:pt x="110486" y="283214"/>
                  <a:pt x="88900" y="304800"/>
                </a:cubicBezTo>
                <a:cubicBezTo>
                  <a:pt x="40007" y="353693"/>
                  <a:pt x="65744" y="332937"/>
                  <a:pt x="12700" y="368300"/>
                </a:cubicBezTo>
                <a:cubicBezTo>
                  <a:pt x="75763" y="273705"/>
                  <a:pt x="-5288" y="389886"/>
                  <a:pt x="76200" y="292100"/>
                </a:cubicBezTo>
                <a:cubicBezTo>
                  <a:pt x="85971" y="280374"/>
                  <a:pt x="89874" y="263771"/>
                  <a:pt x="101600" y="254000"/>
                </a:cubicBezTo>
                <a:cubicBezTo>
                  <a:pt x="116144" y="241880"/>
                  <a:pt x="135467" y="237067"/>
                  <a:pt x="152400" y="228600"/>
                </a:cubicBezTo>
                <a:cubicBezTo>
                  <a:pt x="173301" y="202474"/>
                  <a:pt x="253391" y="97570"/>
                  <a:pt x="279400" y="88900"/>
                </a:cubicBezTo>
                <a:lnTo>
                  <a:pt x="317500" y="76200"/>
                </a:lnTo>
                <a:cubicBezTo>
                  <a:pt x="325967" y="63500"/>
                  <a:pt x="332107" y="48893"/>
                  <a:pt x="342900" y="38100"/>
                </a:cubicBezTo>
                <a:cubicBezTo>
                  <a:pt x="358225" y="22775"/>
                  <a:pt x="386357" y="10022"/>
                  <a:pt x="406400" y="0"/>
                </a:cubicBezTo>
                <a:lnTo>
                  <a:pt x="4064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641778" y="4621402"/>
            <a:ext cx="1149221" cy="687196"/>
          </a:xfrm>
          <a:custGeom>
            <a:avLst/>
            <a:gdLst>
              <a:gd name="connsiteX0" fmla="*/ 1003300 w 1149221"/>
              <a:gd name="connsiteY0" fmla="*/ 14096 h 687196"/>
              <a:gd name="connsiteX1" fmla="*/ 1003300 w 1149221"/>
              <a:gd name="connsiteY1" fmla="*/ 14096 h 687196"/>
              <a:gd name="connsiteX2" fmla="*/ 901700 w 1149221"/>
              <a:gd name="connsiteY2" fmla="*/ 153796 h 687196"/>
              <a:gd name="connsiteX3" fmla="*/ 787400 w 1149221"/>
              <a:gd name="connsiteY3" fmla="*/ 268096 h 687196"/>
              <a:gd name="connsiteX4" fmla="*/ 736600 w 1149221"/>
              <a:gd name="connsiteY4" fmla="*/ 318896 h 687196"/>
              <a:gd name="connsiteX5" fmla="*/ 698500 w 1149221"/>
              <a:gd name="connsiteY5" fmla="*/ 369696 h 687196"/>
              <a:gd name="connsiteX6" fmla="*/ 596900 w 1149221"/>
              <a:gd name="connsiteY6" fmla="*/ 433196 h 687196"/>
              <a:gd name="connsiteX7" fmla="*/ 546100 w 1149221"/>
              <a:gd name="connsiteY7" fmla="*/ 471296 h 687196"/>
              <a:gd name="connsiteX8" fmla="*/ 457200 w 1149221"/>
              <a:gd name="connsiteY8" fmla="*/ 509396 h 687196"/>
              <a:gd name="connsiteX9" fmla="*/ 355600 w 1149221"/>
              <a:gd name="connsiteY9" fmla="*/ 560196 h 687196"/>
              <a:gd name="connsiteX10" fmla="*/ 266700 w 1149221"/>
              <a:gd name="connsiteY10" fmla="*/ 610996 h 687196"/>
              <a:gd name="connsiteX11" fmla="*/ 304800 w 1149221"/>
              <a:gd name="connsiteY11" fmla="*/ 560196 h 687196"/>
              <a:gd name="connsiteX12" fmla="*/ 330200 w 1149221"/>
              <a:gd name="connsiteY12" fmla="*/ 522096 h 687196"/>
              <a:gd name="connsiteX13" fmla="*/ 368300 w 1149221"/>
              <a:gd name="connsiteY13" fmla="*/ 496696 h 687196"/>
              <a:gd name="connsiteX14" fmla="*/ 393700 w 1149221"/>
              <a:gd name="connsiteY14" fmla="*/ 458596 h 687196"/>
              <a:gd name="connsiteX15" fmla="*/ 469900 w 1149221"/>
              <a:gd name="connsiteY15" fmla="*/ 420496 h 687196"/>
              <a:gd name="connsiteX16" fmla="*/ 533400 w 1149221"/>
              <a:gd name="connsiteY16" fmla="*/ 395096 h 687196"/>
              <a:gd name="connsiteX17" fmla="*/ 571500 w 1149221"/>
              <a:gd name="connsiteY17" fmla="*/ 369696 h 687196"/>
              <a:gd name="connsiteX18" fmla="*/ 660400 w 1149221"/>
              <a:gd name="connsiteY18" fmla="*/ 331596 h 687196"/>
              <a:gd name="connsiteX19" fmla="*/ 774700 w 1149221"/>
              <a:gd name="connsiteY19" fmla="*/ 293496 h 687196"/>
              <a:gd name="connsiteX20" fmla="*/ 850900 w 1149221"/>
              <a:gd name="connsiteY20" fmla="*/ 229996 h 687196"/>
              <a:gd name="connsiteX21" fmla="*/ 901700 w 1149221"/>
              <a:gd name="connsiteY21" fmla="*/ 179196 h 687196"/>
              <a:gd name="connsiteX22" fmla="*/ 939800 w 1149221"/>
              <a:gd name="connsiteY22" fmla="*/ 153796 h 687196"/>
              <a:gd name="connsiteX23" fmla="*/ 1016000 w 1149221"/>
              <a:gd name="connsiteY23" fmla="*/ 90296 h 687196"/>
              <a:gd name="connsiteX24" fmla="*/ 1066800 w 1149221"/>
              <a:gd name="connsiteY24" fmla="*/ 52196 h 687196"/>
              <a:gd name="connsiteX25" fmla="*/ 1143000 w 1149221"/>
              <a:gd name="connsiteY25" fmla="*/ 1396 h 687196"/>
              <a:gd name="connsiteX26" fmla="*/ 1016000 w 1149221"/>
              <a:gd name="connsiteY26" fmla="*/ 52196 h 687196"/>
              <a:gd name="connsiteX27" fmla="*/ 952500 w 1149221"/>
              <a:gd name="connsiteY27" fmla="*/ 90296 h 687196"/>
              <a:gd name="connsiteX28" fmla="*/ 876300 w 1149221"/>
              <a:gd name="connsiteY28" fmla="*/ 141096 h 687196"/>
              <a:gd name="connsiteX29" fmla="*/ 812800 w 1149221"/>
              <a:gd name="connsiteY29" fmla="*/ 153796 h 687196"/>
              <a:gd name="connsiteX30" fmla="*/ 762000 w 1149221"/>
              <a:gd name="connsiteY30" fmla="*/ 191896 h 687196"/>
              <a:gd name="connsiteX31" fmla="*/ 673100 w 1149221"/>
              <a:gd name="connsiteY31" fmla="*/ 280796 h 687196"/>
              <a:gd name="connsiteX32" fmla="*/ 546100 w 1149221"/>
              <a:gd name="connsiteY32" fmla="*/ 369696 h 687196"/>
              <a:gd name="connsiteX33" fmla="*/ 520700 w 1149221"/>
              <a:gd name="connsiteY33" fmla="*/ 407796 h 687196"/>
              <a:gd name="connsiteX34" fmla="*/ 482600 w 1149221"/>
              <a:gd name="connsiteY34" fmla="*/ 458596 h 687196"/>
              <a:gd name="connsiteX35" fmla="*/ 609600 w 1149221"/>
              <a:gd name="connsiteY35" fmla="*/ 395096 h 687196"/>
              <a:gd name="connsiteX36" fmla="*/ 711200 w 1149221"/>
              <a:gd name="connsiteY36" fmla="*/ 331596 h 687196"/>
              <a:gd name="connsiteX37" fmla="*/ 762000 w 1149221"/>
              <a:gd name="connsiteY37" fmla="*/ 293496 h 687196"/>
              <a:gd name="connsiteX38" fmla="*/ 876300 w 1149221"/>
              <a:gd name="connsiteY38" fmla="*/ 229996 h 687196"/>
              <a:gd name="connsiteX39" fmla="*/ 952500 w 1149221"/>
              <a:gd name="connsiteY39" fmla="*/ 153796 h 687196"/>
              <a:gd name="connsiteX40" fmla="*/ 1003300 w 1149221"/>
              <a:gd name="connsiteY40" fmla="*/ 115696 h 687196"/>
              <a:gd name="connsiteX41" fmla="*/ 1041400 w 1149221"/>
              <a:gd name="connsiteY41" fmla="*/ 77596 h 687196"/>
              <a:gd name="connsiteX42" fmla="*/ 1079500 w 1149221"/>
              <a:gd name="connsiteY42" fmla="*/ 52196 h 687196"/>
              <a:gd name="connsiteX43" fmla="*/ 977900 w 1149221"/>
              <a:gd name="connsiteY43" fmla="*/ 64896 h 687196"/>
              <a:gd name="connsiteX44" fmla="*/ 927100 w 1149221"/>
              <a:gd name="connsiteY44" fmla="*/ 102996 h 687196"/>
              <a:gd name="connsiteX45" fmla="*/ 889000 w 1149221"/>
              <a:gd name="connsiteY45" fmla="*/ 128396 h 687196"/>
              <a:gd name="connsiteX46" fmla="*/ 787400 w 1149221"/>
              <a:gd name="connsiteY46" fmla="*/ 229996 h 687196"/>
              <a:gd name="connsiteX47" fmla="*/ 749300 w 1149221"/>
              <a:gd name="connsiteY47" fmla="*/ 280796 h 687196"/>
              <a:gd name="connsiteX48" fmla="*/ 711200 w 1149221"/>
              <a:gd name="connsiteY48" fmla="*/ 293496 h 687196"/>
              <a:gd name="connsiteX49" fmla="*/ 660400 w 1149221"/>
              <a:gd name="connsiteY49" fmla="*/ 318896 h 687196"/>
              <a:gd name="connsiteX50" fmla="*/ 622300 w 1149221"/>
              <a:gd name="connsiteY50" fmla="*/ 344296 h 687196"/>
              <a:gd name="connsiteX51" fmla="*/ 571500 w 1149221"/>
              <a:gd name="connsiteY51" fmla="*/ 382396 h 687196"/>
              <a:gd name="connsiteX52" fmla="*/ 533400 w 1149221"/>
              <a:gd name="connsiteY52" fmla="*/ 395096 h 687196"/>
              <a:gd name="connsiteX53" fmla="*/ 406400 w 1149221"/>
              <a:gd name="connsiteY53" fmla="*/ 458596 h 687196"/>
              <a:gd name="connsiteX54" fmla="*/ 381000 w 1149221"/>
              <a:gd name="connsiteY54" fmla="*/ 496696 h 687196"/>
              <a:gd name="connsiteX55" fmla="*/ 342900 w 1149221"/>
              <a:gd name="connsiteY55" fmla="*/ 509396 h 687196"/>
              <a:gd name="connsiteX56" fmla="*/ 304800 w 1149221"/>
              <a:gd name="connsiteY56" fmla="*/ 534796 h 687196"/>
              <a:gd name="connsiteX57" fmla="*/ 279400 w 1149221"/>
              <a:gd name="connsiteY57" fmla="*/ 572896 h 687196"/>
              <a:gd name="connsiteX58" fmla="*/ 241300 w 1149221"/>
              <a:gd name="connsiteY58" fmla="*/ 585596 h 687196"/>
              <a:gd name="connsiteX59" fmla="*/ 203200 w 1149221"/>
              <a:gd name="connsiteY59" fmla="*/ 610996 h 687196"/>
              <a:gd name="connsiteX60" fmla="*/ 114300 w 1149221"/>
              <a:gd name="connsiteY60" fmla="*/ 636396 h 687196"/>
              <a:gd name="connsiteX61" fmla="*/ 38100 w 1149221"/>
              <a:gd name="connsiteY61" fmla="*/ 661796 h 687196"/>
              <a:gd name="connsiteX62" fmla="*/ 0 w 1149221"/>
              <a:gd name="connsiteY62" fmla="*/ 674496 h 687196"/>
              <a:gd name="connsiteX63" fmla="*/ 0 w 1149221"/>
              <a:gd name="connsiteY63" fmla="*/ 687196 h 687196"/>
              <a:gd name="connsiteX64" fmla="*/ 0 w 1149221"/>
              <a:gd name="connsiteY64" fmla="*/ 687196 h 687196"/>
              <a:gd name="connsiteX65" fmla="*/ 0 w 1149221"/>
              <a:gd name="connsiteY65" fmla="*/ 687196 h 68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49221" h="687196">
                <a:moveTo>
                  <a:pt x="1003300" y="14096"/>
                </a:moveTo>
                <a:lnTo>
                  <a:pt x="1003300" y="14096"/>
                </a:lnTo>
                <a:cubicBezTo>
                  <a:pt x="969433" y="60663"/>
                  <a:pt x="942415" y="113081"/>
                  <a:pt x="901700" y="153796"/>
                </a:cubicBezTo>
                <a:lnTo>
                  <a:pt x="787400" y="268096"/>
                </a:lnTo>
                <a:cubicBezTo>
                  <a:pt x="770467" y="285029"/>
                  <a:pt x="750968" y="299738"/>
                  <a:pt x="736600" y="318896"/>
                </a:cubicBezTo>
                <a:cubicBezTo>
                  <a:pt x="723900" y="335829"/>
                  <a:pt x="713467" y="354729"/>
                  <a:pt x="698500" y="369696"/>
                </a:cubicBezTo>
                <a:cubicBezTo>
                  <a:pt x="650531" y="417665"/>
                  <a:pt x="650554" y="399662"/>
                  <a:pt x="596900" y="433196"/>
                </a:cubicBezTo>
                <a:cubicBezTo>
                  <a:pt x="578951" y="444414"/>
                  <a:pt x="564049" y="460078"/>
                  <a:pt x="546100" y="471296"/>
                </a:cubicBezTo>
                <a:cubicBezTo>
                  <a:pt x="472982" y="516995"/>
                  <a:pt x="520575" y="480589"/>
                  <a:pt x="457200" y="509396"/>
                </a:cubicBezTo>
                <a:cubicBezTo>
                  <a:pt x="422730" y="525064"/>
                  <a:pt x="387105" y="539193"/>
                  <a:pt x="355600" y="560196"/>
                </a:cubicBezTo>
                <a:cubicBezTo>
                  <a:pt x="301748" y="596098"/>
                  <a:pt x="331152" y="578770"/>
                  <a:pt x="266700" y="610996"/>
                </a:cubicBezTo>
                <a:cubicBezTo>
                  <a:pt x="279400" y="594063"/>
                  <a:pt x="292497" y="577420"/>
                  <a:pt x="304800" y="560196"/>
                </a:cubicBezTo>
                <a:cubicBezTo>
                  <a:pt x="313672" y="547776"/>
                  <a:pt x="319407" y="532889"/>
                  <a:pt x="330200" y="522096"/>
                </a:cubicBezTo>
                <a:cubicBezTo>
                  <a:pt x="340993" y="511303"/>
                  <a:pt x="355600" y="505163"/>
                  <a:pt x="368300" y="496696"/>
                </a:cubicBezTo>
                <a:cubicBezTo>
                  <a:pt x="376767" y="483996"/>
                  <a:pt x="382907" y="469389"/>
                  <a:pt x="393700" y="458596"/>
                </a:cubicBezTo>
                <a:cubicBezTo>
                  <a:pt x="420675" y="431621"/>
                  <a:pt x="436846" y="432891"/>
                  <a:pt x="469900" y="420496"/>
                </a:cubicBezTo>
                <a:cubicBezTo>
                  <a:pt x="491246" y="412491"/>
                  <a:pt x="513010" y="405291"/>
                  <a:pt x="533400" y="395096"/>
                </a:cubicBezTo>
                <a:cubicBezTo>
                  <a:pt x="547052" y="388270"/>
                  <a:pt x="558248" y="377269"/>
                  <a:pt x="571500" y="369696"/>
                </a:cubicBezTo>
                <a:cubicBezTo>
                  <a:pt x="655741" y="321558"/>
                  <a:pt x="589160" y="362128"/>
                  <a:pt x="660400" y="331596"/>
                </a:cubicBezTo>
                <a:cubicBezTo>
                  <a:pt x="752415" y="292161"/>
                  <a:pt x="667656" y="314905"/>
                  <a:pt x="774700" y="293496"/>
                </a:cubicBezTo>
                <a:cubicBezTo>
                  <a:pt x="827923" y="213662"/>
                  <a:pt x="764964" y="294448"/>
                  <a:pt x="850900" y="229996"/>
                </a:cubicBezTo>
                <a:cubicBezTo>
                  <a:pt x="870058" y="215628"/>
                  <a:pt x="883518" y="194781"/>
                  <a:pt x="901700" y="179196"/>
                </a:cubicBezTo>
                <a:cubicBezTo>
                  <a:pt x="913289" y="169263"/>
                  <a:pt x="928074" y="163567"/>
                  <a:pt x="939800" y="153796"/>
                </a:cubicBezTo>
                <a:cubicBezTo>
                  <a:pt x="1082110" y="35205"/>
                  <a:pt x="883567" y="184891"/>
                  <a:pt x="1016000" y="90296"/>
                </a:cubicBezTo>
                <a:cubicBezTo>
                  <a:pt x="1033224" y="77993"/>
                  <a:pt x="1049460" y="64334"/>
                  <a:pt x="1066800" y="52196"/>
                </a:cubicBezTo>
                <a:cubicBezTo>
                  <a:pt x="1091809" y="34690"/>
                  <a:pt x="1171960" y="-8257"/>
                  <a:pt x="1143000" y="1396"/>
                </a:cubicBezTo>
                <a:cubicBezTo>
                  <a:pt x="1075267" y="23974"/>
                  <a:pt x="1072061" y="21051"/>
                  <a:pt x="1016000" y="52196"/>
                </a:cubicBezTo>
                <a:cubicBezTo>
                  <a:pt x="994422" y="64184"/>
                  <a:pt x="973325" y="77044"/>
                  <a:pt x="952500" y="90296"/>
                </a:cubicBezTo>
                <a:cubicBezTo>
                  <a:pt x="926746" y="106685"/>
                  <a:pt x="906234" y="135109"/>
                  <a:pt x="876300" y="141096"/>
                </a:cubicBezTo>
                <a:lnTo>
                  <a:pt x="812800" y="153796"/>
                </a:lnTo>
                <a:cubicBezTo>
                  <a:pt x="795867" y="166496"/>
                  <a:pt x="777662" y="177658"/>
                  <a:pt x="762000" y="191896"/>
                </a:cubicBezTo>
                <a:cubicBezTo>
                  <a:pt x="730991" y="220086"/>
                  <a:pt x="707969" y="257550"/>
                  <a:pt x="673100" y="280796"/>
                </a:cubicBezTo>
                <a:cubicBezTo>
                  <a:pt x="660653" y="289094"/>
                  <a:pt x="564905" y="350891"/>
                  <a:pt x="546100" y="369696"/>
                </a:cubicBezTo>
                <a:cubicBezTo>
                  <a:pt x="535307" y="380489"/>
                  <a:pt x="529572" y="395376"/>
                  <a:pt x="520700" y="407796"/>
                </a:cubicBezTo>
                <a:cubicBezTo>
                  <a:pt x="508397" y="425020"/>
                  <a:pt x="461646" y="461589"/>
                  <a:pt x="482600" y="458596"/>
                </a:cubicBezTo>
                <a:cubicBezTo>
                  <a:pt x="529454" y="451903"/>
                  <a:pt x="569464" y="420181"/>
                  <a:pt x="609600" y="395096"/>
                </a:cubicBezTo>
                <a:cubicBezTo>
                  <a:pt x="643467" y="373929"/>
                  <a:pt x="679250" y="355558"/>
                  <a:pt x="711200" y="331596"/>
                </a:cubicBezTo>
                <a:cubicBezTo>
                  <a:pt x="728133" y="318896"/>
                  <a:pt x="744051" y="304714"/>
                  <a:pt x="762000" y="293496"/>
                </a:cubicBezTo>
                <a:cubicBezTo>
                  <a:pt x="812968" y="261641"/>
                  <a:pt x="825134" y="271859"/>
                  <a:pt x="876300" y="229996"/>
                </a:cubicBezTo>
                <a:cubicBezTo>
                  <a:pt x="904101" y="207249"/>
                  <a:pt x="923763" y="175349"/>
                  <a:pt x="952500" y="153796"/>
                </a:cubicBezTo>
                <a:cubicBezTo>
                  <a:pt x="969433" y="141096"/>
                  <a:pt x="987229" y="129471"/>
                  <a:pt x="1003300" y="115696"/>
                </a:cubicBezTo>
                <a:cubicBezTo>
                  <a:pt x="1016937" y="104007"/>
                  <a:pt x="1027602" y="89094"/>
                  <a:pt x="1041400" y="77596"/>
                </a:cubicBezTo>
                <a:cubicBezTo>
                  <a:pt x="1053126" y="67825"/>
                  <a:pt x="1094467" y="55189"/>
                  <a:pt x="1079500" y="52196"/>
                </a:cubicBezTo>
                <a:cubicBezTo>
                  <a:pt x="1046033" y="45503"/>
                  <a:pt x="1011767" y="60663"/>
                  <a:pt x="977900" y="64896"/>
                </a:cubicBezTo>
                <a:cubicBezTo>
                  <a:pt x="960967" y="77596"/>
                  <a:pt x="944324" y="90693"/>
                  <a:pt x="927100" y="102996"/>
                </a:cubicBezTo>
                <a:cubicBezTo>
                  <a:pt x="914680" y="111868"/>
                  <a:pt x="900294" y="118129"/>
                  <a:pt x="889000" y="128396"/>
                </a:cubicBezTo>
                <a:cubicBezTo>
                  <a:pt x="853561" y="160613"/>
                  <a:pt x="816137" y="191680"/>
                  <a:pt x="787400" y="229996"/>
                </a:cubicBezTo>
                <a:cubicBezTo>
                  <a:pt x="774700" y="246929"/>
                  <a:pt x="765561" y="267245"/>
                  <a:pt x="749300" y="280796"/>
                </a:cubicBezTo>
                <a:cubicBezTo>
                  <a:pt x="739016" y="289366"/>
                  <a:pt x="723505" y="288223"/>
                  <a:pt x="711200" y="293496"/>
                </a:cubicBezTo>
                <a:cubicBezTo>
                  <a:pt x="693799" y="300954"/>
                  <a:pt x="676838" y="309503"/>
                  <a:pt x="660400" y="318896"/>
                </a:cubicBezTo>
                <a:cubicBezTo>
                  <a:pt x="647148" y="326469"/>
                  <a:pt x="634720" y="335424"/>
                  <a:pt x="622300" y="344296"/>
                </a:cubicBezTo>
                <a:cubicBezTo>
                  <a:pt x="605076" y="356599"/>
                  <a:pt x="589878" y="371894"/>
                  <a:pt x="571500" y="382396"/>
                </a:cubicBezTo>
                <a:cubicBezTo>
                  <a:pt x="559877" y="389038"/>
                  <a:pt x="545102" y="388595"/>
                  <a:pt x="533400" y="395096"/>
                </a:cubicBezTo>
                <a:cubicBezTo>
                  <a:pt x="409687" y="463826"/>
                  <a:pt x="505678" y="433776"/>
                  <a:pt x="406400" y="458596"/>
                </a:cubicBezTo>
                <a:cubicBezTo>
                  <a:pt x="397933" y="471296"/>
                  <a:pt x="392919" y="487161"/>
                  <a:pt x="381000" y="496696"/>
                </a:cubicBezTo>
                <a:cubicBezTo>
                  <a:pt x="370547" y="505059"/>
                  <a:pt x="354874" y="503409"/>
                  <a:pt x="342900" y="509396"/>
                </a:cubicBezTo>
                <a:cubicBezTo>
                  <a:pt x="329248" y="516222"/>
                  <a:pt x="317500" y="526329"/>
                  <a:pt x="304800" y="534796"/>
                </a:cubicBezTo>
                <a:cubicBezTo>
                  <a:pt x="296333" y="547496"/>
                  <a:pt x="291319" y="563361"/>
                  <a:pt x="279400" y="572896"/>
                </a:cubicBezTo>
                <a:cubicBezTo>
                  <a:pt x="268947" y="581259"/>
                  <a:pt x="253274" y="579609"/>
                  <a:pt x="241300" y="585596"/>
                </a:cubicBezTo>
                <a:cubicBezTo>
                  <a:pt x="227648" y="592422"/>
                  <a:pt x="216852" y="604170"/>
                  <a:pt x="203200" y="610996"/>
                </a:cubicBezTo>
                <a:cubicBezTo>
                  <a:pt x="181860" y="621666"/>
                  <a:pt x="134645" y="630292"/>
                  <a:pt x="114300" y="636396"/>
                </a:cubicBezTo>
                <a:cubicBezTo>
                  <a:pt x="88655" y="644089"/>
                  <a:pt x="63500" y="653329"/>
                  <a:pt x="38100" y="661796"/>
                </a:cubicBezTo>
                <a:cubicBezTo>
                  <a:pt x="25400" y="666029"/>
                  <a:pt x="0" y="661109"/>
                  <a:pt x="0" y="674496"/>
                </a:cubicBezTo>
                <a:lnTo>
                  <a:pt x="0" y="687196"/>
                </a:lnTo>
                <a:lnTo>
                  <a:pt x="0" y="687196"/>
                </a:lnTo>
                <a:lnTo>
                  <a:pt x="0" y="687196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0262310">
            <a:off x="2767539" y="4437770"/>
            <a:ext cx="223768" cy="221052"/>
          </a:xfrm>
          <a:prstGeom prst="ellipse">
            <a:avLst/>
          </a:prstGeom>
          <a:solidFill>
            <a:schemeClr val="tx2">
              <a:alpha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30077" y="4234309"/>
            <a:ext cx="24030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Dwarf, cluster &amp; </a:t>
            </a:r>
          </a:p>
          <a:p>
            <a:r>
              <a:rPr lang="en-US" sz="1600"/>
              <a:t>stream orbits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99" y="-25400"/>
            <a:ext cx="542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How massive is the Magellanic Group?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86" y="342900"/>
            <a:ext cx="5973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If massive enough, it can have a group corona that may protect its gas streams from the Galactic corona’s interaction. It cannot be so massive that it badly distorts Galaxy dynamics.</a:t>
            </a:r>
          </a:p>
        </p:txBody>
      </p:sp>
    </p:spTree>
    <p:extLst>
      <p:ext uri="{BB962C8B-B14F-4D97-AF65-F5344CB8AC3E}">
        <p14:creationId xmlns:p14="http://schemas.microsoft.com/office/powerpoint/2010/main" val="134913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G_GASS_Parkes_Stre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1" y="0"/>
            <a:ext cx="8239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6950" y="6130786"/>
            <a:ext cx="290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8EB4E3"/>
                </a:solidFill>
                <a:latin typeface="Calibri"/>
              </a:rPr>
              <a:t>GASS Survey</a:t>
            </a:r>
          </a:p>
          <a:p>
            <a:r>
              <a:rPr lang="en-US" sz="2000">
                <a:solidFill>
                  <a:srgbClr val="8EB4E3"/>
                </a:solidFill>
                <a:latin typeface="Calibri"/>
              </a:rPr>
              <a:t>McClure-Griffiths + 2009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9400" y="2628900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prstClr val="white"/>
                </a:solidFill>
                <a:latin typeface="Calibri"/>
              </a:rPr>
              <a:t>SMC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1400" y="3196630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prstClr val="white"/>
                </a:solidFill>
                <a:latin typeface="Calibri"/>
              </a:rPr>
              <a:t>LMC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7950" y="4750832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alibri"/>
              </a:rPr>
              <a:t>Leading arms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0350" y="1004332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alibri"/>
              </a:rPr>
              <a:t>Trailing stream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42" y="5944930"/>
            <a:ext cx="33528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6600"/>
                </a:solidFill>
                <a:latin typeface="Calibri"/>
              </a:rPr>
              <a:t>HI mass ~ 10</a:t>
            </a:r>
            <a:r>
              <a:rPr lang="en-US" sz="2000" baseline="30000">
                <a:solidFill>
                  <a:srgbClr val="FF6600"/>
                </a:solidFill>
                <a:latin typeface="Calibri"/>
              </a:rPr>
              <a:t>9</a:t>
            </a:r>
            <a:r>
              <a:rPr lang="en-US" sz="2000">
                <a:solidFill>
                  <a:srgbClr val="FF6600"/>
                </a:solidFill>
                <a:latin typeface="Calibri"/>
              </a:rPr>
              <a:t> M</a:t>
            </a:r>
            <a:r>
              <a:rPr lang="en-US" sz="2000" baseline="-2500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  </a:t>
            </a:r>
          </a:p>
          <a:p>
            <a:r>
              <a:rPr lang="en-US" sz="2000">
                <a:solidFill>
                  <a:srgbClr val="FF6600"/>
                </a:solidFill>
                <a:latin typeface="Calibri"/>
              </a:rPr>
              <a:t>H</a:t>
            </a:r>
            <a:r>
              <a:rPr lang="en-US" sz="2000" baseline="30000">
                <a:solidFill>
                  <a:srgbClr val="FF6600"/>
                </a:solidFill>
                <a:latin typeface="Calibri"/>
              </a:rPr>
              <a:t>+</a:t>
            </a:r>
            <a:r>
              <a:rPr lang="en-US" sz="2000">
                <a:solidFill>
                  <a:srgbClr val="FF6600"/>
                </a:solidFill>
                <a:latin typeface="Calibri"/>
              </a:rPr>
              <a:t> mass ~ 10</a:t>
            </a:r>
            <a:r>
              <a:rPr lang="en-US" sz="2000" baseline="30000">
                <a:solidFill>
                  <a:srgbClr val="FF6600"/>
                </a:solidFill>
                <a:latin typeface="Calibri"/>
              </a:rPr>
              <a:t>9</a:t>
            </a:r>
            <a:r>
              <a:rPr lang="en-US" sz="2000">
                <a:solidFill>
                  <a:srgbClr val="FF6600"/>
                </a:solidFill>
                <a:latin typeface="Calibri"/>
              </a:rPr>
              <a:t> M</a:t>
            </a:r>
            <a:r>
              <a:rPr lang="en-US" sz="2000" baseline="-2500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baseline="-25000">
              <a:solidFill>
                <a:srgbClr val="FF6600"/>
              </a:solidFill>
              <a:latin typeface="Calibri"/>
            </a:endParaRPr>
          </a:p>
          <a:p>
            <a:endParaRPr lang="en-US" sz="2000" baseline="-25000">
              <a:solidFill>
                <a:srgbClr val="FF66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71" y="29865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alibri"/>
              </a:rPr>
              <a:t>Gas accretion  - halo interaction</a:t>
            </a:r>
          </a:p>
        </p:txBody>
      </p:sp>
      <p:pic>
        <p:nvPicPr>
          <p:cNvPr id="11" name="Picture 10" descr="Screen Shot 2019-09-10 at 7.27.4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0"/>
            <a:ext cx="3340100" cy="36836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4348195">
            <a:off x="5473782" y="1906033"/>
            <a:ext cx="255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Leading edge, LMC HI</a:t>
            </a:r>
          </a:p>
        </p:txBody>
      </p:sp>
    </p:spTree>
    <p:extLst>
      <p:ext uri="{BB962C8B-B14F-4D97-AF65-F5344CB8AC3E}">
        <p14:creationId xmlns:p14="http://schemas.microsoft.com/office/powerpoint/2010/main" val="168662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293</Words>
  <Application>Microsoft Macintosh PowerPoint</Application>
  <PresentationFormat>On-screen Show (4:3)</PresentationFormat>
  <Paragraphs>38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1_Office Theme</vt:lpstr>
      <vt:lpstr>PowerPoint Presentation</vt:lpstr>
      <vt:lpstr>PowerPoint Presentation</vt:lpstr>
    </vt:vector>
  </TitlesOfParts>
  <Company>AAO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Joss Hawthorn</dc:creator>
  <cp:lastModifiedBy>Joss Hawthorn</cp:lastModifiedBy>
  <cp:revision>41</cp:revision>
  <dcterms:created xsi:type="dcterms:W3CDTF">2018-06-08T05:20:52Z</dcterms:created>
  <dcterms:modified xsi:type="dcterms:W3CDTF">2019-09-10T09:35:38Z</dcterms:modified>
</cp:coreProperties>
</file>