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01" r:id="rId2"/>
  </p:sldMasterIdLst>
  <p:notesMasterIdLst>
    <p:notesMasterId r:id="rId25"/>
  </p:notesMasterIdLst>
  <p:sldIdLst>
    <p:sldId id="338" r:id="rId3"/>
    <p:sldId id="576" r:id="rId4"/>
    <p:sldId id="567" r:id="rId5"/>
    <p:sldId id="552" r:id="rId6"/>
    <p:sldId id="536" r:id="rId7"/>
    <p:sldId id="539" r:id="rId8"/>
    <p:sldId id="540" r:id="rId9"/>
    <p:sldId id="553" r:id="rId10"/>
    <p:sldId id="561" r:id="rId11"/>
    <p:sldId id="546" r:id="rId12"/>
    <p:sldId id="545" r:id="rId13"/>
    <p:sldId id="542" r:id="rId14"/>
    <p:sldId id="565" r:id="rId15"/>
    <p:sldId id="566" r:id="rId16"/>
    <p:sldId id="568" r:id="rId17"/>
    <p:sldId id="556" r:id="rId18"/>
    <p:sldId id="555" r:id="rId19"/>
    <p:sldId id="558" r:id="rId20"/>
    <p:sldId id="580" r:id="rId21"/>
    <p:sldId id="577" r:id="rId22"/>
    <p:sldId id="570" r:id="rId23"/>
    <p:sldId id="581" r:id="rId2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79"/>
    <p:restoredTop sz="87007" autoAdjust="0"/>
  </p:normalViewPr>
  <p:slideViewPr>
    <p:cSldViewPr snapToGrid="0" snapToObjects="1">
      <p:cViewPr varScale="1">
        <p:scale>
          <a:sx n="147" d="100"/>
          <a:sy n="147" d="100"/>
        </p:scale>
        <p:origin x="944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BAF7F-0879-544E-A229-BC927B27910E}" type="datetimeFigureOut">
              <a:rPr lang="en-US" smtClean="0"/>
              <a:t>1/12/24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95720-D226-1B49-8083-A5FA98C8CE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56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www.dreamstime.com</a:t>
            </a:r>
            <a:r>
              <a:rPr lang="en-US" dirty="0"/>
              <a:t>/global-computer-network-internet-communication-d-render-computer-network-isolated-white-background-network-connection-internet-image135330436#_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908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9611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BS is used to prove a Bell inequality – means entangled!!</a:t>
            </a:r>
          </a:p>
          <a:p>
            <a:endParaRPr lang="en-US" dirty="0"/>
          </a:p>
          <a:p>
            <a:r>
              <a:rPr lang="en-US" dirty="0"/>
              <a:t>BS useful because photons are inherently polarized – Hong </a:t>
            </a:r>
            <a:r>
              <a:rPr lang="en-US" dirty="0" err="1"/>
              <a:t>Ou</a:t>
            </a:r>
            <a:r>
              <a:rPr lang="en-US" dirty="0"/>
              <a:t> effect relevant? check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5720-D226-1B49-8083-A5FA98C8CEA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127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AO really helps here since longer correlation times, lower entangled photon rates</a:t>
            </a:r>
          </a:p>
          <a:p>
            <a:endParaRPr lang="en-US"/>
          </a:p>
          <a:p>
            <a:r>
              <a:rPr lang="en-US"/>
              <a:t>don;t need to say polarized here because even unpolarized photons are entangled </a:t>
            </a:r>
          </a:p>
          <a:p>
            <a:r>
              <a:rPr lang="en-US"/>
              <a:t>invisibly by their polarization say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5720-D226-1B49-8083-A5FA98C8CEA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063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8407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sentence is how we control the electrons externally</a:t>
            </a:r>
          </a:p>
          <a:p>
            <a:r>
              <a:rPr lang="en-US" dirty="0"/>
              <a:t>The second sentence is how we get the atom to store the photonic state</a:t>
            </a:r>
          </a:p>
          <a:p>
            <a:endParaRPr lang="en-US" dirty="0"/>
          </a:p>
          <a:p>
            <a:r>
              <a:rPr lang="en-US" dirty="0"/>
              <a:t>See review – basis of qubits in QCs </a:t>
            </a:r>
            <a:r>
              <a:rPr lang="en-US" dirty="0" err="1"/>
              <a:t>etc</a:t>
            </a:r>
            <a:r>
              <a:rPr lang="en-US" dirty="0"/>
              <a:t> – it’s all about SPIN COHERENCE TIMES 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905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Yttrium orthosilicate: high efficiency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417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SAIL labs best filters to date!</a:t>
            </a:r>
          </a:p>
          <a:p>
            <a:endParaRPr lang="en-US"/>
          </a:p>
          <a:p>
            <a:r>
              <a:rPr lang="en-US"/>
              <a:t>1. Crystal waveguide entangled photons</a:t>
            </a:r>
          </a:p>
          <a:p>
            <a:r>
              <a:rPr lang="en-US"/>
              <a:t>2. Backscatter filter since bright sources</a:t>
            </a:r>
          </a:p>
          <a:p>
            <a:r>
              <a:rPr lang="en-US"/>
              <a:t>3. Beam splitter waveguide and entangle – coupled waveguide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5720-D226-1B49-8083-A5FA98C8CEA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989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/>
              <a:t>Done using VLBI</a:t>
            </a:r>
          </a:p>
        </p:txBody>
      </p:sp>
    </p:spTree>
    <p:extLst>
      <p:ext uri="{BB962C8B-B14F-4D97-AF65-F5344CB8AC3E}">
        <p14:creationId xmlns:p14="http://schemas.microsoft.com/office/powerpoint/2010/main" val="160094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17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6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517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Feynmann</a:t>
            </a:r>
            <a:r>
              <a:rPr lang="en-US" dirty="0"/>
              <a:t> – most of physics is in YS. Newton corpuscular, </a:t>
            </a:r>
            <a:r>
              <a:rPr lang="en-US" dirty="0" err="1"/>
              <a:t>Christiann</a:t>
            </a:r>
            <a:r>
              <a:rPr lang="en-US" dirty="0"/>
              <a:t> Huygens/Netherlands waves. Young polymath, medical, Egyptologist,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80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22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this ahead of ESO Gravity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11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in radio interferometry, HBT should have got Nobel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3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Veritasium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=Iuv6hY6zsd0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295720-D226-1B49-8083-A5FA98C8C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E64626"/>
              </a:solidFill>
            </a:endParaRPr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0"/>
            <a:ext cx="4556125" cy="5143500"/>
          </a:xfrm>
          <a:solidFill>
            <a:schemeClr val="accent4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11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189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06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2664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020366"/>
            <a:ext cx="4038600" cy="309779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1627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AU" noProof="0" dirty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5970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AU" noProof="0" dirty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8079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9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8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0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29125"/>
            <a:ext cx="15367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261227"/>
            <a:ext cx="8388586" cy="396568"/>
          </a:xfrm>
        </p:spPr>
        <p:txBody>
          <a:bodyPr tIns="0" anchor="t"/>
          <a:lstStyle>
            <a:lvl1pPr>
              <a:defRPr baseline="0"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884" y="657795"/>
            <a:ext cx="8387705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350309"/>
            <a:ext cx="8226486" cy="3476622"/>
          </a:xfrm>
          <a:solidFill>
            <a:schemeClr val="accent4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162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81153" y="-1217564"/>
            <a:ext cx="4611565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6988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0238"/>
            <a:ext cx="11112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7" y="1686487"/>
            <a:ext cx="3947991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442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tIns="0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7" y="1686487"/>
            <a:ext cx="3947991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7315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0238"/>
            <a:ext cx="111125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7" y="1686487"/>
            <a:ext cx="3947991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6977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5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62287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924624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31869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252665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69248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874049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0978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ropped images_Widescree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2712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291187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95172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35420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85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85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</a:rPr>
              <a:pPr/>
              <a:t>12.01.24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</a:rPr>
              <a:pPr/>
              <a:t>‹#›</a:t>
            </a:fld>
            <a:endParaRPr lang="en-US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3839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ropped images_Widescreen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58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545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7" name="Picture 7" descr="USY_MB1_PMS_1_Colour_Standard_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45169" y="313766"/>
            <a:ext cx="4035774" cy="4513166"/>
          </a:xfrm>
          <a:solidFill>
            <a:schemeClr val="accent4"/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AU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007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14325"/>
            <a:ext cx="40354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9788" y="314325"/>
            <a:ext cx="4030662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630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25" y="309563"/>
            <a:ext cx="40354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USY_MB1_PMS_1_Colour_Standard_Logo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443413"/>
            <a:ext cx="1109663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526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731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Insert slide title here… 24pt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19175"/>
            <a:ext cx="8229600" cy="3575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Sub-heading Bold… 20pt</a:t>
            </a:r>
          </a:p>
          <a:p>
            <a:pPr lvl="0"/>
            <a:r>
              <a:rPr lang="en-US"/>
              <a:t>Add body copy </a:t>
            </a:r>
          </a:p>
          <a:p>
            <a:pPr lvl="0"/>
            <a:r>
              <a:rPr lang="en-US"/>
              <a:t>Add bullet point</a:t>
            </a:r>
          </a:p>
          <a:p>
            <a:pPr lvl="0"/>
            <a:r>
              <a:rPr lang="en-US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Page </a:t>
            </a:r>
            <a:fld id="{17B45C2B-5911-204A-99D5-05E77B133151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47" r:id="rId19"/>
    <p:sldLayoutId id="2147483748" r:id="rId20"/>
    <p:sldLayoutId id="2147483749" r:id="rId21"/>
    <p:sldLayoutId id="2147483750" r:id="rId22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E64626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53567"/>
            <a:ext cx="9144000" cy="42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0" y="589345"/>
            <a:ext cx="9144000" cy="4447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FA09AC-368B-4E3B-8EBA-84DF67B64AC0}" type="datetimeFigureOut">
              <a:rPr lang="de-DE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12.01.24</a:t>
            </a:fld>
            <a:endParaRPr lang="en-US" dirty="0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9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9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08AA4FA-BA59-4E6A-9E54-3D04B0BE0D10}" type="slidenum">
              <a:rPr lang="en-US" smtClean="0">
                <a:solidFill>
                  <a:prstClr val="white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63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ransition>
    <p:fade/>
  </p:transition>
  <p:txStyles>
    <p:titleStyle>
      <a:lvl1pPr algn="ctr" defTabSz="6858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210" y="712844"/>
            <a:ext cx="4060077" cy="836987"/>
          </a:xfrm>
        </p:spPr>
        <p:txBody>
          <a:bodyPr/>
          <a:lstStyle/>
          <a:p>
            <a:r>
              <a:rPr lang="en-US" dirty="0" err="1"/>
              <a:t>Astrophotonics</a:t>
            </a:r>
            <a:r>
              <a:rPr lang="en-US" dirty="0"/>
              <a:t> and new avenues in quantum networks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7604" y="2346554"/>
            <a:ext cx="3630021" cy="1311046"/>
          </a:xfrm>
        </p:spPr>
        <p:txBody>
          <a:bodyPr/>
          <a:lstStyle/>
          <a:p>
            <a:r>
              <a:rPr lang="en-US" sz="1600" dirty="0"/>
              <a:t>Joss Bland-Hawthorn</a:t>
            </a:r>
          </a:p>
          <a:p>
            <a:r>
              <a:rPr lang="en-US" sz="1600" dirty="0"/>
              <a:t>ARC Laureate Professor</a:t>
            </a:r>
          </a:p>
          <a:p>
            <a:r>
              <a:rPr lang="en-US" sz="1600" dirty="0"/>
              <a:t>Director, Sydney Institute for Astronomy</a:t>
            </a:r>
          </a:p>
          <a:p>
            <a:endParaRPr lang="en-US" sz="1600" dirty="0"/>
          </a:p>
          <a:p>
            <a:endParaRPr lang="en-US" sz="1600" dirty="0">
              <a:solidFill>
                <a:srgbClr val="C00000"/>
              </a:solidFill>
            </a:endParaRPr>
          </a:p>
          <a:p>
            <a:r>
              <a:rPr lang="en-US" sz="1600" dirty="0" err="1">
                <a:highlight>
                  <a:srgbClr val="C0C0C0"/>
                </a:highlight>
              </a:rPr>
              <a:t>AAS Virtual Astrophotonics Workshop</a:t>
            </a:r>
            <a:endParaRPr lang="en-US" sz="1600" dirty="0">
              <a:highlight>
                <a:srgbClr val="C0C0C0"/>
              </a:highlight>
            </a:endParaRPr>
          </a:p>
          <a:p>
            <a:r>
              <a:rPr lang="en-US" sz="1600" dirty="0">
                <a:highlight>
                  <a:srgbClr val="C0C0C0"/>
                </a:highlight>
              </a:rPr>
              <a:t>12</a:t>
            </a:r>
            <a:r>
              <a:rPr lang="en-US" sz="1600" baseline="30000" dirty="0">
                <a:highlight>
                  <a:srgbClr val="C0C0C0"/>
                </a:highlight>
              </a:rPr>
              <a:t>th</a:t>
            </a:r>
            <a:r>
              <a:rPr lang="en-US" sz="1600" dirty="0">
                <a:highlight>
                  <a:srgbClr val="C0C0C0"/>
                </a:highlight>
              </a:rPr>
              <a:t> January,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093366-D1EB-3345-A6C3-F1B666A7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9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315" y="126388"/>
            <a:ext cx="8787370" cy="275947"/>
          </a:xfrm>
        </p:spPr>
        <p:txBody>
          <a:bodyPr/>
          <a:lstStyle/>
          <a:p>
            <a:r>
              <a:rPr lang="en-US" dirty="0"/>
              <a:t>University of Sydney has been hugely influential in stellar interferometry </a:t>
            </a:r>
          </a:p>
        </p:txBody>
      </p:sp>
      <p:pic>
        <p:nvPicPr>
          <p:cNvPr id="5" name="Picture 4" descr="A picture containing outdoor, old&#10;&#10;Description automatically generated">
            <a:extLst>
              <a:ext uri="{FF2B5EF4-FFF2-40B4-BE49-F238E27FC236}">
                <a16:creationId xmlns:a16="http://schemas.microsoft.com/office/drawing/2014/main" id="{5F211D5D-02E9-E146-9038-152F51826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63" y="754377"/>
            <a:ext cx="4032507" cy="2240281"/>
          </a:xfrm>
          <a:prstGeom prst="rect">
            <a:avLst/>
          </a:prstGeom>
        </p:spPr>
      </p:pic>
      <p:pic>
        <p:nvPicPr>
          <p:cNvPr id="8" name="Picture 7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67A25094-2132-734D-87C2-91988AE6D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9" t="12924" r="3603" b="13544"/>
          <a:stretch/>
        </p:blipFill>
        <p:spPr>
          <a:xfrm>
            <a:off x="5052070" y="754377"/>
            <a:ext cx="3385085" cy="2240281"/>
          </a:xfrm>
          <a:prstGeom prst="rect">
            <a:avLst/>
          </a:prstGeom>
        </p:spPr>
      </p:pic>
      <p:pic>
        <p:nvPicPr>
          <p:cNvPr id="12" name="Picture 11" descr="A picture containing outdoor, nature, shore, land&#10;&#10;Description automatically generated">
            <a:extLst>
              <a:ext uri="{FF2B5EF4-FFF2-40B4-BE49-F238E27FC236}">
                <a16:creationId xmlns:a16="http://schemas.microsoft.com/office/drawing/2014/main" id="{254A7D7C-A44F-0C4C-9385-1BCFABFEF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784" y="2994658"/>
            <a:ext cx="7443216" cy="21458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A5A975C-83DF-3842-A6C5-881D2C675225}"/>
              </a:ext>
            </a:extLst>
          </p:cNvPr>
          <p:cNvSpPr txBox="1"/>
          <p:nvPr/>
        </p:nvSpPr>
        <p:spPr>
          <a:xfrm>
            <a:off x="1769371" y="3017516"/>
            <a:ext cx="133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SUSI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9BE3D-6552-0840-8ED8-A66C6C0DAE24}"/>
              </a:ext>
            </a:extLst>
          </p:cNvPr>
          <p:cNvSpPr txBox="1"/>
          <p:nvPr/>
        </p:nvSpPr>
        <p:spPr>
          <a:xfrm>
            <a:off x="1019563" y="754377"/>
            <a:ext cx="133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NSII</a:t>
            </a:r>
          </a:p>
        </p:txBody>
      </p:sp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B4BFAD13-81AD-044A-ACF2-3FD0FEA3C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012" y="1206606"/>
            <a:ext cx="2596673" cy="250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3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C7BB134-231C-F241-81B1-39DD4AEB0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200904" cy="4114800"/>
          </a:xfrm>
          <a:prstGeom prst="rect">
            <a:avLst/>
          </a:prstGeom>
        </p:spPr>
      </p:pic>
      <p:pic>
        <p:nvPicPr>
          <p:cNvPr id="3" name="Picture 2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93CED656-B179-AA48-8142-2FC5CB89E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700"/>
            <a:ext cx="4572000" cy="29718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A492AA-6370-E041-99AE-6DB28E7B8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0904" y="0"/>
            <a:ext cx="3943096" cy="2217992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01C2324D-A821-1247-BECD-7A42DB826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" y="3848100"/>
            <a:ext cx="3251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0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A1F14499-EB3B-F54F-A6BB-7D830FC53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9903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95254-0762-8C4E-B66F-B12B4F6E1530}"/>
              </a:ext>
            </a:extLst>
          </p:cNvPr>
          <p:cNvSpPr txBox="1"/>
          <p:nvPr/>
        </p:nvSpPr>
        <p:spPr>
          <a:xfrm>
            <a:off x="579276" y="103606"/>
            <a:ext cx="7386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ESO Gravity: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narrow-angle, phase-reference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μ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-arcsec astrometry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(builds on remarkable history: SUSI @ Sydney, CHARA, AMBER/MIDI/VINCI @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VLTi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ヒラギノ明朝 ProN W3" charset="0"/>
                <a:cs typeface="+mn-cs"/>
                <a:sym typeface="Times" charset="0"/>
              </a:rPr>
              <a:t>)</a:t>
            </a:r>
          </a:p>
        </p:txBody>
      </p:sp>
      <p:pic>
        <p:nvPicPr>
          <p:cNvPr id="5" name="Picture 4" descr="Gravity-1.png">
            <a:extLst>
              <a:ext uri="{FF2B5EF4-FFF2-40B4-BE49-F238E27FC236}">
                <a16:creationId xmlns:a16="http://schemas.microsoft.com/office/drawing/2014/main" id="{F10A7B07-DCB7-2747-A3FB-8C2615FA04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361" b="4087"/>
          <a:stretch/>
        </p:blipFill>
        <p:spPr>
          <a:xfrm>
            <a:off x="4095535" y="3458718"/>
            <a:ext cx="4962525" cy="158117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EA8C79-09FE-A748-8747-D12E19450392}"/>
              </a:ext>
            </a:extLst>
          </p:cNvPr>
          <p:cNvSpPr txBox="1"/>
          <p:nvPr/>
        </p:nvSpPr>
        <p:spPr>
          <a:xfrm>
            <a:off x="85940" y="4716729"/>
            <a:ext cx="172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FFB800"/>
                </a:solidFill>
                <a:effectLst/>
                <a:uLnTx/>
                <a:uFillTx/>
                <a:latin typeface="Times" charset="0"/>
                <a:ea typeface="ヒラギノ明朝 ProN W3" charset="0"/>
                <a:sym typeface="Times" charset="0"/>
              </a:rPr>
              <a:t>ESO VLT @ Chile</a:t>
            </a:r>
          </a:p>
        </p:txBody>
      </p:sp>
    </p:spTree>
    <p:extLst>
      <p:ext uri="{BB962C8B-B14F-4D97-AF65-F5344CB8AC3E}">
        <p14:creationId xmlns:p14="http://schemas.microsoft.com/office/powerpoint/2010/main" val="30829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C04A97-C708-9F58-B9D5-759EF7BE4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671" y="131322"/>
            <a:ext cx="4669627" cy="48808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F2B035-77DF-1008-03C4-77092D1F1D0A}"/>
              </a:ext>
            </a:extLst>
          </p:cNvPr>
          <p:cNvSpPr txBox="1"/>
          <p:nvPr/>
        </p:nvSpPr>
        <p:spPr>
          <a:xfrm>
            <a:off x="175098" y="262646"/>
            <a:ext cx="43969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Interferometers have long used conventional networks to connect telescopes.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Gottesman et al (2012) considered the benefits of a quantum network – the key idea was to achieve YS </a:t>
            </a:r>
            <a:r>
              <a:rPr lang="en-US" dirty="0" err="1">
                <a:solidFill>
                  <a:srgbClr val="0070C0"/>
                </a:solidFill>
              </a:rPr>
              <a:t>interferference</a:t>
            </a:r>
            <a:r>
              <a:rPr lang="en-US" dirty="0">
                <a:solidFill>
                  <a:srgbClr val="0070C0"/>
                </a:solidFill>
              </a:rPr>
              <a:t> with </a:t>
            </a:r>
            <a:r>
              <a:rPr lang="en-US" b="1" dirty="0">
                <a:solidFill>
                  <a:srgbClr val="0070C0"/>
                </a:solidFill>
              </a:rPr>
              <a:t>individual</a:t>
            </a:r>
            <a:r>
              <a:rPr lang="en-US" dirty="0">
                <a:solidFill>
                  <a:srgbClr val="0070C0"/>
                </a:solidFill>
              </a:rPr>
              <a:t> photons. </a:t>
            </a:r>
          </a:p>
          <a:p>
            <a:endParaRPr lang="en-US" i="1" dirty="0"/>
          </a:p>
          <a:p>
            <a:r>
              <a:rPr lang="en-US" i="1" dirty="0"/>
              <a:t>We must not know </a:t>
            </a:r>
            <a:r>
              <a:rPr lang="en-US" dirty="0"/>
              <a:t>which telescope the photons come from if we are to maintain a coherent quantum (photonic) state.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11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ACD7E1-BC60-744C-A6E3-04E6AAB8E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0" r="9522"/>
          <a:stretch/>
        </p:blipFill>
        <p:spPr>
          <a:xfrm>
            <a:off x="2869660" y="0"/>
            <a:ext cx="6274340" cy="3300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0DAB419-830E-2325-6EF9-ECC6979BE48E}"/>
              </a:ext>
            </a:extLst>
          </p:cNvPr>
          <p:cNvSpPr/>
          <p:nvPr/>
        </p:nvSpPr>
        <p:spPr>
          <a:xfrm>
            <a:off x="1322961" y="3373065"/>
            <a:ext cx="2305456" cy="10469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E6A44-6195-7633-4590-11465E2F22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8809" y="2792885"/>
            <a:ext cx="3939702" cy="2350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00C607-3ECC-A143-38C6-69AF8495651D}"/>
              </a:ext>
            </a:extLst>
          </p:cNvPr>
          <p:cNvSpPr txBox="1"/>
          <p:nvPr/>
        </p:nvSpPr>
        <p:spPr>
          <a:xfrm>
            <a:off x="83923" y="723496"/>
            <a:ext cx="3369398" cy="3980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They considered the use of an </a:t>
            </a:r>
            <a:r>
              <a:rPr lang="en-US" b="1" dirty="0">
                <a:solidFill>
                  <a:srgbClr val="0070C0"/>
                </a:solidFill>
              </a:rPr>
              <a:t>entangled photon source </a:t>
            </a:r>
            <a:r>
              <a:rPr lang="en-US" dirty="0">
                <a:solidFill>
                  <a:srgbClr val="0070C0"/>
                </a:solidFill>
              </a:rPr>
              <a:t>to “connect” the output of two telescopes.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The “signal” is </a:t>
            </a:r>
            <a:r>
              <a:rPr lang="en-US" b="1" i="1" u="sng" dirty="0">
                <a:solidFill>
                  <a:srgbClr val="C00000"/>
                </a:solidFill>
              </a:rPr>
              <a:t>not</a:t>
            </a:r>
            <a:r>
              <a:rPr lang="en-US" dirty="0">
                <a:solidFill>
                  <a:srgbClr val="C00000"/>
                </a:solidFill>
              </a:rPr>
              <a:t>  the number of photons at the detectors, but the correlation between which </a:t>
            </a:r>
            <a:r>
              <a:rPr lang="en-US" b="1" dirty="0">
                <a:solidFill>
                  <a:srgbClr val="C00000"/>
                </a:solidFill>
              </a:rPr>
              <a:t>L</a:t>
            </a:r>
            <a:r>
              <a:rPr lang="en-US" dirty="0">
                <a:solidFill>
                  <a:srgbClr val="C00000"/>
                </a:solidFill>
              </a:rPr>
              <a:t> and </a:t>
            </a:r>
            <a:r>
              <a:rPr lang="en-US" b="1" dirty="0">
                <a:solidFill>
                  <a:srgbClr val="C00000"/>
                </a:solidFill>
              </a:rPr>
              <a:t>R</a:t>
            </a:r>
            <a:r>
              <a:rPr lang="en-US" dirty="0">
                <a:solidFill>
                  <a:srgbClr val="C00000"/>
                </a:solidFill>
              </a:rPr>
              <a:t> detector clicks.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If we can show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photonic events at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locations are entangled, then they are synchronized, i.e. in phase. </a:t>
            </a:r>
          </a:p>
        </p:txBody>
      </p:sp>
    </p:spTree>
    <p:extLst>
      <p:ext uri="{BB962C8B-B14F-4D97-AF65-F5344CB8AC3E}">
        <p14:creationId xmlns:p14="http://schemas.microsoft.com/office/powerpoint/2010/main" val="39424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D5087-C8EC-5019-D3AA-03A754B49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523" y="0"/>
            <a:ext cx="4725477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B7296E-F8F4-BD03-AB52-FCC5EDF8E03C}"/>
              </a:ext>
            </a:extLst>
          </p:cNvPr>
          <p:cNvSpPr txBox="1"/>
          <p:nvPr/>
        </p:nvSpPr>
        <p:spPr>
          <a:xfrm>
            <a:off x="131405" y="171093"/>
            <a:ext cx="444059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Only the </a:t>
            </a:r>
            <a:r>
              <a:rPr lang="en-US" sz="1600" b="1" dirty="0"/>
              <a:t>|0⟩|1⟩</a:t>
            </a:r>
            <a:r>
              <a:rPr lang="en-US" sz="1600" dirty="0"/>
              <a:t> and </a:t>
            </a:r>
            <a:r>
              <a:rPr lang="en-US" sz="1600" b="1" dirty="0"/>
              <a:t>|1⟩|0⟩</a:t>
            </a:r>
            <a:r>
              <a:rPr lang="en-US" sz="1600" dirty="0"/>
              <a:t> quantum states are kept since </a:t>
            </a:r>
            <a:r>
              <a:rPr lang="en-US" sz="1600" b="1" dirty="0"/>
              <a:t>|1⟩|1⟩</a:t>
            </a:r>
            <a:r>
              <a:rPr lang="en-US" sz="1600" dirty="0"/>
              <a:t> does not maintain the quantum indeterminacy. So we lose half the photons.</a:t>
            </a:r>
          </a:p>
          <a:p>
            <a:endParaRPr lang="en-US" sz="1600" dirty="0">
              <a:solidFill>
                <a:srgbClr val="0070C0"/>
              </a:solidFill>
            </a:endParaRPr>
          </a:p>
          <a:p>
            <a:r>
              <a:rPr lang="en-US" sz="1600" dirty="0">
                <a:solidFill>
                  <a:srgbClr val="0070C0"/>
                </a:solidFill>
              </a:rPr>
              <a:t>One of the quantum states must be from the source, the other from the entangled pair for interference to emerge. </a:t>
            </a:r>
          </a:p>
          <a:p>
            <a:endParaRPr lang="en-US" sz="1600" dirty="0">
              <a:solidFill>
                <a:srgbClr val="00B050"/>
              </a:solidFill>
            </a:endParaRPr>
          </a:p>
          <a:p>
            <a:r>
              <a:rPr lang="en-US" sz="1600" dirty="0">
                <a:solidFill>
                  <a:srgbClr val="00B050"/>
                </a:solidFill>
              </a:rPr>
              <a:t>The </a:t>
            </a:r>
            <a:r>
              <a:rPr lang="en-US" sz="1600" b="1" dirty="0">
                <a:solidFill>
                  <a:srgbClr val="00B050"/>
                </a:solidFill>
              </a:rPr>
              <a:t>beam splitter </a:t>
            </a:r>
            <a:r>
              <a:rPr lang="en-US" sz="1600" dirty="0">
                <a:solidFill>
                  <a:srgbClr val="00B050"/>
                </a:solidFill>
              </a:rPr>
              <a:t>entangles the science photon with one of the pair, so now both telescopes are entangled, but we don’t know which telescope saw the science photon.</a:t>
            </a:r>
          </a:p>
          <a:p>
            <a:endParaRPr lang="en-US" sz="1600" dirty="0"/>
          </a:p>
          <a:p>
            <a:r>
              <a:rPr lang="en-US" sz="1600" dirty="0"/>
              <a:t>For each “detection,” all of this must take place within a correlation time (mostly due to the turbulent atmosphere). We delay one of the entangled pair to simulate baseline scanning.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1123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1EE438FD-0922-844D-B769-775F5B496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794" y="374904"/>
            <a:ext cx="4890040" cy="28712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FA5AD9-3ADA-2544-9B32-8C10D0EF8BAE}"/>
              </a:ext>
            </a:extLst>
          </p:cNvPr>
          <p:cNvSpPr txBox="1"/>
          <p:nvPr/>
        </p:nvSpPr>
        <p:spPr>
          <a:xfrm>
            <a:off x="270167" y="124167"/>
            <a:ext cx="335950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The new idea</a:t>
            </a:r>
          </a:p>
        </p:txBody>
      </p:sp>
      <p:pic>
        <p:nvPicPr>
          <p:cNvPr id="4" name="Picture 3" descr="unnamed.jpg">
            <a:extLst>
              <a:ext uri="{FF2B5EF4-FFF2-40B4-BE49-F238E27FC236}">
                <a16:creationId xmlns:a16="http://schemas.microsoft.com/office/drawing/2014/main" id="{22EFD8D1-8C24-834B-A104-DE0450409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7" y="1115559"/>
            <a:ext cx="3359501" cy="18951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E345C-0BF3-CE48-8819-077DF5CCAEAA}"/>
              </a:ext>
            </a:extLst>
          </p:cNvPr>
          <p:cNvSpPr txBox="1"/>
          <p:nvPr/>
        </p:nvSpPr>
        <p:spPr>
          <a:xfrm>
            <a:off x="392334" y="1212999"/>
            <a:ext cx="1728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500">
                <a:solidFill>
                  <a:srgbClr val="674517"/>
                </a:solidFill>
                <a:latin typeface="Times" charset="0"/>
                <a:ea typeface="ヒラギノ明朝 ProN W3" charset="0"/>
                <a:sym typeface="Times" charset="0"/>
              </a:rPr>
              <a:t>Keck @ Hawaii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2E5C2-086D-E040-A70F-D8302AD18B17}"/>
              </a:ext>
            </a:extLst>
          </p:cNvPr>
          <p:cNvSpPr txBox="1"/>
          <p:nvPr/>
        </p:nvSpPr>
        <p:spPr>
          <a:xfrm>
            <a:off x="128016" y="3482356"/>
            <a:ext cx="9015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Store light from </a:t>
            </a:r>
            <a:r>
              <a:rPr lang="en-US" sz="1600" i="1" dirty="0"/>
              <a:t>N</a:t>
            </a:r>
            <a:r>
              <a:rPr lang="en-US" sz="1600" dirty="0"/>
              <a:t> telescopes into </a:t>
            </a:r>
            <a:r>
              <a:rPr lang="en-US" sz="1600" i="1" dirty="0"/>
              <a:t>N</a:t>
            </a:r>
            <a:r>
              <a:rPr lang="en-US" sz="1600" dirty="0"/>
              <a:t> quantum memories, then bring the memories together and interfere the light in a lab. </a:t>
            </a:r>
            <a:r>
              <a:rPr lang="en-US" sz="1600" b="1" dirty="0"/>
              <a:t>If the storage time is long enough</a:t>
            </a:r>
            <a:r>
              <a:rPr lang="en-US" sz="1600" dirty="0"/>
              <a:t>, we can use telescopes spread across Earth to achieve an opt/IR telescope with </a:t>
            </a:r>
            <a:r>
              <a:rPr lang="en-US" sz="1600" b="1" i="1" dirty="0"/>
              <a:t>B</a:t>
            </a:r>
            <a:r>
              <a:rPr lang="en-US" sz="1600" b="1" dirty="0"/>
              <a:t> &gt;&gt; 300m, </a:t>
            </a:r>
            <a:r>
              <a:rPr lang="en-US" sz="1600" dirty="0"/>
              <a:t>the current record. Then we can produce images with </a:t>
            </a:r>
            <a:r>
              <a:rPr lang="en-US" sz="1600" dirty="0" err="1"/>
              <a:t>microarcsecond</a:t>
            </a:r>
            <a:r>
              <a:rPr lang="en-US" sz="1600" dirty="0"/>
              <a:t> (</a:t>
            </a:r>
            <a:r>
              <a:rPr lang="en-US" sz="1600" dirty="0" err="1"/>
              <a:t>μas</a:t>
            </a:r>
            <a:r>
              <a:rPr lang="en-US" sz="1600" dirty="0"/>
              <a:t>), </a:t>
            </a:r>
            <a:r>
              <a:rPr lang="en-US" sz="1600" i="1" dirty="0"/>
              <a:t>not milliarcsecond</a:t>
            </a:r>
            <a:r>
              <a:rPr lang="en-US" sz="1600" dirty="0"/>
              <a:t> (mas), pixels.</a:t>
            </a:r>
          </a:p>
        </p:txBody>
      </p:sp>
    </p:spTree>
    <p:extLst>
      <p:ext uri="{BB962C8B-B14F-4D97-AF65-F5344CB8AC3E}">
        <p14:creationId xmlns:p14="http://schemas.microsoft.com/office/powerpoint/2010/main" val="80615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C9BE73-62D3-7D43-82FB-E1B9133576C6}"/>
              </a:ext>
            </a:extLst>
          </p:cNvPr>
          <p:cNvSpPr txBox="1"/>
          <p:nvPr/>
        </p:nvSpPr>
        <p:spPr>
          <a:xfrm>
            <a:off x="338328" y="265176"/>
            <a:ext cx="3749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How to trap light ?</a:t>
            </a:r>
          </a:p>
        </p:txBody>
      </p:sp>
      <p:pic>
        <p:nvPicPr>
          <p:cNvPr id="4" name="Picture 3" descr="A picture containing cable, connector&#10;&#10;Description automatically generated">
            <a:extLst>
              <a:ext uri="{FF2B5EF4-FFF2-40B4-BE49-F238E27FC236}">
                <a16:creationId xmlns:a16="http://schemas.microsoft.com/office/drawing/2014/main" id="{B7492B2B-F6F3-0D4E-9783-C69E84DA2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965" y="0"/>
            <a:ext cx="3083814" cy="3083814"/>
          </a:xfrm>
          <a:prstGeom prst="rect">
            <a:avLst/>
          </a:prstGeom>
        </p:spPr>
      </p:pic>
      <p:pic>
        <p:nvPicPr>
          <p:cNvPr id="6" name="Picture 5" descr="A picture containing text, ax, electronics, loudspeaker&#10;&#10;Description automatically generated">
            <a:extLst>
              <a:ext uri="{FF2B5EF4-FFF2-40B4-BE49-F238E27FC236}">
                <a16:creationId xmlns:a16="http://schemas.microsoft.com/office/drawing/2014/main" id="{F72711FA-4A4C-FD4A-A877-A4AA8BB87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62072"/>
            <a:ext cx="3596561" cy="1920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F5A91-2BD6-5A4E-9276-0CDDDFF143C0}"/>
              </a:ext>
            </a:extLst>
          </p:cNvPr>
          <p:cNvSpPr txBox="1"/>
          <p:nvPr/>
        </p:nvSpPr>
        <p:spPr>
          <a:xfrm>
            <a:off x="4206240" y="3092958"/>
            <a:ext cx="4690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long optical </a:t>
            </a:r>
            <a:r>
              <a:rPr lang="en-US" dirty="0" err="1"/>
              <a:t>fibre</a:t>
            </a:r>
            <a:r>
              <a:rPr lang="en-US" dirty="0"/>
              <a:t> or a resonant trap would only give you ~1 microsecond storage time, without significant loss.</a:t>
            </a:r>
          </a:p>
          <a:p>
            <a:endParaRPr lang="en-US" dirty="0"/>
          </a:p>
          <a:p>
            <a:r>
              <a:rPr lang="en-US" dirty="0"/>
              <a:t>These are of no use to </a:t>
            </a:r>
            <a:r>
              <a:rPr lang="en-US" b="1" dirty="0"/>
              <a:t>quantum networks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5733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3B0634-5CE7-91C8-3BD1-63FCDCDF6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69" y="369651"/>
            <a:ext cx="5181699" cy="47738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4DE8CF-020E-4057-B0B5-D9C98A9C05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30" b="72577"/>
          <a:stretch/>
        </p:blipFill>
        <p:spPr>
          <a:xfrm>
            <a:off x="129111" y="1063162"/>
            <a:ext cx="3896558" cy="1539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0016A4-B007-815E-0C41-1354CF395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89" y="2865275"/>
            <a:ext cx="7772400" cy="1245750"/>
          </a:xfrm>
          <a:prstGeom prst="rect">
            <a:avLst/>
          </a:prstGeom>
          <a:effectLst>
            <a:glow rad="127000">
              <a:schemeClr val="accent1">
                <a:lumMod val="75000"/>
              </a:schemeClr>
            </a:glo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9FD50-485F-BB4D-B674-C5D59D5F4D21}"/>
              </a:ext>
            </a:extLst>
          </p:cNvPr>
          <p:cNvSpPr txBox="1"/>
          <p:nvPr/>
        </p:nvSpPr>
        <p:spPr>
          <a:xfrm>
            <a:off x="182880" y="100739"/>
            <a:ext cx="8737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How to trap coherent light for hours, days, weeks, years ?</a:t>
            </a:r>
          </a:p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The open secret is to couple light to matter.</a:t>
            </a:r>
          </a:p>
        </p:txBody>
      </p:sp>
    </p:spTree>
    <p:extLst>
      <p:ext uri="{BB962C8B-B14F-4D97-AF65-F5344CB8AC3E}">
        <p14:creationId xmlns:p14="http://schemas.microsoft.com/office/powerpoint/2010/main" val="183823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C3B9A3B0-6732-184A-8CA9-EE4877CEDF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87" t="9886" r="15663" b="23055"/>
          <a:stretch/>
        </p:blipFill>
        <p:spPr>
          <a:xfrm>
            <a:off x="146305" y="1011047"/>
            <a:ext cx="4659160" cy="2970932"/>
          </a:xfrm>
          <a:prstGeom prst="rect">
            <a:avLst/>
          </a:prstGeom>
        </p:spPr>
      </p:pic>
      <p:pic>
        <p:nvPicPr>
          <p:cNvPr id="5" name="Picture 4" descr="A picture containing plastic, light&#10;&#10;Description automatically generated">
            <a:extLst>
              <a:ext uri="{FF2B5EF4-FFF2-40B4-BE49-F238E27FC236}">
                <a16:creationId xmlns:a16="http://schemas.microsoft.com/office/drawing/2014/main" id="{D528C1AF-5CC7-2845-B7FF-2D5040E5B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1402" y="100739"/>
            <a:ext cx="2626294" cy="1970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69FD50-485F-BB4D-B674-C5D59D5F4D21}"/>
              </a:ext>
            </a:extLst>
          </p:cNvPr>
          <p:cNvSpPr txBox="1"/>
          <p:nvPr/>
        </p:nvSpPr>
        <p:spPr>
          <a:xfrm>
            <a:off x="182880" y="100739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trap coherent photonic states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D21DE-2B3B-244F-8124-5CEEDA06CFD4}"/>
              </a:ext>
            </a:extLst>
          </p:cNvPr>
          <p:cNvSpPr txBox="1"/>
          <p:nvPr/>
        </p:nvSpPr>
        <p:spPr>
          <a:xfrm>
            <a:off x="5139335" y="2172421"/>
            <a:ext cx="3936569" cy="2893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</a:rPr>
              <a:t>YSO crystal doped with Eu ions </a:t>
            </a:r>
            <a:r>
              <a:rPr lang="en-US" sz="1400" dirty="0">
                <a:solidFill>
                  <a:srgbClr val="C00000"/>
                </a:solidFill>
              </a:rPr>
              <a:t>kept at sub-kelvin temperatures, lit by one or more lasers.</a:t>
            </a:r>
          </a:p>
          <a:p>
            <a:endParaRPr lang="en-US" sz="1400" dirty="0">
              <a:solidFill>
                <a:srgbClr val="C00000"/>
              </a:solidFill>
            </a:endParaRPr>
          </a:p>
          <a:p>
            <a:r>
              <a:rPr lang="en-US" sz="1400" dirty="0"/>
              <a:t>Prepare billions of Eu atoms in </a:t>
            </a:r>
            <a:r>
              <a:rPr lang="en-US" sz="1400" b="1" dirty="0"/>
              <a:t>one voxel in coherent, low energy state </a:t>
            </a:r>
            <a:r>
              <a:rPr lang="en-US" sz="1400" dirty="0"/>
              <a:t>with external microwave signal and magnetic field.</a:t>
            </a:r>
          </a:p>
          <a:p>
            <a:r>
              <a:rPr lang="en-US" sz="1400" dirty="0">
                <a:solidFill>
                  <a:srgbClr val="C00000"/>
                </a:solidFill>
              </a:rPr>
              <a:t> </a:t>
            </a:r>
          </a:p>
          <a:p>
            <a:r>
              <a:rPr lang="en-US" sz="1400" dirty="0">
                <a:solidFill>
                  <a:srgbClr val="C00000"/>
                </a:solidFill>
              </a:rPr>
              <a:t>Send in </a:t>
            </a:r>
            <a:r>
              <a:rPr lang="en-US" sz="1400" b="1" dirty="0">
                <a:solidFill>
                  <a:srgbClr val="C00000"/>
                </a:solidFill>
              </a:rPr>
              <a:t>~1000 photonic states per voxel </a:t>
            </a:r>
            <a:r>
              <a:rPr lang="en-US" sz="1400" dirty="0">
                <a:solidFill>
                  <a:srgbClr val="C00000"/>
                </a:solidFill>
              </a:rPr>
              <a:t>with optical </a:t>
            </a:r>
            <a:r>
              <a:rPr lang="en-US" sz="1400" dirty="0" err="1">
                <a:solidFill>
                  <a:srgbClr val="C00000"/>
                </a:solidFill>
              </a:rPr>
              <a:t>fibre</a:t>
            </a:r>
            <a:r>
              <a:rPr lang="en-US" sz="1400" dirty="0">
                <a:solidFill>
                  <a:srgbClr val="C00000"/>
                </a:solidFill>
              </a:rPr>
              <a:t>. Cavity ensures strong interaction with Eu ions. </a:t>
            </a:r>
            <a:r>
              <a:rPr lang="en-US" sz="1400" b="1" dirty="0">
                <a:solidFill>
                  <a:srgbClr val="C00000"/>
                </a:solidFill>
              </a:rPr>
              <a:t>One electron </a:t>
            </a:r>
            <a:r>
              <a:rPr lang="en-US" sz="1400" dirty="0">
                <a:solidFill>
                  <a:srgbClr val="C00000"/>
                </a:solidFill>
              </a:rPr>
              <a:t>(nuclear spin state) </a:t>
            </a:r>
            <a:r>
              <a:rPr lang="en-US" sz="1400" b="1" dirty="0">
                <a:solidFill>
                  <a:srgbClr val="C00000"/>
                </a:solidFill>
              </a:rPr>
              <a:t>in one Eu ion traps the state, </a:t>
            </a:r>
            <a:r>
              <a:rPr lang="en-US" sz="1400" dirty="0">
                <a:solidFill>
                  <a:srgbClr val="C00000"/>
                </a:solidFill>
              </a:rPr>
              <a:t>~100% efficient.</a:t>
            </a:r>
          </a:p>
          <a:p>
            <a:endParaRPr lang="en-US" sz="1400" dirty="0">
              <a:solidFill>
                <a:srgbClr val="C00000"/>
              </a:solidFill>
            </a:endParaRPr>
          </a:p>
          <a:p>
            <a:r>
              <a:rPr lang="en-US" sz="1400" dirty="0"/>
              <a:t>Radio signal is flipped to read out identically.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255CC-3504-BE44-B5E3-663C3C2A3E17}"/>
              </a:ext>
            </a:extLst>
          </p:cNvPr>
          <p:cNvSpPr txBox="1"/>
          <p:nvPr/>
        </p:nvSpPr>
        <p:spPr>
          <a:xfrm>
            <a:off x="182880" y="4377996"/>
            <a:ext cx="4087563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Longest storage time so far ~ 6 hours.</a:t>
            </a:r>
          </a:p>
        </p:txBody>
      </p:sp>
    </p:spTree>
    <p:extLst>
      <p:ext uri="{BB962C8B-B14F-4D97-AF65-F5344CB8AC3E}">
        <p14:creationId xmlns:p14="http://schemas.microsoft.com/office/powerpoint/2010/main" val="376889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4D26C-7CBB-0965-7427-F705A9C86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66" y="619780"/>
            <a:ext cx="3948874" cy="33268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E7E99E-218E-25D2-2E53-A62F4FCC21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765" y="1686486"/>
            <a:ext cx="5173377" cy="708001"/>
          </a:xfrm>
        </p:spPr>
        <p:txBody>
          <a:bodyPr/>
          <a:lstStyle/>
          <a:p>
            <a:r>
              <a:rPr lang="en-US" dirty="0"/>
              <a:t>Quantum networks and quantum photonics</a:t>
            </a:r>
          </a:p>
          <a:p>
            <a:r>
              <a:rPr lang="en-US" dirty="0"/>
              <a:t>Introduction to my 2021 paper</a:t>
            </a:r>
          </a:p>
          <a:p>
            <a:r>
              <a:rPr lang="en-US" dirty="0"/>
              <a:t>Overview of traditional interferometry</a:t>
            </a:r>
          </a:p>
          <a:p>
            <a:r>
              <a:rPr lang="en-US" dirty="0"/>
              <a:t>Quantum interferometry</a:t>
            </a:r>
          </a:p>
          <a:p>
            <a:r>
              <a:rPr lang="en-US" dirty="0"/>
              <a:t>Quantum telescope</a:t>
            </a:r>
          </a:p>
        </p:txBody>
      </p:sp>
    </p:spTree>
    <p:extLst>
      <p:ext uri="{BB962C8B-B14F-4D97-AF65-F5344CB8AC3E}">
        <p14:creationId xmlns:p14="http://schemas.microsoft.com/office/powerpoint/2010/main" val="30122836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D1B8BF-42DF-E9CA-4848-EA64A6BB5BDD}"/>
              </a:ext>
            </a:extLst>
          </p:cNvPr>
          <p:cNvSpPr txBox="1"/>
          <p:nvPr/>
        </p:nvSpPr>
        <p:spPr>
          <a:xfrm>
            <a:off x="162073" y="199004"/>
            <a:ext cx="51919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 read-write procedure</a:t>
            </a:r>
          </a:p>
          <a:p>
            <a:r>
              <a:rPr lang="en-US" dirty="0">
                <a:solidFill>
                  <a:srgbClr val="7030A0"/>
                </a:solidFill>
              </a:rPr>
              <a:t>is a CQED process, very</a:t>
            </a:r>
          </a:p>
          <a:p>
            <a:r>
              <a:rPr lang="en-US" dirty="0">
                <a:solidFill>
                  <a:srgbClr val="7030A0"/>
                </a:solidFill>
              </a:rPr>
              <a:t>technical, experimental.</a:t>
            </a:r>
          </a:p>
          <a:p>
            <a:endParaRPr lang="en-US" dirty="0"/>
          </a:p>
          <a:p>
            <a:r>
              <a:rPr lang="en-US" dirty="0"/>
              <a:t>PhD Ben Field is building</a:t>
            </a:r>
          </a:p>
          <a:p>
            <a:r>
              <a:rPr lang="en-US" dirty="0"/>
              <a:t>our prototype, all in solid </a:t>
            </a:r>
          </a:p>
          <a:p>
            <a:r>
              <a:rPr lang="en-US" dirty="0"/>
              <a:t>state – a portable </a:t>
            </a:r>
            <a:r>
              <a:rPr lang="en-US" b="1" dirty="0"/>
              <a:t>QHD</a:t>
            </a:r>
            <a:r>
              <a:rPr lang="en-US" dirty="0"/>
              <a:t>.</a:t>
            </a:r>
            <a:endParaRPr lang="en-US" sz="1200" dirty="0"/>
          </a:p>
          <a:p>
            <a:r>
              <a:rPr lang="en-US" sz="12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See our paper for introduction.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77455-DE2D-A835-ECDE-72414F595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022" y="96036"/>
            <a:ext cx="6322978" cy="4951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AC7169-4403-2D55-6B16-24BD1B531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1" t="8205" r="19282" b="16695"/>
          <a:stretch/>
        </p:blipFill>
        <p:spPr>
          <a:xfrm>
            <a:off x="307988" y="2517963"/>
            <a:ext cx="2101174" cy="244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38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13E05-231B-AE34-493B-B3CAE5D9F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42" y="2992445"/>
            <a:ext cx="5126477" cy="18900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1B9220-8DBF-4B91-C484-5120AADFB447}"/>
              </a:ext>
            </a:extLst>
          </p:cNvPr>
          <p:cNvSpPr txBox="1"/>
          <p:nvPr/>
        </p:nvSpPr>
        <p:spPr>
          <a:xfrm>
            <a:off x="3993204" y="4697817"/>
            <a:ext cx="349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Makarov et al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C4C2E0-A392-5301-9F73-6C181F5B3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59" y="543861"/>
            <a:ext cx="4732506" cy="2208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614B07-1BEF-6845-D09A-C80D95085A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4530" y="89039"/>
            <a:ext cx="3626573" cy="31184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D01FCD1-197E-C278-741C-FE4A1F7F7D6D}"/>
              </a:ext>
            </a:extLst>
          </p:cNvPr>
          <p:cNvSpPr txBox="1"/>
          <p:nvPr/>
        </p:nvSpPr>
        <p:spPr>
          <a:xfrm>
            <a:off x="321013" y="126460"/>
            <a:ext cx="4250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QUANTUM PHOTONICS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C394B6-1771-FB74-2F25-4FF7AFEDADF4}"/>
              </a:ext>
            </a:extLst>
          </p:cNvPr>
          <p:cNvSpPr txBox="1"/>
          <p:nvPr/>
        </p:nvSpPr>
        <p:spPr>
          <a:xfrm>
            <a:off x="3900791" y="1001948"/>
            <a:ext cx="1381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NIST IT</a:t>
            </a:r>
          </a:p>
          <a:p>
            <a:r>
              <a:rPr lang="en-US">
                <a:solidFill>
                  <a:srgbClr val="00B050"/>
                </a:solidFill>
              </a:rPr>
              <a:t>Laboratory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54624-6D47-1C45-E97D-E028111C5609}"/>
              </a:ext>
            </a:extLst>
          </p:cNvPr>
          <p:cNvSpPr txBox="1"/>
          <p:nvPr/>
        </p:nvSpPr>
        <p:spPr>
          <a:xfrm>
            <a:off x="7187816" y="3262058"/>
            <a:ext cx="237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B050"/>
                </a:solidFill>
              </a:rPr>
              <a:t>Field et al 2024</a:t>
            </a:r>
          </a:p>
        </p:txBody>
      </p:sp>
    </p:spTree>
    <p:extLst>
      <p:ext uri="{BB962C8B-B14F-4D97-AF65-F5344CB8AC3E}">
        <p14:creationId xmlns:p14="http://schemas.microsoft.com/office/powerpoint/2010/main" val="4054808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1pPr>
            <a:lvl2pPr marL="28448794" indent="-28105894" eaLnBrk="0" hangingPunct="0"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2pPr>
            <a:lvl3pPr eaLnBrk="0" hangingPunct="0"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3pPr>
            <a:lvl4pPr eaLnBrk="0" hangingPunct="0"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4pPr>
            <a:lvl5pPr eaLnBrk="0" hangingPunct="0"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674517"/>
                </a:solidFill>
                <a:latin typeface="Times" charset="0"/>
                <a:ea typeface="ヒラギノ明朝 ProN W3" charset="0"/>
                <a:cs typeface="ヒラギノ明朝 ProN W3" charset="0"/>
                <a:sym typeface="Times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D96D6E-4BA1-554B-A24B-3EC1FCD9353C}" type="slidenum"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674517"/>
                </a:solidFill>
                <a:effectLst/>
                <a:uLnTx/>
                <a:uFillTx/>
                <a:latin typeface="Palatino" charset="0"/>
                <a:ea typeface="ＭＳ Ｐゴシック" charset="0"/>
                <a:cs typeface="ＭＳ Ｐゴシック" charset="0"/>
                <a:sym typeface="Palatino" charset="0"/>
              </a:rPr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674517"/>
              </a:solidFill>
              <a:effectLst/>
              <a:uLnTx/>
              <a:uFillTx/>
              <a:latin typeface="Palatino" charset="0"/>
              <a:ea typeface="ＭＳ Ｐゴシック" charset="0"/>
              <a:cs typeface="ＭＳ Ｐゴシック" charset="0"/>
              <a:sym typeface="Palatino" charset="0"/>
            </a:endParaRPr>
          </a:p>
        </p:txBody>
      </p:sp>
      <p:pic>
        <p:nvPicPr>
          <p:cNvPr id="4" name="Picture 3" descr="Diagram&#10;&#10;Description automatically generated with low confidence">
            <a:extLst>
              <a:ext uri="{FF2B5EF4-FFF2-40B4-BE49-F238E27FC236}">
                <a16:creationId xmlns:a16="http://schemas.microsoft.com/office/drawing/2014/main" id="{581E916F-E530-8D4D-A254-A1A1BF27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32" y="0"/>
            <a:ext cx="608032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A8B7F3-9DD7-204A-91AA-145EE66783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905" t="10844" r="25250" b="14489"/>
          <a:stretch/>
        </p:blipFill>
        <p:spPr>
          <a:xfrm>
            <a:off x="6453484" y="633222"/>
            <a:ext cx="2565544" cy="2194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606739-B6A5-2740-AC88-004E1AE277F3}"/>
              </a:ext>
            </a:extLst>
          </p:cNvPr>
          <p:cNvSpPr txBox="1"/>
          <p:nvPr/>
        </p:nvSpPr>
        <p:spPr>
          <a:xfrm>
            <a:off x="6776136" y="128015"/>
            <a:ext cx="2242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goal is to build  a mid-IR system</a:t>
            </a:r>
          </a:p>
        </p:txBody>
      </p:sp>
    </p:spTree>
    <p:extLst>
      <p:ext uri="{BB962C8B-B14F-4D97-AF65-F5344CB8AC3E}">
        <p14:creationId xmlns:p14="http://schemas.microsoft.com/office/powerpoint/2010/main" val="12273149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E05E2-0FB5-4382-7A34-CE651DB7C5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64"/>
          <a:stretch/>
        </p:blipFill>
        <p:spPr>
          <a:xfrm>
            <a:off x="2009668" y="1097263"/>
            <a:ext cx="6988417" cy="40133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81810F-A83A-FF63-9F61-0FC392EB6867}"/>
              </a:ext>
            </a:extLst>
          </p:cNvPr>
          <p:cNvSpPr txBox="1"/>
          <p:nvPr/>
        </p:nvSpPr>
        <p:spPr>
          <a:xfrm>
            <a:off x="216976" y="285258"/>
            <a:ext cx="4610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We are accustomed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digital computers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interconnected via 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telecom network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, which vastly increases their usefulness.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Quantum computers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will be essentially useless without a 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quantum internet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548898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442FE6E4-E1A3-C841-AF81-2CC48A16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7006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F55F30-B9C2-F84B-A65F-F646186083A0}"/>
              </a:ext>
            </a:extLst>
          </p:cNvPr>
          <p:cNvSpPr txBox="1"/>
          <p:nvPr/>
        </p:nvSpPr>
        <p:spPr>
          <a:xfrm>
            <a:off x="128016" y="4133088"/>
            <a:ext cx="5038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The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quantum internet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B8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using optical &amp; infrared “photons” is becoming a reality even before quantum computers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CDE9791-CB27-5F48-8673-B5893DAE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3140" y="3790696"/>
            <a:ext cx="2740860" cy="1352804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8EA98F3-0C9C-0247-84FD-88B61B115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822" y="2112264"/>
            <a:ext cx="3369178" cy="3031236"/>
          </a:xfrm>
          <a:prstGeom prst="rect">
            <a:avLst/>
          </a:prstGeom>
          <a:effectLst>
            <a:glow rad="63624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8793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3E8DA2B-E8E2-D24A-B268-3131F80A5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17" y="156754"/>
            <a:ext cx="4979486" cy="4471484"/>
          </a:xfrm>
          <a:prstGeom prst="rect">
            <a:avLst/>
          </a:prstGeom>
        </p:spPr>
      </p:pic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DA0B11E6-FA4E-C042-8020-5072C3CFD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9" b="25690"/>
          <a:stretch/>
        </p:blipFill>
        <p:spPr>
          <a:xfrm>
            <a:off x="5246175" y="1113599"/>
            <a:ext cx="1877001" cy="1733579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1BC6FD0-9BD4-E341-ACE6-56D20CA473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9987"/>
          <a:stretch/>
        </p:blipFill>
        <p:spPr>
          <a:xfrm>
            <a:off x="6327648" y="2894659"/>
            <a:ext cx="2166635" cy="173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69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E0F0005B-3E8E-F94A-91DD-50AA7AF9BE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2"/>
          <a:stretch/>
        </p:blipFill>
        <p:spPr>
          <a:xfrm>
            <a:off x="155448" y="0"/>
            <a:ext cx="5074920" cy="5143500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9F18356-6BEC-6E41-888C-E2CE7D3CF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344" y="0"/>
            <a:ext cx="41056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6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1DF7AA-A88B-B445-BD8C-AC1FB3C2C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90300" cy="5143500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C481A05-F659-604A-88E4-496E327F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4842" y="777240"/>
            <a:ext cx="4562999" cy="2679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69662-CEA0-9346-B577-781F5428F2E1}"/>
              </a:ext>
            </a:extLst>
          </p:cNvPr>
          <p:cNvSpPr txBox="1"/>
          <p:nvPr/>
        </p:nvSpPr>
        <p:spPr>
          <a:xfrm>
            <a:off x="4700016" y="3823423"/>
            <a:ext cx="4450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Nobel Laureate John Mather (July 2021):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“Young’s slit experiment reimagined for the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first time in 220 years!”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324D5-2B1F-624B-AACD-D1A5537D362E}"/>
              </a:ext>
            </a:extLst>
          </p:cNvPr>
          <p:cNvSpPr/>
          <p:nvPr/>
        </p:nvSpPr>
        <p:spPr>
          <a:xfrm>
            <a:off x="4443985" y="2157985"/>
            <a:ext cx="4567152" cy="2917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F57EA6-8568-2C44-9A71-77CFC2A0FBDB}"/>
                  </a:ext>
                </a:extLst>
              </p:cNvPr>
              <p:cNvSpPr txBox="1"/>
              <p:nvPr/>
            </p:nvSpPr>
            <p:spPr>
              <a:xfrm>
                <a:off x="6578046" y="1207643"/>
                <a:ext cx="2428938" cy="630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Width of 1 fringe 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rPr>
                  <a:t>~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𝝀</m:t>
                        </m:r>
                      </m:num>
                      <m:den>
                        <m:r>
                          <a:rPr kumimoji="0" lang="en-AU" sz="2400" b="1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den>
                    </m:f>
                  </m:oMath>
                </a14:m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EF57EA6-8568-2C44-9A71-77CFC2A0F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046" y="1207643"/>
                <a:ext cx="2428938" cy="630301"/>
              </a:xfrm>
              <a:prstGeom prst="rect">
                <a:avLst/>
              </a:prstGeom>
              <a:blipFill>
                <a:blip r:embed="rId5"/>
                <a:stretch>
                  <a:fillRect l="-1554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15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D04AB1FD-8AF5-9E45-80FD-4000F68D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15" y="0"/>
            <a:ext cx="4081385" cy="5143500"/>
          </a:xfrm>
          <a:prstGeom prst="rect">
            <a:avLst/>
          </a:prstGeom>
        </p:spPr>
      </p:pic>
      <p:pic>
        <p:nvPicPr>
          <p:cNvPr id="5" name="Picture 4" descr="A close-up of some water&#10;&#10;Description automatically generated with low confidence">
            <a:extLst>
              <a:ext uri="{FF2B5EF4-FFF2-40B4-BE49-F238E27FC236}">
                <a16:creationId xmlns:a16="http://schemas.microsoft.com/office/drawing/2014/main" id="{0B87B4E0-3185-964C-A637-7ABB1649E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84" y="2474151"/>
            <a:ext cx="3810000" cy="2146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DF652-A0F4-AA4F-9961-FC78E7E4D082}"/>
              </a:ext>
            </a:extLst>
          </p:cNvPr>
          <p:cNvSpPr txBox="1"/>
          <p:nvPr/>
        </p:nvSpPr>
        <p:spPr>
          <a:xfrm>
            <a:off x="201168" y="118872"/>
            <a:ext cx="437083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The most astonishing thing about the YS experiment is that </a:t>
            </a:r>
            <a:r>
              <a:rPr lang="en-US" b="1" i="1" dirty="0"/>
              <a:t>even single particles generate fringes.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43DD8-6A9D-794C-823E-A4643E7E939E}"/>
              </a:ext>
            </a:extLst>
          </p:cNvPr>
          <p:cNvSpPr txBox="1"/>
          <p:nvPr/>
        </p:nvSpPr>
        <p:spPr>
          <a:xfrm>
            <a:off x="201168" y="1014984"/>
            <a:ext cx="4861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i="1" dirty="0"/>
          </a:p>
          <a:p>
            <a:r>
              <a:rPr lang="en-US" sz="1600" dirty="0">
                <a:solidFill>
                  <a:srgbClr val="FF0000"/>
                </a:solidFill>
              </a:rPr>
              <a:t>In QM, you cannot ask - what happened?</a:t>
            </a:r>
          </a:p>
          <a:p>
            <a:r>
              <a:rPr lang="en-US" sz="1600" dirty="0">
                <a:solidFill>
                  <a:srgbClr val="FF0000"/>
                </a:solidFill>
              </a:rPr>
              <a:t>The particle’s probability function shows it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went through </a:t>
            </a:r>
            <a:r>
              <a:rPr lang="en-US" sz="1600" b="1" i="1" dirty="0">
                <a:solidFill>
                  <a:srgbClr val="FF0000"/>
                </a:solidFill>
              </a:rPr>
              <a:t>both slits</a:t>
            </a:r>
            <a:r>
              <a:rPr lang="en-US" sz="1600" dirty="0">
                <a:solidFill>
                  <a:srgbClr val="FF0000"/>
                </a:solidFill>
              </a:rPr>
              <a:t>, but the photonic</a:t>
            </a:r>
          </a:p>
          <a:p>
            <a:r>
              <a:rPr lang="en-US" sz="1600" dirty="0">
                <a:solidFill>
                  <a:srgbClr val="FF0000"/>
                </a:solidFill>
              </a:rPr>
              <a:t>state is detected at one location only.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497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ox and whisker chart&#10;&#10;Description automatically generated">
            <a:extLst>
              <a:ext uri="{FF2B5EF4-FFF2-40B4-BE49-F238E27FC236}">
                <a16:creationId xmlns:a16="http://schemas.microsoft.com/office/drawing/2014/main" id="{9665FA6B-C625-B045-BFBB-01C6202BF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937" y="11430"/>
            <a:ext cx="6200775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03B527-28AA-1F47-85C7-CBAECD342BA1}"/>
              </a:ext>
            </a:extLst>
          </p:cNvPr>
          <p:cNvSpPr txBox="1"/>
          <p:nvPr/>
        </p:nvSpPr>
        <p:spPr>
          <a:xfrm>
            <a:off x="162733" y="116237"/>
            <a:ext cx="3029918" cy="147732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Raw data with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baselines starts to get messy &amp; needs sophistication.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e.g. Fourier transforms.</a:t>
            </a:r>
          </a:p>
        </p:txBody>
      </p:sp>
    </p:spTree>
    <p:extLst>
      <p:ext uri="{BB962C8B-B14F-4D97-AF65-F5344CB8AC3E}">
        <p14:creationId xmlns:p14="http://schemas.microsoft.com/office/powerpoint/2010/main" val="3195768448"/>
      </p:ext>
    </p:extLst>
  </p:cSld>
  <p:clrMapOvr>
    <a:masterClrMapping/>
  </p:clrMapOvr>
</p:sld>
</file>

<file path=ppt/theme/theme1.xml><?xml version="1.0" encoding="utf-8"?>
<a:theme xmlns:a="http://schemas.openxmlformats.org/drawingml/2006/main" name="PPT-template-widescree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5133"/>
      </a:accent1>
      <a:accent2>
        <a:srgbClr val="808080"/>
      </a:accent2>
      <a:accent3>
        <a:srgbClr val="4C4C4C"/>
      </a:accent3>
      <a:accent4>
        <a:srgbClr val="CCCCCC"/>
      </a:accent4>
      <a:accent5>
        <a:srgbClr val="000000"/>
      </a:accent5>
      <a:accent6>
        <a:srgbClr val="FFB800"/>
      </a:accent6>
      <a:hlink>
        <a:srgbClr val="F05133"/>
      </a:hlink>
      <a:folHlink>
        <a:srgbClr val="F0513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10517</TotalTime>
  <Words>1101</Words>
  <Application>Microsoft Macintosh PowerPoint</Application>
  <PresentationFormat>On-screen Show (16:9)</PresentationFormat>
  <Paragraphs>135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Cambria Math</vt:lpstr>
      <vt:lpstr>Lucida Grande</vt:lpstr>
      <vt:lpstr>Palatino</vt:lpstr>
      <vt:lpstr>Times</vt:lpstr>
      <vt:lpstr>Tw Cen MT</vt:lpstr>
      <vt:lpstr>PPT-template-widescreen</vt:lpstr>
      <vt:lpstr>Larissa-Design</vt:lpstr>
      <vt:lpstr>Astrophotonics and new avenues in quantum networks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University of Sydney has been hugely influential in stellar interferometry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Fuji Xerox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Davy Chileshe</dc:creator>
  <cp:lastModifiedBy>Jonathan Bland-Hawthorn</cp:lastModifiedBy>
  <cp:revision>304</cp:revision>
  <dcterms:created xsi:type="dcterms:W3CDTF">2015-01-08T03:10:23Z</dcterms:created>
  <dcterms:modified xsi:type="dcterms:W3CDTF">2024-01-11T22:28:50Z</dcterms:modified>
</cp:coreProperties>
</file>