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3" r:id="rId9"/>
    <p:sldId id="262" r:id="rId10"/>
    <p:sldId id="265" r:id="rId11"/>
    <p:sldId id="267" r:id="rId12"/>
    <p:sldId id="266" r:id="rId13"/>
    <p:sldId id="268" r:id="rId14"/>
    <p:sldId id="280" r:id="rId15"/>
    <p:sldId id="270" r:id="rId16"/>
    <p:sldId id="269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7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rossover\Desktop\My%20Linux%20Desktop\Writing%20for%20thesis\Book1.txt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rossover\Desktop\My%20Linux%20Desktop\Writing%20for%20thesis\Book1.txt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rossover\Desktop\My%20Linux%20Desktop\Writing%20for%20thesis\Book1.tx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Width = 10um</a:t>
            </a:r>
          </a:p>
        </c:rich>
      </c:tx>
      <c:layout/>
    </c:title>
    <c:plotArea>
      <c:layout/>
      <c:scatterChart>
        <c:scatterStyle val="lineMarker"/>
        <c:ser>
          <c:idx val="0"/>
          <c:order val="0"/>
          <c:tx>
            <c:strRef>
              <c:f>[Book1.txt]Book1!$C$1</c:f>
              <c:strCache>
                <c:ptCount val="1"/>
                <c:pt idx="0">
                  <c:v>Avg Power guided</c:v>
                </c:pt>
              </c:strCache>
            </c:strRef>
          </c:tx>
          <c:spPr>
            <a:ln w="28575">
              <a:noFill/>
            </a:ln>
          </c:spPr>
          <c:xVal>
            <c:numRef>
              <c:f>[Book1.txt]Book1!$B$2:$B$8</c:f>
              <c:numCache>
                <c:formatCode>General</c:formatCode>
                <c:ptCount val="7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  <c:pt idx="6">
                  <c:v>4</c:v>
                </c:pt>
              </c:numCache>
            </c:numRef>
          </c:xVal>
          <c:yVal>
            <c:numRef>
              <c:f>[Book1.txt]Book1!$C$2:$C$8</c:f>
              <c:numCache>
                <c:formatCode>General</c:formatCode>
                <c:ptCount val="7"/>
                <c:pt idx="0">
                  <c:v>0.93</c:v>
                </c:pt>
                <c:pt idx="1">
                  <c:v>0.94499999999999995</c:v>
                </c:pt>
                <c:pt idx="2">
                  <c:v>0.95500000000000052</c:v>
                </c:pt>
                <c:pt idx="3">
                  <c:v>0.93500000000000005</c:v>
                </c:pt>
                <c:pt idx="4">
                  <c:v>0.9</c:v>
                </c:pt>
                <c:pt idx="5">
                  <c:v>0.84500000000000053</c:v>
                </c:pt>
                <c:pt idx="6">
                  <c:v>0.75000000000000056</c:v>
                </c:pt>
              </c:numCache>
            </c:numRef>
          </c:yVal>
        </c:ser>
        <c:axId val="58086912"/>
        <c:axId val="58088448"/>
      </c:scatterChart>
      <c:valAx>
        <c:axId val="58086912"/>
        <c:scaling>
          <c:orientation val="minMax"/>
          <c:max val="12"/>
          <c:min val="0"/>
        </c:scaling>
        <c:axPos val="b"/>
        <c:numFmt formatCode="General" sourceLinked="1"/>
        <c:tickLblPos val="nextTo"/>
        <c:crossAx val="58088448"/>
        <c:crosses val="autoZero"/>
        <c:crossBetween val="midCat"/>
      </c:valAx>
      <c:valAx>
        <c:axId val="58088448"/>
        <c:scaling>
          <c:orientation val="minMax"/>
          <c:max val="1"/>
        </c:scaling>
        <c:axPos val="l"/>
        <c:majorGridlines/>
        <c:numFmt formatCode="General" sourceLinked="1"/>
        <c:tickLblPos val="nextTo"/>
        <c:crossAx val="58086912"/>
        <c:crosses val="autoZero"/>
        <c:crossBetween val="midCat"/>
      </c:valAx>
    </c:plotArea>
    <c:legend>
      <c:legendPos val="r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Width</a:t>
            </a:r>
            <a:r>
              <a:rPr lang="en-US" baseline="0"/>
              <a:t> = 9um</a:t>
            </a:r>
            <a:endParaRPr lang="en-US"/>
          </a:p>
        </c:rich>
      </c:tx>
      <c:layout/>
    </c:title>
    <c:plotArea>
      <c:layout/>
      <c:scatterChart>
        <c:scatterStyle val="lineMarker"/>
        <c:ser>
          <c:idx val="0"/>
          <c:order val="0"/>
          <c:tx>
            <c:strRef>
              <c:f>[Book1.txt]Book1!$C$1</c:f>
              <c:strCache>
                <c:ptCount val="1"/>
                <c:pt idx="0">
                  <c:v>Avg Power guided</c:v>
                </c:pt>
              </c:strCache>
            </c:strRef>
          </c:tx>
          <c:spPr>
            <a:ln w="28575">
              <a:noFill/>
            </a:ln>
          </c:spPr>
          <c:xVal>
            <c:numRef>
              <c:f>[Book1.txt]Book1!$B$9:$B$14</c:f>
              <c:numCache>
                <c:formatCode>General</c:formatCode>
                <c:ptCount val="6"/>
                <c:pt idx="0">
                  <c:v>9</c:v>
                </c:pt>
                <c:pt idx="1">
                  <c:v>8</c:v>
                </c:pt>
                <c:pt idx="2">
                  <c:v>7</c:v>
                </c:pt>
                <c:pt idx="3">
                  <c:v>6</c:v>
                </c:pt>
                <c:pt idx="4">
                  <c:v>5</c:v>
                </c:pt>
                <c:pt idx="5">
                  <c:v>4</c:v>
                </c:pt>
              </c:numCache>
            </c:numRef>
          </c:xVal>
          <c:yVal>
            <c:numRef>
              <c:f>[Book1.txt]Book1!$C$9:$C$14</c:f>
              <c:numCache>
                <c:formatCode>General</c:formatCode>
                <c:ptCount val="6"/>
                <c:pt idx="0">
                  <c:v>0.96500000000000052</c:v>
                </c:pt>
                <c:pt idx="1">
                  <c:v>0.97500000000000053</c:v>
                </c:pt>
                <c:pt idx="2">
                  <c:v>0.96500000000000052</c:v>
                </c:pt>
                <c:pt idx="3">
                  <c:v>0.92500000000000004</c:v>
                </c:pt>
                <c:pt idx="4">
                  <c:v>0.86000000000000054</c:v>
                </c:pt>
                <c:pt idx="5">
                  <c:v>0.76500000000000068</c:v>
                </c:pt>
              </c:numCache>
            </c:numRef>
          </c:yVal>
        </c:ser>
        <c:axId val="58116736"/>
        <c:axId val="58122624"/>
      </c:scatterChart>
      <c:valAx>
        <c:axId val="58116736"/>
        <c:scaling>
          <c:orientation val="minMax"/>
          <c:max val="12"/>
          <c:min val="0"/>
        </c:scaling>
        <c:axPos val="b"/>
        <c:numFmt formatCode="General" sourceLinked="1"/>
        <c:tickLblPos val="nextTo"/>
        <c:crossAx val="58122624"/>
        <c:crosses val="autoZero"/>
        <c:crossBetween val="midCat"/>
      </c:valAx>
      <c:valAx>
        <c:axId val="58122624"/>
        <c:scaling>
          <c:orientation val="minMax"/>
          <c:max val="1"/>
        </c:scaling>
        <c:axPos val="l"/>
        <c:majorGridlines/>
        <c:numFmt formatCode="General" sourceLinked="1"/>
        <c:tickLblPos val="nextTo"/>
        <c:crossAx val="58116736"/>
        <c:crosses val="autoZero"/>
        <c:crossBetween val="midCat"/>
      </c:valAx>
    </c:plotArea>
    <c:legend>
      <c:legendPos val="r"/>
      <c:layout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Width</a:t>
            </a:r>
            <a:r>
              <a:rPr lang="en-US" baseline="0"/>
              <a:t> = 8um</a:t>
            </a:r>
            <a:endParaRPr lang="en-US"/>
          </a:p>
        </c:rich>
      </c:tx>
      <c:layout/>
    </c:title>
    <c:plotArea>
      <c:layout/>
      <c:scatterChart>
        <c:scatterStyle val="lineMarker"/>
        <c:ser>
          <c:idx val="0"/>
          <c:order val="0"/>
          <c:tx>
            <c:strRef>
              <c:f>[Book1.txt]Book1!$C$1</c:f>
              <c:strCache>
                <c:ptCount val="1"/>
                <c:pt idx="0">
                  <c:v>Avg Power guided</c:v>
                </c:pt>
              </c:strCache>
            </c:strRef>
          </c:tx>
          <c:spPr>
            <a:ln w="28575">
              <a:noFill/>
            </a:ln>
          </c:spPr>
          <c:xVal>
            <c:numRef>
              <c:f>[Book1.txt]Book1!$B$15:$B$19</c:f>
              <c:numCache>
                <c:formatCode>General</c:formatCode>
                <c:ptCount val="5"/>
                <c:pt idx="0">
                  <c:v>8</c:v>
                </c:pt>
                <c:pt idx="1">
                  <c:v>7</c:v>
                </c:pt>
                <c:pt idx="2">
                  <c:v>6</c:v>
                </c:pt>
                <c:pt idx="3">
                  <c:v>5</c:v>
                </c:pt>
                <c:pt idx="4">
                  <c:v>4</c:v>
                </c:pt>
              </c:numCache>
            </c:numRef>
          </c:xVal>
          <c:yVal>
            <c:numRef>
              <c:f>[Book1.txt]Book1!$C$15:$C$19</c:f>
              <c:numCache>
                <c:formatCode>General</c:formatCode>
                <c:ptCount val="5"/>
                <c:pt idx="0">
                  <c:v>0.98</c:v>
                </c:pt>
                <c:pt idx="1">
                  <c:v>0.96500000000000052</c:v>
                </c:pt>
                <c:pt idx="2">
                  <c:v>0.92500000000000004</c:v>
                </c:pt>
                <c:pt idx="3">
                  <c:v>0.86500000000000055</c:v>
                </c:pt>
                <c:pt idx="4">
                  <c:v>0.66500000000000081</c:v>
                </c:pt>
              </c:numCache>
            </c:numRef>
          </c:yVal>
        </c:ser>
        <c:axId val="33824768"/>
        <c:axId val="33826304"/>
      </c:scatterChart>
      <c:valAx>
        <c:axId val="33824768"/>
        <c:scaling>
          <c:orientation val="minMax"/>
          <c:max val="12"/>
        </c:scaling>
        <c:axPos val="b"/>
        <c:numFmt formatCode="General" sourceLinked="1"/>
        <c:tickLblPos val="nextTo"/>
        <c:crossAx val="33826304"/>
        <c:crosses val="autoZero"/>
        <c:crossBetween val="midCat"/>
      </c:valAx>
      <c:valAx>
        <c:axId val="33826304"/>
        <c:scaling>
          <c:orientation val="minMax"/>
          <c:max val="1"/>
        </c:scaling>
        <c:axPos val="l"/>
        <c:majorGridlines/>
        <c:numFmt formatCode="General" sourceLinked="1"/>
        <c:tickLblPos val="nextTo"/>
        <c:crossAx val="33824768"/>
        <c:crosses val="autoZero"/>
        <c:crossBetween val="midCat"/>
      </c:valAx>
    </c:plotArea>
    <c:legend>
      <c:legendPos val="r"/>
      <c:layout/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FD1DD-B9C8-4EB7-B9B6-CC28263B1CBF}" type="datetimeFigureOut">
              <a:rPr lang="en-US" smtClean="0"/>
              <a:pPr/>
              <a:t>10/4/2011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654FA-1D71-4F52-8F1E-E5EE413819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FD1DD-B9C8-4EB7-B9B6-CC28263B1CBF}" type="datetimeFigureOut">
              <a:rPr lang="en-US" smtClean="0"/>
              <a:pPr/>
              <a:t>10/4/2011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654FA-1D71-4F52-8F1E-E5EE413819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FD1DD-B9C8-4EB7-B9B6-CC28263B1CBF}" type="datetimeFigureOut">
              <a:rPr lang="en-US" smtClean="0"/>
              <a:pPr/>
              <a:t>10/4/2011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654FA-1D71-4F52-8F1E-E5EE413819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FD1DD-B9C8-4EB7-B9B6-CC28263B1CBF}" type="datetimeFigureOut">
              <a:rPr lang="en-US" smtClean="0"/>
              <a:pPr/>
              <a:t>10/4/2011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654FA-1D71-4F52-8F1E-E5EE413819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FD1DD-B9C8-4EB7-B9B6-CC28263B1CBF}" type="datetimeFigureOut">
              <a:rPr lang="en-US" smtClean="0"/>
              <a:pPr/>
              <a:t>10/4/2011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654FA-1D71-4F52-8F1E-E5EE413819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FD1DD-B9C8-4EB7-B9B6-CC28263B1CBF}" type="datetimeFigureOut">
              <a:rPr lang="en-US" smtClean="0"/>
              <a:pPr/>
              <a:t>10/4/2011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654FA-1D71-4F52-8F1E-E5EE413819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FD1DD-B9C8-4EB7-B9B6-CC28263B1CBF}" type="datetimeFigureOut">
              <a:rPr lang="en-US" smtClean="0"/>
              <a:pPr/>
              <a:t>10/4/2011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654FA-1D71-4F52-8F1E-E5EE413819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FD1DD-B9C8-4EB7-B9B6-CC28263B1CBF}" type="datetimeFigureOut">
              <a:rPr lang="en-US" smtClean="0"/>
              <a:pPr/>
              <a:t>10/4/2011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654FA-1D71-4F52-8F1E-E5EE413819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FD1DD-B9C8-4EB7-B9B6-CC28263B1CBF}" type="datetimeFigureOut">
              <a:rPr lang="en-US" smtClean="0"/>
              <a:pPr/>
              <a:t>10/4/2011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654FA-1D71-4F52-8F1E-E5EE413819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FD1DD-B9C8-4EB7-B9B6-CC28263B1CBF}" type="datetimeFigureOut">
              <a:rPr lang="en-US" smtClean="0"/>
              <a:pPr/>
              <a:t>10/4/2011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654FA-1D71-4F52-8F1E-E5EE413819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FD1DD-B9C8-4EB7-B9B6-CC28263B1CBF}" type="datetimeFigureOut">
              <a:rPr lang="en-US" smtClean="0"/>
              <a:pPr/>
              <a:t>10/4/2011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654FA-1D71-4F52-8F1E-E5EE413819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FD1DD-B9C8-4EB7-B9B6-CC28263B1CBF}" type="datetimeFigureOut">
              <a:rPr lang="en-US" smtClean="0"/>
              <a:pPr/>
              <a:t>10/4/2011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654FA-1D71-4F52-8F1E-E5EE4138195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Coupling light into a space-based microspectrograph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Emma Lindley</a:t>
            </a:r>
          </a:p>
          <a:p>
            <a:endParaRPr lang="en-US" dirty="0" smtClean="0"/>
          </a:p>
          <a:p>
            <a:r>
              <a:rPr lang="en-US" sz="2000" dirty="0" smtClean="0"/>
              <a:t>Supervised by Joss Bland-Hawthorn and Sergio Leon-</a:t>
            </a:r>
            <a:r>
              <a:rPr lang="en-US" sz="2000" dirty="0" err="1" smtClean="0"/>
              <a:t>Saval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Designing</a:t>
            </a:r>
            <a:r>
              <a:rPr lang="en-US" dirty="0" smtClean="0"/>
              <a:t> a waveguide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RSoft</a:t>
            </a:r>
            <a:r>
              <a:rPr lang="en-US" dirty="0" smtClean="0"/>
              <a:t> Photonics Suite</a:t>
            </a:r>
            <a:endParaRPr lang="en-US" dirty="0"/>
          </a:p>
        </p:txBody>
      </p:sp>
      <p:pic>
        <p:nvPicPr>
          <p:cNvPr id="4" name="Picture 3" descr="RSof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2270760"/>
            <a:ext cx="5257800" cy="4206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consider when </a:t>
            </a:r>
            <a:r>
              <a:rPr lang="en-US" dirty="0" smtClean="0">
                <a:solidFill>
                  <a:srgbClr val="C00000"/>
                </a:solidFill>
              </a:rPr>
              <a:t>designing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Radiative losses</a:t>
            </a:r>
          </a:p>
          <a:p>
            <a:pPr lvl="1"/>
            <a:r>
              <a:rPr lang="en-US" dirty="0" smtClean="0"/>
              <a:t>Light </a:t>
            </a:r>
            <a:r>
              <a:rPr lang="en-US" dirty="0" smtClean="0"/>
              <a:t>coupling </a:t>
            </a:r>
            <a:r>
              <a:rPr lang="en-US" dirty="0" smtClean="0"/>
              <a:t>into </a:t>
            </a:r>
            <a:r>
              <a:rPr lang="en-AU" dirty="0" smtClean="0"/>
              <a:t>neighbouring</a:t>
            </a:r>
            <a:r>
              <a:rPr lang="en-US" dirty="0" smtClean="0"/>
              <a:t> features</a:t>
            </a:r>
          </a:p>
          <a:p>
            <a:pPr lvl="1"/>
            <a:r>
              <a:rPr lang="en-US" dirty="0" smtClean="0"/>
              <a:t>Leakage at bends</a:t>
            </a:r>
          </a:p>
          <a:p>
            <a:r>
              <a:rPr lang="en-US" dirty="0" smtClean="0"/>
              <a:t>Coupling &amp; throughput</a:t>
            </a:r>
          </a:p>
          <a:p>
            <a:pPr lvl="1"/>
            <a:r>
              <a:rPr lang="en-US" dirty="0" smtClean="0"/>
              <a:t>What size ridges are best for accepting SMF input?</a:t>
            </a:r>
          </a:p>
          <a:p>
            <a:r>
              <a:rPr lang="en-US" dirty="0" smtClean="0"/>
              <a:t>Keeping the light single-</a:t>
            </a:r>
            <a:r>
              <a:rPr lang="en-US" dirty="0" err="1" smtClean="0"/>
              <a:t>moded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Sometimes compromise is required!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Radiative losses</a:t>
            </a:r>
            <a:endParaRPr lang="en-US" dirty="0"/>
          </a:p>
        </p:txBody>
      </p:sp>
      <p:pic>
        <p:nvPicPr>
          <p:cNvPr id="4" name="Picture 3" descr="totalpowerfi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43000"/>
            <a:ext cx="4548992" cy="3505200"/>
          </a:xfrm>
          <a:prstGeom prst="rect">
            <a:avLst/>
          </a:prstGeom>
        </p:spPr>
      </p:pic>
      <p:pic>
        <p:nvPicPr>
          <p:cNvPr id="5" name="Picture 4" descr="fibrepow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3124200"/>
            <a:ext cx="4548993" cy="3505200"/>
          </a:xfrm>
          <a:prstGeom prst="rect">
            <a:avLst/>
          </a:prstGeom>
        </p:spPr>
      </p:pic>
      <p:pic>
        <p:nvPicPr>
          <p:cNvPr id="6" name="Picture 5" descr="RSoft.PNG"/>
          <p:cNvPicPr>
            <a:picLocks noChangeAspect="1"/>
          </p:cNvPicPr>
          <p:nvPr/>
        </p:nvPicPr>
        <p:blipFill>
          <a:blip r:embed="rId4" cstate="print"/>
          <a:srcRect l="10145" t="17271" r="5797" b="10869"/>
          <a:stretch>
            <a:fillRect/>
          </a:stretch>
        </p:blipFill>
        <p:spPr>
          <a:xfrm flipH="1">
            <a:off x="7010400" y="457200"/>
            <a:ext cx="457200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ea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5800" y="3124200"/>
            <a:ext cx="4548992" cy="3505200"/>
          </a:xfrm>
          <a:prstGeom prst="rect">
            <a:avLst/>
          </a:prstGeom>
        </p:spPr>
      </p:pic>
      <p:pic>
        <p:nvPicPr>
          <p:cNvPr id="4" name="Picture 3" descr="bend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1142999"/>
            <a:ext cx="4571999" cy="35229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Radiative losses</a:t>
            </a:r>
            <a:endParaRPr lang="en-US" dirty="0"/>
          </a:p>
        </p:txBody>
      </p:sp>
      <p:pic>
        <p:nvPicPr>
          <p:cNvPr id="6" name="Picture 5" descr="bend.bmp"/>
          <p:cNvPicPr>
            <a:picLocks noChangeAspect="1"/>
          </p:cNvPicPr>
          <p:nvPr/>
        </p:nvPicPr>
        <p:blipFill>
          <a:blip r:embed="rId3" cstate="print"/>
          <a:srcRect l="91667"/>
          <a:stretch>
            <a:fillRect/>
          </a:stretch>
        </p:blipFill>
        <p:spPr>
          <a:xfrm>
            <a:off x="8686800" y="3124200"/>
            <a:ext cx="381000" cy="3522927"/>
          </a:xfrm>
          <a:prstGeom prst="rect">
            <a:avLst/>
          </a:prstGeom>
        </p:spPr>
      </p:pic>
      <p:pic>
        <p:nvPicPr>
          <p:cNvPr id="7" name="Picture 6" descr="RSoft.PNG"/>
          <p:cNvPicPr>
            <a:picLocks noChangeAspect="1"/>
          </p:cNvPicPr>
          <p:nvPr/>
        </p:nvPicPr>
        <p:blipFill>
          <a:blip r:embed="rId4" cstate="print"/>
          <a:srcRect l="10145" t="17271" r="5797" b="10869"/>
          <a:stretch>
            <a:fillRect/>
          </a:stretch>
        </p:blipFill>
        <p:spPr>
          <a:xfrm flipH="1">
            <a:off x="7010400" y="457200"/>
            <a:ext cx="457200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Throughput vs. Ridge size</a:t>
            </a:r>
            <a:endParaRPr lang="en-AU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762000" y="1447800"/>
          <a:ext cx="32004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4800600" y="1447800"/>
          <a:ext cx="31242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/>
          <p:nvPr/>
        </p:nvGraphicFramePr>
        <p:xfrm>
          <a:off x="685800" y="3733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486400" y="335280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/>
              <a:t>Height (um)</a:t>
            </a:r>
            <a:endParaRPr lang="en-AU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0" y="335280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/>
              <a:t>Height (um)</a:t>
            </a:r>
            <a:endParaRPr lang="en-AU" dirty="0"/>
          </a:p>
        </p:txBody>
      </p:sp>
      <p:sp>
        <p:nvSpPr>
          <p:cNvPr id="11" name="TextBox 10"/>
          <p:cNvSpPr txBox="1"/>
          <p:nvPr/>
        </p:nvSpPr>
        <p:spPr>
          <a:xfrm>
            <a:off x="1905000" y="632460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/>
              <a:t>Height (um)</a:t>
            </a:r>
            <a:endParaRPr lang="en-AU" dirty="0"/>
          </a:p>
        </p:txBody>
      </p:sp>
      <p:sp>
        <p:nvSpPr>
          <p:cNvPr id="12" name="TextBox 11"/>
          <p:cNvSpPr txBox="1"/>
          <p:nvPr/>
        </p:nvSpPr>
        <p:spPr>
          <a:xfrm>
            <a:off x="4507468" y="1905000"/>
            <a:ext cx="369332" cy="10668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AU" sz="1200" dirty="0" smtClean="0"/>
              <a:t>Throughput</a:t>
            </a:r>
            <a:endParaRPr lang="en-AU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545068" y="1981200"/>
            <a:ext cx="369332" cy="10668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AU" sz="1200" dirty="0" smtClean="0"/>
              <a:t>Throughput</a:t>
            </a:r>
            <a:endParaRPr lang="en-AU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" y="4648200"/>
            <a:ext cx="369332" cy="10668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AU" sz="1200" dirty="0" smtClean="0"/>
              <a:t>Throughput</a:t>
            </a:r>
            <a:endParaRPr lang="en-AU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5638800" y="4267200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The best throughput is achieved when the ridge dimensions match the input SMF’s dimensions.</a:t>
            </a:r>
            <a:endParaRPr lang="en-A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Modes of the ridge</a:t>
            </a:r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1" y="1526650"/>
            <a:ext cx="2743200" cy="213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1" y="3733800"/>
            <a:ext cx="275227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1524000"/>
            <a:ext cx="2743199" cy="2130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3752850"/>
            <a:ext cx="2819400" cy="2212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1" y="1478860"/>
            <a:ext cx="2743200" cy="2186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1" y="3778858"/>
            <a:ext cx="2819399" cy="2181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762000" y="2133600"/>
            <a:ext cx="1447800" cy="990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" name="Picture 9" descr="formula.png"/>
          <p:cNvPicPr>
            <a:picLocks noChangeAspect="1"/>
          </p:cNvPicPr>
          <p:nvPr/>
        </p:nvPicPr>
        <p:blipFill>
          <a:blip r:embed="rId8" cstate="print"/>
          <a:srcRect l="49111" t="66667" r="20667" b="24444"/>
          <a:stretch>
            <a:fillRect/>
          </a:stretch>
        </p:blipFill>
        <p:spPr>
          <a:xfrm>
            <a:off x="1295400" y="6019800"/>
            <a:ext cx="2590800" cy="609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495800" y="6172200"/>
            <a:ext cx="3810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(For single mode operation, V &lt; 2.405)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Thinking about </a:t>
            </a:r>
            <a:r>
              <a:rPr lang="en-AU" dirty="0" smtClean="0">
                <a:solidFill>
                  <a:schemeClr val="accent3">
                    <a:lumMod val="75000"/>
                  </a:schemeClr>
                </a:solidFill>
              </a:rPr>
              <a:t>manufacture</a:t>
            </a:r>
            <a:endParaRPr lang="en-A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/>
          <a:lstStyle/>
          <a:p>
            <a:r>
              <a:rPr lang="en-AU" dirty="0" smtClean="0"/>
              <a:t>What techniques are available to us?</a:t>
            </a:r>
          </a:p>
          <a:p>
            <a:pPr lvl="1"/>
            <a:r>
              <a:rPr lang="en-AU" dirty="0" smtClean="0"/>
              <a:t>All manufacturing to be done in-house at Bandwidth Foundry International (BFI)</a:t>
            </a:r>
          </a:p>
          <a:p>
            <a:r>
              <a:rPr lang="en-AU" dirty="0" smtClean="0"/>
              <a:t>What materials are available?</a:t>
            </a:r>
          </a:p>
          <a:p>
            <a:pPr lvl="1"/>
            <a:r>
              <a:rPr lang="en-AU" dirty="0" smtClean="0"/>
              <a:t>Long and short term availability</a:t>
            </a:r>
          </a:p>
          <a:p>
            <a:pPr lvl="1"/>
            <a:r>
              <a:rPr lang="en-AU" dirty="0" smtClean="0"/>
              <a:t>Materials must suit the manufacturing technique being used</a:t>
            </a:r>
          </a:p>
          <a:p>
            <a:r>
              <a:rPr lang="en-AU" dirty="0" smtClean="0"/>
              <a:t>Final refinements to design can only be made when materials are chosen! 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Making a waveguide at BFI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Soft lithography</a:t>
            </a:r>
            <a:endParaRPr lang="en-A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743200"/>
            <a:ext cx="6629696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Materials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The unexpected answer...glue</a:t>
            </a:r>
            <a:endParaRPr lang="en-A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97180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97180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Cross-section of a waveguide</a:t>
            </a:r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1828800" y="4267200"/>
            <a:ext cx="54102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Substrate</a:t>
            </a:r>
            <a:endParaRPr lang="en-AU" dirty="0"/>
          </a:p>
        </p:txBody>
      </p:sp>
      <p:sp>
        <p:nvSpPr>
          <p:cNvPr id="5" name="Rectangle 4"/>
          <p:cNvSpPr/>
          <p:nvPr/>
        </p:nvSpPr>
        <p:spPr>
          <a:xfrm>
            <a:off x="1828800" y="3886200"/>
            <a:ext cx="54102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NOA-65 (n=1.52)</a:t>
            </a:r>
            <a:endParaRPr lang="en-AU" dirty="0"/>
          </a:p>
        </p:txBody>
      </p:sp>
      <p:sp>
        <p:nvSpPr>
          <p:cNvPr id="6" name="Rectangle 5"/>
          <p:cNvSpPr/>
          <p:nvPr/>
        </p:nvSpPr>
        <p:spPr>
          <a:xfrm>
            <a:off x="1828800" y="3810000"/>
            <a:ext cx="5410200" cy="76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ectangle 6"/>
          <p:cNvSpPr/>
          <p:nvPr/>
        </p:nvSpPr>
        <p:spPr>
          <a:xfrm>
            <a:off x="2590800" y="3581400"/>
            <a:ext cx="3810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3657600" y="3581400"/>
            <a:ext cx="3810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 8"/>
          <p:cNvSpPr/>
          <p:nvPr/>
        </p:nvSpPr>
        <p:spPr>
          <a:xfrm>
            <a:off x="4953000" y="3581400"/>
            <a:ext cx="3810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/>
          <p:cNvSpPr/>
          <p:nvPr/>
        </p:nvSpPr>
        <p:spPr>
          <a:xfrm>
            <a:off x="6019800" y="3581400"/>
            <a:ext cx="3810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2" name="Straight Connector 11"/>
          <p:cNvCxnSpPr>
            <a:stCxn id="9" idx="0"/>
          </p:cNvCxnSpPr>
          <p:nvPr/>
        </p:nvCxnSpPr>
        <p:spPr>
          <a:xfrm flipH="1" flipV="1">
            <a:off x="4495800" y="2362200"/>
            <a:ext cx="647700" cy="1219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286000" y="19812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dirty="0" smtClean="0"/>
              <a:t>NOA-68 (n=1.54)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world of astrophotonics</a:t>
            </a:r>
          </a:p>
          <a:p>
            <a:pPr lvl="1"/>
            <a:r>
              <a:rPr lang="en-US" dirty="0" smtClean="0"/>
              <a:t>Why ‘go photonic’?</a:t>
            </a:r>
          </a:p>
          <a:p>
            <a:pPr lvl="1"/>
            <a:r>
              <a:rPr lang="en-US" dirty="0" smtClean="0"/>
              <a:t>Photonic Integrated Multimode </a:t>
            </a:r>
            <a:r>
              <a:rPr lang="en-US" dirty="0" err="1" smtClean="0"/>
              <a:t>MicroSpectrograph</a:t>
            </a:r>
            <a:r>
              <a:rPr lang="en-US" dirty="0" smtClean="0"/>
              <a:t> </a:t>
            </a:r>
            <a:r>
              <a:rPr lang="en-US" dirty="0" smtClean="0"/>
              <a:t>(PIMMS)</a:t>
            </a:r>
          </a:p>
          <a:p>
            <a:r>
              <a:rPr lang="en-US" dirty="0" smtClean="0"/>
              <a:t>My project: create a prototype waveguide to be included in PIMMS. </a:t>
            </a:r>
          </a:p>
          <a:p>
            <a:r>
              <a:rPr lang="en-US" dirty="0" smtClean="0"/>
              <a:t>The three stages: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Design</a:t>
            </a:r>
          </a:p>
          <a:p>
            <a:pPr lvl="1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Manufacture</a:t>
            </a:r>
          </a:p>
          <a:p>
            <a:pPr lvl="1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Testing</a:t>
            </a:r>
          </a:p>
          <a:p>
            <a:r>
              <a:rPr lang="en-US" dirty="0" smtClean="0"/>
              <a:t>What’s next?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How well does it reproduce the design?</a:t>
            </a:r>
            <a:endParaRPr lang="en-AU" dirty="0"/>
          </a:p>
        </p:txBody>
      </p:sp>
      <p:pic>
        <p:nvPicPr>
          <p:cNvPr id="5" name="Picture 4" descr="composi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338318" y="-52318"/>
            <a:ext cx="4419601" cy="81818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How well does it reproduce the design?</a:t>
            </a:r>
            <a:endParaRPr lang="en-AU" dirty="0"/>
          </a:p>
        </p:txBody>
      </p:sp>
      <p:pic>
        <p:nvPicPr>
          <p:cNvPr id="4" name="Picture 3" descr="ed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1676400"/>
            <a:ext cx="6096000" cy="48815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How well does it reproduce the design?</a:t>
            </a:r>
            <a:endParaRPr lang="en-AU" dirty="0"/>
          </a:p>
        </p:txBody>
      </p:sp>
      <p:pic>
        <p:nvPicPr>
          <p:cNvPr id="5" name="Picture 4" descr="emma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1524000"/>
            <a:ext cx="6400800" cy="4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How well does it reproduce the design?</a:t>
            </a:r>
            <a:endParaRPr lang="en-AU" dirty="0"/>
          </a:p>
        </p:txBody>
      </p:sp>
      <p:pic>
        <p:nvPicPr>
          <p:cNvPr id="4" name="Picture 3" descr="emm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1600200"/>
            <a:ext cx="6553200" cy="4914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How to </a:t>
            </a:r>
            <a:r>
              <a:rPr lang="en-AU" dirty="0" smtClean="0">
                <a:solidFill>
                  <a:schemeClr val="accent5">
                    <a:lumMod val="75000"/>
                  </a:schemeClr>
                </a:solidFill>
              </a:rPr>
              <a:t>test</a:t>
            </a:r>
            <a:r>
              <a:rPr lang="en-AU" dirty="0" smtClean="0"/>
              <a:t> the finished product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Inject light from a </a:t>
            </a:r>
            <a:r>
              <a:rPr lang="en-AU" dirty="0" err="1" smtClean="0"/>
              <a:t>tunable</a:t>
            </a:r>
            <a:r>
              <a:rPr lang="en-AU" dirty="0" smtClean="0"/>
              <a:t> laser</a:t>
            </a:r>
          </a:p>
          <a:p>
            <a:r>
              <a:rPr lang="en-AU" dirty="0" smtClean="0"/>
              <a:t>Use an IR camera/power meter to measure field at exit</a:t>
            </a:r>
          </a:p>
          <a:p>
            <a:r>
              <a:rPr lang="en-AU" dirty="0" smtClean="0"/>
              <a:t>Testing delayed by need for access to BFI facilities – competing with commercial projects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Future developments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Integration into the satellite version of PIMMS</a:t>
            </a:r>
          </a:p>
          <a:p>
            <a:r>
              <a:rPr lang="en-AU" dirty="0" smtClean="0"/>
              <a:t>Access to a broader range of materials</a:t>
            </a:r>
          </a:p>
          <a:p>
            <a:r>
              <a:rPr lang="en-AU" dirty="0" smtClean="0"/>
              <a:t>A visible-wavelength version</a:t>
            </a:r>
          </a:p>
          <a:p>
            <a:r>
              <a:rPr lang="en-AU" dirty="0" smtClean="0"/>
              <a:t>Increased number of tracks to work with a larger number of fibre inputs</a:t>
            </a:r>
            <a:endParaRPr lang="en-A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astrophotonics?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487362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>Astronomy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962400" cy="3951288"/>
          </a:xfrm>
        </p:spPr>
        <p:txBody>
          <a:bodyPr/>
          <a:lstStyle/>
          <a:p>
            <a:pPr>
              <a:buNone/>
            </a:pPr>
            <a:r>
              <a:rPr lang="en-US" dirty="0" err="1" smtClean="0"/>
              <a:t>as·tron·o·my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noun /</a:t>
            </a:r>
            <a:r>
              <a:rPr lang="en-US" dirty="0" err="1" smtClean="0"/>
              <a:t>ə’stränəmē</a:t>
            </a:r>
            <a:r>
              <a:rPr lang="en-US" dirty="0" smtClean="0"/>
              <a:t>/ 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</a:t>
            </a:r>
            <a:r>
              <a:rPr lang="en-US" sz="2000" dirty="0" smtClean="0"/>
              <a:t>1. The branch of science that deals with celestial objects, space, and the physical universe as a whole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025" y="1600200"/>
            <a:ext cx="4041775" cy="487362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>Photonics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724400" y="2174875"/>
            <a:ext cx="3962400" cy="3951288"/>
          </a:xfrm>
        </p:spPr>
        <p:txBody>
          <a:bodyPr/>
          <a:lstStyle/>
          <a:p>
            <a:pPr>
              <a:buNone/>
            </a:pPr>
            <a:r>
              <a:rPr lang="en-US" dirty="0" err="1" smtClean="0"/>
              <a:t>pho·ton·ics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noun (plural) /</a:t>
            </a:r>
            <a:r>
              <a:rPr lang="en-US" dirty="0" err="1" smtClean="0"/>
              <a:t>fō’täniks</a:t>
            </a:r>
            <a:r>
              <a:rPr lang="en-US" dirty="0" smtClean="0"/>
              <a:t>/ 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2000" dirty="0" smtClean="0"/>
              <a:t>   1. The branch of technology concerned with the properties and transmission of photons, for example in fiber optics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r="7813"/>
          <a:stretch>
            <a:fillRect/>
          </a:stretch>
        </p:blipFill>
        <p:spPr bwMode="auto">
          <a:xfrm>
            <a:off x="304800" y="1390650"/>
            <a:ext cx="4495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Astronomical instruments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5556"/>
          <a:stretch>
            <a:fillRect/>
          </a:stretch>
        </p:blipFill>
        <p:spPr bwMode="auto">
          <a:xfrm>
            <a:off x="4572000" y="2819400"/>
            <a:ext cx="4267200" cy="374387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AATJul08-AAOmega_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5127" r="3312"/>
          <a:stretch>
            <a:fillRect/>
          </a:stretch>
        </p:blipFill>
        <p:spPr>
          <a:xfrm>
            <a:off x="-76200" y="-76200"/>
            <a:ext cx="9525000" cy="6934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(</a:t>
            </a:r>
            <a:r>
              <a:rPr lang="en-US" dirty="0" err="1" smtClean="0"/>
              <a:t>astro</a:t>
            </a:r>
            <a:r>
              <a:rPr lang="en-US" dirty="0" smtClean="0"/>
              <a:t>)photonic advantage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Reductions in size and cost</a:t>
            </a:r>
          </a:p>
          <a:p>
            <a:r>
              <a:rPr lang="en-US" dirty="0" smtClean="0"/>
              <a:t>No loss in performance</a:t>
            </a:r>
          </a:p>
          <a:p>
            <a:r>
              <a:rPr lang="en-US" dirty="0" smtClean="0"/>
              <a:t>“One size fits all” </a:t>
            </a:r>
            <a:r>
              <a:rPr lang="en-US" dirty="0" smtClean="0"/>
              <a:t>devices</a:t>
            </a:r>
          </a:p>
          <a:p>
            <a:r>
              <a:rPr lang="en-US" dirty="0" smtClean="0"/>
              <a:t>Operating at or close to diffraction limit</a:t>
            </a:r>
            <a:endParaRPr lang="en-US" dirty="0" smtClean="0"/>
          </a:p>
          <a:p>
            <a:r>
              <a:rPr lang="en-US" dirty="0" smtClean="0"/>
              <a:t>Can incorporate photonic processing</a:t>
            </a:r>
          </a:p>
          <a:p>
            <a:pPr lvl="1"/>
            <a:r>
              <a:rPr lang="en-US" dirty="0" smtClean="0"/>
              <a:t>Suppression of atmospheric emission </a:t>
            </a:r>
            <a:r>
              <a:rPr lang="en-US" dirty="0" smtClean="0"/>
              <a:t>lines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Photonic Integrated Multimode </a:t>
            </a:r>
            <a:r>
              <a:rPr lang="en-US" dirty="0" err="1" smtClean="0"/>
              <a:t>MicroSpectrograph</a:t>
            </a:r>
            <a:r>
              <a:rPr lang="en-US" dirty="0" smtClean="0"/>
              <a:t> (PIMMS)</a:t>
            </a:r>
            <a:endParaRPr lang="en-US" dirty="0"/>
          </a:p>
        </p:txBody>
      </p:sp>
      <p:pic>
        <p:nvPicPr>
          <p:cNvPr id="5" name="Picture 4" descr="PIMMS0.png"/>
          <p:cNvPicPr>
            <a:picLocks noChangeAspect="1"/>
          </p:cNvPicPr>
          <p:nvPr/>
        </p:nvPicPr>
        <p:blipFill>
          <a:blip r:embed="rId2" cstate="print"/>
          <a:srcRect l="19778" t="23333" r="23333" b="47778"/>
          <a:stretch>
            <a:fillRect/>
          </a:stretch>
        </p:blipFill>
        <p:spPr>
          <a:xfrm>
            <a:off x="685799" y="1752600"/>
            <a:ext cx="7690339" cy="3124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66800" y="5105400"/>
            <a:ext cx="7239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AU" sz="3200" dirty="0" smtClean="0"/>
              <a:t> Works in visible and IR wavelength bands</a:t>
            </a:r>
          </a:p>
          <a:p>
            <a:pPr>
              <a:buFont typeface="Arial" pitchFamily="34" charset="0"/>
              <a:buChar char="•"/>
            </a:pPr>
            <a:r>
              <a:rPr lang="en-AU" sz="3200" dirty="0" smtClean="0"/>
              <a:t> Number of fibres can vary</a:t>
            </a:r>
            <a:endParaRPr lang="en-A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PIMMS in space (90 x 135mm)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8673"/>
          <a:stretch>
            <a:fillRect/>
          </a:stretch>
        </p:blipFill>
        <p:spPr bwMode="auto">
          <a:xfrm>
            <a:off x="685800" y="1295400"/>
            <a:ext cx="7620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86200"/>
            <a:ext cx="4114800" cy="2514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Can we reduce the required detector size?</a:t>
            </a:r>
          </a:p>
          <a:p>
            <a:r>
              <a:rPr lang="en-US" dirty="0" smtClean="0"/>
              <a:t>Concept: feed the SMF outputs into a 2D waveguide with converging tracks</a:t>
            </a:r>
          </a:p>
          <a:p>
            <a:endParaRPr lang="en-US" dirty="0"/>
          </a:p>
        </p:txBody>
      </p:sp>
      <p:pic>
        <p:nvPicPr>
          <p:cNvPr id="4" name="Picture 3" descr="PIMMS0.png"/>
          <p:cNvPicPr>
            <a:picLocks noChangeAspect="1"/>
          </p:cNvPicPr>
          <p:nvPr/>
        </p:nvPicPr>
        <p:blipFill>
          <a:blip r:embed="rId2" cstate="print"/>
          <a:srcRect l="19778" t="23333" r="23333" b="47778"/>
          <a:stretch>
            <a:fillRect/>
          </a:stretch>
        </p:blipFill>
        <p:spPr>
          <a:xfrm>
            <a:off x="1600200" y="1273969"/>
            <a:ext cx="5867400" cy="238363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191000" y="2743200"/>
            <a:ext cx="685800" cy="685800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Oval 5"/>
          <p:cNvSpPr/>
          <p:nvPr/>
        </p:nvSpPr>
        <p:spPr>
          <a:xfrm>
            <a:off x="5029200" y="3810000"/>
            <a:ext cx="2743200" cy="2743200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Oval 6"/>
          <p:cNvSpPr/>
          <p:nvPr/>
        </p:nvSpPr>
        <p:spPr>
          <a:xfrm>
            <a:off x="5562600" y="4191000"/>
            <a:ext cx="304800" cy="685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Oval 7"/>
          <p:cNvSpPr/>
          <p:nvPr/>
        </p:nvSpPr>
        <p:spPr>
          <a:xfrm>
            <a:off x="5562600" y="4876800"/>
            <a:ext cx="304800" cy="685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Oval 8"/>
          <p:cNvSpPr/>
          <p:nvPr/>
        </p:nvSpPr>
        <p:spPr>
          <a:xfrm>
            <a:off x="5562600" y="5562600"/>
            <a:ext cx="304800" cy="685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Oval 9"/>
          <p:cNvSpPr/>
          <p:nvPr/>
        </p:nvSpPr>
        <p:spPr>
          <a:xfrm>
            <a:off x="5715000" y="4495800"/>
            <a:ext cx="45719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Oval 10"/>
          <p:cNvSpPr/>
          <p:nvPr/>
        </p:nvSpPr>
        <p:spPr>
          <a:xfrm>
            <a:off x="5715000" y="5181600"/>
            <a:ext cx="45719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Oval 11"/>
          <p:cNvSpPr/>
          <p:nvPr/>
        </p:nvSpPr>
        <p:spPr>
          <a:xfrm>
            <a:off x="5715000" y="5867400"/>
            <a:ext cx="45719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Rectangle 12"/>
          <p:cNvSpPr/>
          <p:nvPr/>
        </p:nvSpPr>
        <p:spPr>
          <a:xfrm>
            <a:off x="5867400" y="4191000"/>
            <a:ext cx="1219200" cy="2057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400" dirty="0" smtClean="0"/>
              <a:t>?</a:t>
            </a:r>
            <a:endParaRPr lang="en-AU" dirty="0"/>
          </a:p>
        </p:txBody>
      </p:sp>
      <p:sp>
        <p:nvSpPr>
          <p:cNvPr id="14" name="Oval 13"/>
          <p:cNvSpPr/>
          <p:nvPr/>
        </p:nvSpPr>
        <p:spPr>
          <a:xfrm>
            <a:off x="7117081" y="5181600"/>
            <a:ext cx="45719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Oval 14"/>
          <p:cNvSpPr/>
          <p:nvPr/>
        </p:nvSpPr>
        <p:spPr>
          <a:xfrm>
            <a:off x="7117081" y="4953000"/>
            <a:ext cx="45719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Oval 15"/>
          <p:cNvSpPr/>
          <p:nvPr/>
        </p:nvSpPr>
        <p:spPr>
          <a:xfrm>
            <a:off x="7117081" y="5410200"/>
            <a:ext cx="45719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1722</TotalTime>
  <Words>446</Words>
  <Application>Microsoft Office PowerPoint</Application>
  <PresentationFormat>On-screen Show (4:3)</PresentationFormat>
  <Paragraphs>97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Coupling light into a space-based microspectrograph</vt:lpstr>
      <vt:lpstr>Talk Outline</vt:lpstr>
      <vt:lpstr>What is astrophotonics?</vt:lpstr>
      <vt:lpstr>Astronomical instruments</vt:lpstr>
      <vt:lpstr>Slide 5</vt:lpstr>
      <vt:lpstr>The (astro)photonic advantage</vt:lpstr>
      <vt:lpstr>Photonic Integrated Multimode MicroSpectrograph (PIMMS)</vt:lpstr>
      <vt:lpstr>PIMMS in space (90 x 135mm)</vt:lpstr>
      <vt:lpstr>My project</vt:lpstr>
      <vt:lpstr>Designing a waveguide</vt:lpstr>
      <vt:lpstr>Things to consider when designing</vt:lpstr>
      <vt:lpstr>Radiative losses</vt:lpstr>
      <vt:lpstr>Radiative losses</vt:lpstr>
      <vt:lpstr>Throughput vs. Ridge size</vt:lpstr>
      <vt:lpstr>Modes of the ridge</vt:lpstr>
      <vt:lpstr>Thinking about manufacture</vt:lpstr>
      <vt:lpstr>Making a waveguide at BFI</vt:lpstr>
      <vt:lpstr>Materials</vt:lpstr>
      <vt:lpstr>Cross-section of a waveguide</vt:lpstr>
      <vt:lpstr>How well does it reproduce the design?</vt:lpstr>
      <vt:lpstr>How well does it reproduce the design?</vt:lpstr>
      <vt:lpstr>How well does it reproduce the design?</vt:lpstr>
      <vt:lpstr>How well does it reproduce the design?</vt:lpstr>
      <vt:lpstr>How to test the finished product</vt:lpstr>
      <vt:lpstr>Future developments</vt:lpstr>
    </vt:vector>
  </TitlesOfParts>
  <Company>University of Sydney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elindley</dc:creator>
  <cp:lastModifiedBy>elindley</cp:lastModifiedBy>
  <cp:revision>164</cp:revision>
  <dcterms:created xsi:type="dcterms:W3CDTF">2011-09-27T00:00:52Z</dcterms:created>
  <dcterms:modified xsi:type="dcterms:W3CDTF">2011-10-04T02:52:07Z</dcterms:modified>
</cp:coreProperties>
</file>