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  <p:sldMasterId id="2147483674" r:id="rId3"/>
  </p:sldMasterIdLst>
  <p:notesMasterIdLst>
    <p:notesMasterId r:id="rId30"/>
  </p:notesMasterIdLst>
  <p:sldIdLst>
    <p:sldId id="257" r:id="rId4"/>
    <p:sldId id="261" r:id="rId5"/>
    <p:sldId id="260" r:id="rId6"/>
    <p:sldId id="277" r:id="rId7"/>
    <p:sldId id="268" r:id="rId8"/>
    <p:sldId id="266" r:id="rId9"/>
    <p:sldId id="267" r:id="rId10"/>
    <p:sldId id="263" r:id="rId11"/>
    <p:sldId id="265" r:id="rId12"/>
    <p:sldId id="259" r:id="rId13"/>
    <p:sldId id="262" r:id="rId14"/>
    <p:sldId id="278" r:id="rId15"/>
    <p:sldId id="285" r:id="rId16"/>
    <p:sldId id="279" r:id="rId17"/>
    <p:sldId id="280" r:id="rId18"/>
    <p:sldId id="281" r:id="rId19"/>
    <p:sldId id="286" r:id="rId20"/>
    <p:sldId id="282" r:id="rId21"/>
    <p:sldId id="270" r:id="rId22"/>
    <p:sldId id="287" r:id="rId23"/>
    <p:sldId id="288" r:id="rId24"/>
    <p:sldId id="289" r:id="rId25"/>
    <p:sldId id="290" r:id="rId26"/>
    <p:sldId id="291" r:id="rId27"/>
    <p:sldId id="292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E1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AF427-AE62-E241-8D06-C81247C78C71}" type="datetimeFigureOut">
              <a:t>24/05/21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088E3-B77F-2C4B-BFBA-332F43B3C8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16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5A21F-09A9-294B-BEA8-658E57271091}" type="slidenum">
              <a:rPr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46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YELLOW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446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44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36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5634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518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004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0786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2820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3907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96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08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164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27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8504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478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6670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25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333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44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72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43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4895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916F0F-7772-3040-B9DB-83D8583FEBBB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24/05/21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2E2F33-2C4F-B744-94E5-5A6B9582EEC9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047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4" Type="http://schemas.openxmlformats.org/officeDocument/2006/relationships/image" Target="../media/image7.jpeg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301417" y="1"/>
            <a:ext cx="7842583" cy="57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 bwMode="ltGray">
          <a:xfrm>
            <a:off x="1295194" y="266715"/>
            <a:ext cx="590428" cy="5300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AU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 flipH="1">
            <a:off x="-1" y="735529"/>
            <a:ext cx="1616271" cy="1519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AU">
              <a:solidFill>
                <a:prstClr val="white"/>
              </a:solidFill>
            </a:endParaRPr>
          </a:p>
        </p:txBody>
      </p:sp>
      <p:pic>
        <p:nvPicPr>
          <p:cNvPr id="12" name="Picture 11" descr="SAIL LOGO DARKBACK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6148" y="26240"/>
            <a:ext cx="1139515" cy="684773"/>
          </a:xfrm>
          <a:prstGeom prst="rect">
            <a:avLst/>
          </a:prstGeom>
          <a:effectLst>
            <a:glow rad="12700">
              <a:schemeClr val="bg1">
                <a:alpha val="22000"/>
              </a:schemeClr>
            </a:glow>
          </a:effectLst>
        </p:spPr>
      </p:pic>
      <p:pic>
        <p:nvPicPr>
          <p:cNvPr id="1033" name="Picture 12" descr="USY_MB1_rgb_Reversed_Standard_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675" y="6416084"/>
            <a:ext cx="1104565" cy="3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strophotonics_logo_DARKBACK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" y="6441484"/>
            <a:ext cx="1731741" cy="3177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r" rtl="0" fontAlgn="base">
        <a:lnSpc>
          <a:spcPts val="25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›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1950" indent="-18415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397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175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-"/>
        <a:defRPr lang="en-US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895350" indent="-177800" algn="l" rtl="0" eaLnBrk="0" fontAlgn="base" hangingPunct="0">
        <a:spcBef>
          <a:spcPts val="500"/>
        </a:spcBef>
        <a:spcAft>
          <a:spcPts val="500"/>
        </a:spcAft>
        <a:buClr>
          <a:schemeClr val="accent1"/>
        </a:buClr>
        <a:buFont typeface="Arial" charset="0"/>
        <a:buChar char="•"/>
        <a:defRPr lang="en-AU" sz="1600" kern="1200" dirty="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074738" indent="-174625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77" y="63624"/>
            <a:ext cx="1319196" cy="48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1256618" y="305790"/>
            <a:ext cx="7887382" cy="0"/>
          </a:xfrm>
          <a:prstGeom prst="line">
            <a:avLst/>
          </a:prstGeom>
          <a:noFill/>
          <a:ln w="127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 sz="2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A604844-C077-1A47-9833-6A1A2BDD504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83682" y="25275"/>
            <a:ext cx="1400996" cy="597975"/>
            <a:chOff x="261935" y="5812061"/>
            <a:chExt cx="1612106" cy="5929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F969821-D55B-7E43-A93B-3CE9BDBF4D58}"/>
                </a:ext>
              </a:extLst>
            </p:cNvPr>
            <p:cNvSpPr/>
            <p:nvPr/>
          </p:nvSpPr>
          <p:spPr>
            <a:xfrm flipH="1">
              <a:off x="261935" y="5812061"/>
              <a:ext cx="1612106" cy="592960"/>
            </a:xfrm>
            <a:prstGeom prst="rect">
              <a:avLst/>
            </a:prstGeom>
            <a:solidFill>
              <a:srgbClr val="CE11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12" descr="USY_MB1_rgb_Reversed_Standard_Logo.png">
              <a:extLst>
                <a:ext uri="{FF2B5EF4-FFF2-40B4-BE49-F238E27FC236}">
                  <a16:creationId xmlns:a16="http://schemas.microsoft.com/office/drawing/2014/main" xmlns="" id="{1E3FBAF1-036D-424D-8A13-24244D4A0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73" y="5890062"/>
              <a:ext cx="1268436" cy="439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Line 10"/>
          <p:cNvSpPr>
            <a:spLocks noChangeShapeType="1"/>
          </p:cNvSpPr>
          <p:nvPr userDrawn="1"/>
        </p:nvSpPr>
        <p:spPr bwMode="auto">
          <a:xfrm rot="5400000" flipV="1">
            <a:off x="-2987363" y="3375087"/>
            <a:ext cx="6622926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STRO3D_Logo_Purple_170619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489" y="78978"/>
            <a:ext cx="1492511" cy="55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IL BLACK Myriad.png"/>
          <p:cNvPicPr>
            <a:picLocks noChangeAspect="1"/>
          </p:cNvPicPr>
          <p:nvPr userDrawn="1"/>
        </p:nvPicPr>
        <p:blipFill>
          <a:blip r:embed="rId15" cstate="screen"/>
          <a:stretch>
            <a:fillRect/>
          </a:stretch>
        </p:blipFill>
        <p:spPr>
          <a:xfrm>
            <a:off x="7620000" y="6210000"/>
            <a:ext cx="898600" cy="540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6" cstate="screen"/>
          <a:srcRect r="65237"/>
          <a:stretch>
            <a:fillRect/>
          </a:stretch>
        </p:blipFill>
        <p:spPr bwMode="auto">
          <a:xfrm>
            <a:off x="8610600" y="6248400"/>
            <a:ext cx="457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424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 i="1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jpeg"/><Relationship Id="rId1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image" Target="../media/image76.jpeg"/><Relationship Id="rId13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jpg"/><Relationship Id="rId8" Type="http://schemas.openxmlformats.org/officeDocument/2006/relationships/image" Target="../media/image88.png"/><Relationship Id="rId9" Type="http://schemas.openxmlformats.org/officeDocument/2006/relationships/image" Target="../media/image89.jpg"/><Relationship Id="rId10" Type="http://schemas.openxmlformats.org/officeDocument/2006/relationships/image" Target="../media/image9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eg"/><Relationship Id="rId5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12.png"/><Relationship Id="rId5" Type="http://schemas.openxmlformats.org/officeDocument/2006/relationships/image" Target="../media/image113.jpg"/><Relationship Id="rId6" Type="http://schemas.openxmlformats.org/officeDocument/2006/relationships/image" Target="../media/image114.png"/><Relationship Id="rId7" Type="http://schemas.openxmlformats.org/officeDocument/2006/relationships/image" Target="../media/image115.jpg"/><Relationship Id="rId8" Type="http://schemas.openxmlformats.org/officeDocument/2006/relationships/image" Target="../media/image116.png"/><Relationship Id="rId9" Type="http://schemas.openxmlformats.org/officeDocument/2006/relationships/image" Target="../media/image106.png"/><Relationship Id="rId10" Type="http://schemas.openxmlformats.org/officeDocument/2006/relationships/image" Target="../media/image108.png"/><Relationship Id="rId11" Type="http://schemas.openxmlformats.org/officeDocument/2006/relationships/image" Target="../media/image11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jpeg"/><Relationship Id="rId10" Type="http://schemas.openxmlformats.org/officeDocument/2006/relationships/image" Target="../media/image31.png"/><Relationship Id="rId11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tiff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61938" y="0"/>
            <a:ext cx="8882062" cy="6503988"/>
            <a:chOff x="261938" y="0"/>
            <a:chExt cx="8882062" cy="6503988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647700" y="115888"/>
              <a:ext cx="8245475" cy="1728787"/>
            </a:xfrm>
            <a:prstGeom prst="rect">
              <a:avLst/>
            </a:prstGeom>
          </p:spPr>
          <p:txBody>
            <a:bodyPr anchor="b">
              <a:prstTxWarp prst="textNoShape">
                <a:avLst/>
              </a:prstTxWarp>
              <a:normAutofit/>
            </a:bodyPr>
            <a:lstStyle/>
            <a:p>
              <a:pPr algn="r" defTabSz="914400" fontAlgn="base">
                <a:lnSpc>
                  <a:spcPts val="31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AU" sz="3300" b="1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rPr>
                <a:t>Institute of Photonics and </a:t>
              </a:r>
            </a:p>
            <a:p>
              <a:pPr algn="r" defTabSz="914400" fontAlgn="base">
                <a:lnSpc>
                  <a:spcPts val="3100"/>
                </a:lnSpc>
                <a:spcBef>
                  <a:spcPct val="0"/>
                </a:spcBef>
                <a:spcAft>
                  <a:spcPts val="1200"/>
                </a:spcAft>
              </a:pPr>
              <a:r>
                <a:rPr lang="en-AU" sz="3300" b="1">
                  <a:solidFill>
                    <a:prstClr val="black"/>
                  </a:solidFill>
                  <a:ea typeface="ＭＳ Ｐゴシック" charset="-128"/>
                  <a:cs typeface="ＭＳ Ｐゴシック" charset="-128"/>
                </a:rPr>
                <a:t>Optical Science</a:t>
              </a:r>
            </a:p>
            <a:p>
              <a:pPr algn="r" defTabSz="914400" fontAlgn="base">
                <a:lnSpc>
                  <a:spcPts val="3100"/>
                </a:lnSpc>
                <a:spcBef>
                  <a:spcPct val="0"/>
                </a:spcBef>
                <a:spcAft>
                  <a:spcPts val="1200"/>
                </a:spcAft>
              </a:pPr>
              <a:endParaRPr lang="en-AU" sz="330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979613" y="1412875"/>
              <a:ext cx="6769100" cy="2586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800" dirty="0">
                  <a:solidFill>
                    <a:prstClr val="black"/>
                  </a:solidFill>
                  <a:latin typeface="Tahoma" charset="0"/>
                  <a:ea typeface="ＭＳ Ｐゴシック" charset="-128"/>
                  <a:cs typeface="ＭＳ Ｐゴシック" charset="-128"/>
                </a:rPr>
                <a:t>5</a:t>
              </a:r>
              <a:r>
                <a:rPr lang="en-AU" sz="2800" baseline="30000" dirty="0">
                  <a:solidFill>
                    <a:prstClr val="black"/>
                  </a:solidFill>
                  <a:latin typeface="Tahoma" charset="0"/>
                  <a:ea typeface="ＭＳ Ｐゴシック" charset="-128"/>
                  <a:cs typeface="ＭＳ Ｐゴシック" charset="-128"/>
                </a:rPr>
                <a:t>th</a:t>
              </a:r>
              <a:r>
                <a:rPr lang="en-AU" sz="2800" dirty="0">
                  <a:solidFill>
                    <a:prstClr val="black"/>
                  </a:solidFill>
                  <a:latin typeface="Tahoma" charset="0"/>
                  <a:ea typeface="ＭＳ Ｐゴシック" charset="-128"/>
                  <a:cs typeface="ＭＳ Ｐゴシック" charset="-128"/>
                </a:rPr>
                <a:t> IPOS Symposium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AU" sz="1000" dirty="0">
                <a:solidFill>
                  <a:prstClr val="black"/>
                </a:solidFill>
                <a:latin typeface="Tahoma" charset="0"/>
                <a:ea typeface="ＭＳ Ｐゴシック" charset="-128"/>
                <a:cs typeface="ＭＳ Ｐゴシック" charset="-128"/>
              </a:endParaRP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2800" dirty="0">
                  <a:solidFill>
                    <a:prstClr val="black"/>
                  </a:solidFill>
                  <a:latin typeface="Tahoma" charset="0"/>
                  <a:ea typeface="ＭＳ Ｐゴシック" charset="-128"/>
                  <a:cs typeface="ＭＳ Ｐゴシック" charset="-128"/>
                </a:rPr>
                <a:t>IMAGING SPECTROSCOPY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AU" sz="2800" dirty="0">
                <a:solidFill>
                  <a:prstClr val="black"/>
                </a:solidFill>
                <a:latin typeface="Tahoma" charset="0"/>
                <a:ea typeface="ＭＳ Ｐゴシック" charset="-128"/>
                <a:cs typeface="ＭＳ Ｐゴシック" charset="-128"/>
              </a:endParaRP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AU" sz="2800" dirty="0">
                <a:solidFill>
                  <a:prstClr val="black"/>
                </a:solidFill>
                <a:latin typeface="Tahoma" charset="0"/>
                <a:ea typeface="ＭＳ Ｐゴシック" charset="-128"/>
                <a:cs typeface="ＭＳ Ｐゴシック" charset="-128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AU" sz="4000" dirty="0">
                  <a:solidFill>
                    <a:prstClr val="black"/>
                  </a:solidFill>
                  <a:latin typeface="Tahoma" charset="0"/>
                  <a:ea typeface="ＭＳ Ｐゴシック" charset="-128"/>
                  <a:cs typeface="ＭＳ Ｐゴシック" charset="-128"/>
                </a:rPr>
                <a:t>                  Welcome!   </a:t>
              </a:r>
              <a:endParaRPr lang="en-AU" sz="40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1563" y="0"/>
              <a:ext cx="8072437" cy="578643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AU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 bwMode="ltGray">
            <a:xfrm>
              <a:off x="1071563" y="4200525"/>
              <a:ext cx="2303462" cy="23034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AU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261938" y="5715000"/>
              <a:ext cx="1612900" cy="7889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19" name="Picture 15" descr="USY_MB1_rgb_Reversed_Standard_Logo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6947" y="5920856"/>
              <a:ext cx="1268412" cy="439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862729" y="394050"/>
            <a:ext cx="60836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SAIL: Astronomical Instrumentation </a:t>
            </a:r>
          </a:p>
          <a:p>
            <a:pPr algn="r"/>
            <a:r>
              <a:rPr lang="en-US" sz="44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and Beyond</a:t>
            </a:r>
          </a:p>
        </p:txBody>
      </p:sp>
      <p:pic>
        <p:nvPicPr>
          <p:cNvPr id="4" name="Picture 3" descr="astrophotonics_logo_DARK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251" y="6024152"/>
            <a:ext cx="3249060" cy="59613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4375" y="2773875"/>
            <a:ext cx="5958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Drs Sergio Leon-Saval &amp; Joss Bland-Hawthorn</a:t>
            </a:r>
          </a:p>
          <a:p>
            <a:r>
              <a:rPr lang="en-US" dirty="0"/>
              <a:t>Sydney </a:t>
            </a:r>
            <a:r>
              <a:rPr lang="en-US" dirty="0" err="1"/>
              <a:t>Astrophotonic</a:t>
            </a:r>
            <a:r>
              <a:rPr lang="en-US" dirty="0"/>
              <a:t> Instrumentation Laboratory (SAIL)</a:t>
            </a:r>
          </a:p>
          <a:p>
            <a:r>
              <a:rPr lang="en-US" dirty="0"/>
              <a:t>School of Physics | University of Sydney</a:t>
            </a:r>
          </a:p>
        </p:txBody>
      </p:sp>
      <p:pic>
        <p:nvPicPr>
          <p:cNvPr id="21" name="Picture 20" descr="SAIL LOGO DARKBACK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58" y="341313"/>
            <a:ext cx="3564577" cy="2142075"/>
          </a:xfrm>
          <a:prstGeom prst="rect">
            <a:avLst/>
          </a:prstGeom>
          <a:effectLst>
            <a:glow rad="101600">
              <a:schemeClr val="tx1">
                <a:alpha val="75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6EE693-BCC6-4CAA-9AE9-BAE0FECF0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724" y="5833140"/>
            <a:ext cx="2108400" cy="10426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50799" y="3517900"/>
            <a:ext cx="3654000" cy="2730500"/>
            <a:chOff x="50799" y="3517900"/>
            <a:chExt cx="3654000" cy="2730500"/>
          </a:xfrm>
        </p:grpSpPr>
        <p:sp>
          <p:nvSpPr>
            <p:cNvPr id="30" name="Rounded Rectangle 29"/>
            <p:cNvSpPr/>
            <p:nvPr/>
          </p:nvSpPr>
          <p:spPr>
            <a:xfrm>
              <a:off x="50799" y="4199066"/>
              <a:ext cx="3654000" cy="2049334"/>
            </a:xfrm>
            <a:prstGeom prst="roundRect">
              <a:avLst/>
            </a:prstGeom>
            <a:solidFill>
              <a:srgbClr val="92D050">
                <a:alpha val="21961"/>
              </a:srgbClr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Down Arrow 30"/>
            <p:cNvSpPr/>
            <p:nvPr/>
          </p:nvSpPr>
          <p:spPr>
            <a:xfrm>
              <a:off x="850900" y="3517900"/>
              <a:ext cx="861060" cy="617666"/>
            </a:xfrm>
            <a:prstGeom prst="downArrow">
              <a:avLst/>
            </a:prstGeom>
            <a:solidFill>
              <a:srgbClr val="00FF00">
                <a:alpha val="23922"/>
              </a:srgbClr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44000" y="3492500"/>
            <a:ext cx="4896000" cy="2984500"/>
            <a:chOff x="1944000" y="3492500"/>
            <a:chExt cx="4896000" cy="2984500"/>
          </a:xfrm>
        </p:grpSpPr>
        <p:sp>
          <p:nvSpPr>
            <p:cNvPr id="29" name="Rounded Rectangle 28"/>
            <p:cNvSpPr/>
            <p:nvPr/>
          </p:nvSpPr>
          <p:spPr>
            <a:xfrm>
              <a:off x="1944000" y="3975100"/>
              <a:ext cx="4896000" cy="2501900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21961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3935283" y="3492500"/>
              <a:ext cx="861060" cy="381000"/>
            </a:xfrm>
            <a:prstGeom prst="downArrow">
              <a:avLst/>
            </a:prstGeom>
            <a:solidFill>
              <a:schemeClr val="tx2">
                <a:lumMod val="60000"/>
                <a:lumOff val="40000"/>
                <a:alpha val="23922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986642" y="3390236"/>
            <a:ext cx="7081158" cy="2705764"/>
            <a:chOff x="1986642" y="3390236"/>
            <a:chExt cx="7081158" cy="2705764"/>
          </a:xfrm>
        </p:grpSpPr>
        <p:sp>
          <p:nvSpPr>
            <p:cNvPr id="28" name="Rounded Rectangle 27"/>
            <p:cNvSpPr/>
            <p:nvPr/>
          </p:nvSpPr>
          <p:spPr>
            <a:xfrm>
              <a:off x="1986642" y="4397712"/>
              <a:ext cx="7081158" cy="1698288"/>
            </a:xfrm>
            <a:prstGeom prst="roundRect">
              <a:avLst/>
            </a:prstGeom>
            <a:solidFill>
              <a:srgbClr val="CE1126">
                <a:alpha val="21961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7306135" y="3390236"/>
              <a:ext cx="861060" cy="943976"/>
            </a:xfrm>
            <a:prstGeom prst="downArrow">
              <a:avLst/>
            </a:prstGeom>
            <a:solidFill>
              <a:schemeClr val="accent1">
                <a:lumMod val="75000"/>
                <a:alpha val="2392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511664" y="668878"/>
            <a:ext cx="2154160" cy="1096422"/>
          </a:xfrm>
          <a:prstGeom prst="rect">
            <a:avLst/>
          </a:prstGeom>
          <a:effectLst>
            <a:glow rad="12700">
              <a:schemeClr val="tx1">
                <a:alpha val="26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796387" y="142253"/>
            <a:ext cx="6343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Facilities, Equipment and Capabilities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407743" y="2085341"/>
            <a:ext cx="2576694" cy="1192281"/>
            <a:chOff x="407743" y="2085341"/>
            <a:chExt cx="2576694" cy="1192281"/>
          </a:xfrm>
        </p:grpSpPr>
        <p:sp>
          <p:nvSpPr>
            <p:cNvPr id="11" name="TextBox 10"/>
            <p:cNvSpPr txBox="1"/>
            <p:nvPr/>
          </p:nvSpPr>
          <p:spPr>
            <a:xfrm>
              <a:off x="407743" y="2418765"/>
              <a:ext cx="2052386" cy="858857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Instrumentation </a:t>
              </a:r>
            </a:p>
            <a:p>
              <a:pPr algn="ctr"/>
              <a:r>
                <a:rPr lang="en-AU" dirty="0">
                  <a:solidFill>
                    <a:schemeClr val="bg1"/>
                  </a:solidFill>
                </a:rPr>
                <a:t>Testing</a:t>
              </a:r>
            </a:p>
          </p:txBody>
        </p:sp>
        <p:sp>
          <p:nvSpPr>
            <p:cNvPr id="22" name="Bent Arrow 21"/>
            <p:cNvSpPr/>
            <p:nvPr/>
          </p:nvSpPr>
          <p:spPr>
            <a:xfrm rot="5400000" flipV="1">
              <a:off x="2095126" y="1613276"/>
              <a:ext cx="417245" cy="1361376"/>
            </a:xfrm>
            <a:prstGeom prst="bentArrow">
              <a:avLst>
                <a:gd name="adj1" fmla="val 14952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84436" y="1854200"/>
            <a:ext cx="3122235" cy="490776"/>
          </a:xfrm>
          <a:prstGeom prst="cube">
            <a:avLst/>
          </a:prstGeom>
          <a:solidFill>
            <a:schemeClr val="tx2">
              <a:lumMod val="75000"/>
            </a:schemeClr>
          </a:solidFill>
          <a:ln w="9525">
            <a:solidFill>
              <a:schemeClr val="bg1">
                <a:lumMod val="75000"/>
              </a:schemeClr>
            </a:solidFill>
          </a:ln>
          <a:effectLst>
            <a:innerShdw blurRad="63500" dist="508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Laboratories &amp; Capabilities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6048870" y="2039620"/>
            <a:ext cx="2796187" cy="1136402"/>
            <a:chOff x="6048870" y="2039620"/>
            <a:chExt cx="2796187" cy="1136402"/>
          </a:xfrm>
        </p:grpSpPr>
        <p:sp>
          <p:nvSpPr>
            <p:cNvPr id="14" name="TextBox 13"/>
            <p:cNvSpPr txBox="1"/>
            <p:nvPr/>
          </p:nvSpPr>
          <p:spPr>
            <a:xfrm>
              <a:off x="6792671" y="2317165"/>
              <a:ext cx="2052386" cy="858857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 w="9525">
              <a:solidFill>
                <a:schemeClr val="bg1">
                  <a:lumMod val="75000"/>
                </a:schemeClr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Instrumentation </a:t>
              </a:r>
            </a:p>
            <a:p>
              <a:pPr algn="ctr"/>
              <a:r>
                <a:rPr lang="en-AU" dirty="0">
                  <a:solidFill>
                    <a:schemeClr val="bg1"/>
                  </a:solidFill>
                </a:rPr>
                <a:t>Prototyping</a:t>
              </a:r>
            </a:p>
          </p:txBody>
        </p:sp>
        <p:sp>
          <p:nvSpPr>
            <p:cNvPr id="21" name="Bent Arrow 20"/>
            <p:cNvSpPr/>
            <p:nvPr/>
          </p:nvSpPr>
          <p:spPr>
            <a:xfrm rot="5400000">
              <a:off x="6563613" y="1524877"/>
              <a:ext cx="379145" cy="1408631"/>
            </a:xfrm>
            <a:prstGeom prst="bentArrow">
              <a:avLst>
                <a:gd name="adj1" fmla="val 14952"/>
                <a:gd name="adj2" fmla="val 25000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88336" y="2397984"/>
            <a:ext cx="2922435" cy="992251"/>
            <a:chOff x="3088336" y="2397984"/>
            <a:chExt cx="2922435" cy="992251"/>
          </a:xfrm>
        </p:grpSpPr>
        <p:sp>
          <p:nvSpPr>
            <p:cNvPr id="9" name="TextBox 8"/>
            <p:cNvSpPr txBox="1"/>
            <p:nvPr/>
          </p:nvSpPr>
          <p:spPr>
            <a:xfrm>
              <a:off x="3088336" y="2899459"/>
              <a:ext cx="2922435" cy="490776"/>
            </a:xfrm>
            <a:prstGeom prst="cub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</a:rPr>
                <a:t>Research &amp; Development</a:t>
              </a:r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4365813" y="2397984"/>
              <a:ext cx="187138" cy="590376"/>
            </a:xfrm>
            <a:prstGeom prst="downArrow">
              <a:avLst>
                <a:gd name="adj1" fmla="val 40418"/>
                <a:gd name="adj2" fmla="val 6265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616" y="4397712"/>
            <a:ext cx="8897190" cy="1555843"/>
            <a:chOff x="111616" y="4397712"/>
            <a:chExt cx="8897190" cy="1555843"/>
          </a:xfrm>
        </p:grpSpPr>
        <p:grpSp>
          <p:nvGrpSpPr>
            <p:cNvPr id="40" name="Group 39"/>
            <p:cNvGrpSpPr/>
            <p:nvPr/>
          </p:nvGrpSpPr>
          <p:grpSpPr>
            <a:xfrm>
              <a:off x="111616" y="4397712"/>
              <a:ext cx="8897190" cy="1301561"/>
              <a:chOff x="111616" y="4397712"/>
              <a:chExt cx="8897190" cy="130156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953423" y="4598907"/>
                <a:ext cx="916739" cy="613470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b="1" dirty="0"/>
                  <a:t>3D </a:t>
                </a:r>
              </a:p>
              <a:p>
                <a:pPr algn="ctr"/>
                <a:r>
                  <a:rPr lang="en-AU" sz="1200" b="1" dirty="0"/>
                  <a:t>Printing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914465" y="4591525"/>
                <a:ext cx="1094341" cy="613470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b="1" dirty="0"/>
                  <a:t>CNC </a:t>
                </a:r>
              </a:p>
              <a:p>
                <a:pPr algn="ctr"/>
                <a:r>
                  <a:rPr lang="en-AU" sz="1200" b="1" dirty="0"/>
                  <a:t>Machining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521930" y="4840416"/>
                <a:ext cx="1219239" cy="858857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b="1" dirty="0"/>
                  <a:t>Glass</a:t>
                </a:r>
              </a:p>
              <a:p>
                <a:pPr algn="ctr"/>
                <a:r>
                  <a:rPr lang="en-AU" sz="1200" b="1" dirty="0"/>
                  <a:t>Processing</a:t>
                </a:r>
              </a:p>
              <a:p>
                <a:pPr algn="ctr"/>
                <a:r>
                  <a:rPr lang="en-AU" sz="1200" b="1" dirty="0"/>
                  <a:t>Facility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737096" y="5011182"/>
                <a:ext cx="1725452" cy="613470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b="1" dirty="0"/>
                  <a:t>UV Laser</a:t>
                </a:r>
              </a:p>
              <a:p>
                <a:pPr algn="ctr"/>
                <a:r>
                  <a:rPr lang="en-AU" sz="1200" b="1" dirty="0"/>
                  <a:t>Processing Facility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062842" y="4826516"/>
                <a:ext cx="1612635" cy="858857"/>
              </a:xfrm>
              <a:prstGeom prst="cub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b="1" dirty="0"/>
                  <a:t>Photonic</a:t>
                </a:r>
              </a:p>
              <a:p>
                <a:pPr algn="ctr"/>
                <a:r>
                  <a:rPr lang="en-AU" sz="1200" b="1" dirty="0"/>
                  <a:t>Integration &amp;</a:t>
                </a:r>
              </a:p>
              <a:p>
                <a:pPr algn="ctr"/>
                <a:r>
                  <a:rPr lang="en-AU" sz="1200" b="1" dirty="0"/>
                  <a:t>Characterisation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11616" y="4397712"/>
                <a:ext cx="1806706" cy="858857"/>
              </a:xfrm>
              <a:prstGeom prst="cube">
                <a:avLst/>
              </a:pr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42000">
                    <a:schemeClr val="accent1">
                      <a:lumMod val="75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lin ang="2700000" scaled="1"/>
                <a:tileRect/>
              </a:gradFill>
              <a:ln>
                <a:solidFill>
                  <a:schemeClr val="bg1">
                    <a:lumMod val="75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AU" sz="1200" b="1" dirty="0">
                    <a:solidFill>
                      <a:schemeClr val="bg1"/>
                    </a:solidFill>
                  </a:rPr>
                  <a:t>Stabilised</a:t>
                </a:r>
              </a:p>
              <a:p>
                <a:pPr algn="ctr"/>
                <a:r>
                  <a:rPr lang="en-AU" sz="1200" b="1" dirty="0">
                    <a:solidFill>
                      <a:schemeClr val="bg1"/>
                    </a:solidFill>
                  </a:rPr>
                  <a:t>Environment Room</a:t>
                </a:r>
              </a:p>
              <a:p>
                <a:pPr algn="ctr"/>
                <a:r>
                  <a:rPr lang="en-AU" sz="1200" b="1" dirty="0">
                    <a:solidFill>
                      <a:schemeClr val="bg1"/>
                    </a:solidFill>
                  </a:rPr>
                  <a:t>(SER)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7274534" y="5340085"/>
              <a:ext cx="1210205" cy="61347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200" b="1" dirty="0"/>
                <a:t>PCB </a:t>
              </a:r>
            </a:p>
            <a:p>
              <a:pPr algn="ctr"/>
              <a:r>
                <a:rPr lang="en-AU" sz="1200" b="1" dirty="0"/>
                <a:t>Prototyping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810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26492" y="142253"/>
            <a:ext cx="6312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Enabling next generation instruments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359050" y="779115"/>
            <a:ext cx="6615427" cy="1451879"/>
            <a:chOff x="2359050" y="779115"/>
            <a:chExt cx="6615427" cy="1451879"/>
          </a:xfrm>
        </p:grpSpPr>
        <p:sp>
          <p:nvSpPr>
            <p:cNvPr id="3" name="TextBox 2"/>
            <p:cNvSpPr txBox="1"/>
            <p:nvPr/>
          </p:nvSpPr>
          <p:spPr>
            <a:xfrm>
              <a:off x="2359050" y="1227118"/>
              <a:ext cx="4344834" cy="61293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ysClr val="windowText" lastClr="000000"/>
                  </a:solidFill>
                </a:rPr>
                <a:t>From SAMI to HECTOR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91131" y="1781116"/>
              <a:ext cx="683346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3D </a:t>
              </a:r>
            </a:p>
            <a:p>
              <a:pPr algn="ctr"/>
              <a:r>
                <a:rPr lang="en-AU" sz="800" b="1" dirty="0"/>
                <a:t>Printing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106771" y="1167646"/>
              <a:ext cx="800023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CNC </a:t>
              </a:r>
            </a:p>
            <a:p>
              <a:pPr algn="ctr"/>
              <a:r>
                <a:rPr lang="en-AU" sz="800" b="1" dirty="0"/>
                <a:t>Machining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69731" y="779115"/>
              <a:ext cx="891382" cy="61347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Glass</a:t>
              </a:r>
            </a:p>
            <a:p>
              <a:pPr algn="ctr"/>
              <a:r>
                <a:rPr lang="en-AU" sz="800" b="1" dirty="0"/>
                <a:t>Processing</a:t>
              </a:r>
            </a:p>
            <a:p>
              <a:pPr algn="ctr"/>
              <a:r>
                <a:rPr lang="en-AU" sz="800" b="1" dirty="0"/>
                <a:t>Facility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72280" y="1617524"/>
              <a:ext cx="1151724" cy="61347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Photonic</a:t>
              </a:r>
            </a:p>
            <a:p>
              <a:pPr algn="ctr"/>
              <a:r>
                <a:rPr lang="en-AU" sz="800" b="1" dirty="0"/>
                <a:t>Integration &amp;</a:t>
              </a:r>
            </a:p>
            <a:p>
              <a:pPr algn="ctr"/>
              <a:r>
                <a:rPr lang="en-AU" sz="800" b="1" dirty="0"/>
                <a:t>Characterisation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35965" y="2632353"/>
            <a:ext cx="7159726" cy="1843445"/>
            <a:chOff x="135965" y="2632353"/>
            <a:chExt cx="7159726" cy="1843445"/>
          </a:xfrm>
        </p:grpSpPr>
        <p:sp>
          <p:nvSpPr>
            <p:cNvPr id="11" name="TextBox 10"/>
            <p:cNvSpPr txBox="1"/>
            <p:nvPr/>
          </p:nvSpPr>
          <p:spPr>
            <a:xfrm>
              <a:off x="4924417" y="2691825"/>
              <a:ext cx="1234491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UV Laser</a:t>
              </a:r>
            </a:p>
            <a:p>
              <a:pPr algn="ctr"/>
              <a:r>
                <a:rPr lang="en-AU" sz="800" b="1" dirty="0"/>
                <a:t>Processing Facility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5965" y="3341728"/>
              <a:ext cx="4656252" cy="61293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ysClr val="windowText" lastClr="000000"/>
                  </a:solidFill>
                </a:rPr>
                <a:t>From GNOSIS to PRAXIS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9871" y="3388966"/>
              <a:ext cx="891382" cy="61347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Glass</a:t>
              </a:r>
            </a:p>
            <a:p>
              <a:pPr algn="ctr"/>
              <a:r>
                <a:rPr lang="en-AU" sz="800" b="1" dirty="0"/>
                <a:t>Processing</a:t>
              </a:r>
            </a:p>
            <a:p>
              <a:pPr algn="ctr"/>
              <a:r>
                <a:rPr lang="en-AU" sz="800" b="1" dirty="0"/>
                <a:t>Facility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21253" y="3862328"/>
              <a:ext cx="1151724" cy="61347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Photonic</a:t>
              </a:r>
            </a:p>
            <a:p>
              <a:pPr algn="ctr"/>
              <a:r>
                <a:rPr lang="en-AU" sz="800" b="1" dirty="0"/>
                <a:t>Integration &amp;</a:t>
              </a:r>
            </a:p>
            <a:p>
              <a:pPr algn="ctr"/>
              <a:r>
                <a:rPr lang="en-AU" sz="800" b="1" dirty="0"/>
                <a:t>Characterisation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58908" y="3245823"/>
              <a:ext cx="683346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3D </a:t>
              </a:r>
            </a:p>
            <a:p>
              <a:pPr algn="ctr"/>
              <a:r>
                <a:rPr lang="en-AU" sz="800" b="1" dirty="0"/>
                <a:t>Printing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95668" y="2632353"/>
              <a:ext cx="800023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CNC </a:t>
              </a:r>
            </a:p>
            <a:p>
              <a:pPr algn="ctr"/>
              <a:r>
                <a:rPr lang="en-AU" sz="800" b="1" dirty="0"/>
                <a:t>Machining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8275" y="5008972"/>
            <a:ext cx="8569257" cy="1533675"/>
            <a:chOff x="158275" y="5008972"/>
            <a:chExt cx="8569257" cy="1533675"/>
          </a:xfrm>
        </p:grpSpPr>
        <p:sp>
          <p:nvSpPr>
            <p:cNvPr id="13" name="TextBox 12"/>
            <p:cNvSpPr txBox="1"/>
            <p:nvPr/>
          </p:nvSpPr>
          <p:spPr>
            <a:xfrm>
              <a:off x="7486009" y="5138453"/>
              <a:ext cx="1241523" cy="449878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42000">
                  <a:schemeClr val="accent1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>
                  <a:solidFill>
                    <a:schemeClr val="bg1"/>
                  </a:solidFill>
                </a:rPr>
                <a:t>Stabilized</a:t>
              </a:r>
            </a:p>
            <a:p>
              <a:pPr algn="ctr"/>
              <a:r>
                <a:rPr lang="en-AU" sz="800" b="1" dirty="0">
                  <a:solidFill>
                    <a:schemeClr val="bg1"/>
                  </a:solidFill>
                </a:rPr>
                <a:t>Environment Room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30847" y="5929177"/>
              <a:ext cx="877767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PCB </a:t>
              </a:r>
            </a:p>
            <a:p>
              <a:pPr algn="ctr"/>
              <a:r>
                <a:rPr lang="en-AU" sz="800" b="1" dirty="0"/>
                <a:t>Prototyping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8275" y="5143584"/>
              <a:ext cx="4694249" cy="112371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ysClr val="windowText" lastClr="000000"/>
                  </a:solidFill>
                </a:rPr>
                <a:t>Micro-spectrographs</a:t>
              </a:r>
            </a:p>
            <a:p>
              <a:r>
                <a:rPr lang="en-US" sz="3000" dirty="0">
                  <a:solidFill>
                    <a:sysClr val="windowText" lastClr="000000"/>
                  </a:solidFill>
                </a:rPr>
                <a:t>from LAB to TELESCOPE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04286" y="5929177"/>
              <a:ext cx="891382" cy="61347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Glass</a:t>
              </a:r>
            </a:p>
            <a:p>
              <a:pPr algn="ctr"/>
              <a:r>
                <a:rPr lang="en-AU" sz="800" b="1" dirty="0"/>
                <a:t>Processing</a:t>
              </a:r>
            </a:p>
            <a:p>
              <a:pPr algn="ctr"/>
              <a:r>
                <a:rPr lang="en-AU" sz="800" b="1" dirty="0"/>
                <a:t>Facility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96268" y="5008972"/>
              <a:ext cx="1151724" cy="61347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Photonic</a:t>
              </a:r>
            </a:p>
            <a:p>
              <a:pPr algn="ctr"/>
              <a:r>
                <a:rPr lang="en-AU" sz="800" b="1" dirty="0"/>
                <a:t>Integration &amp;</a:t>
              </a:r>
            </a:p>
            <a:p>
              <a:pPr algn="ctr"/>
              <a:r>
                <a:rPr lang="en-AU" sz="800" b="1" dirty="0"/>
                <a:t>Characterisation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82331" y="5704238"/>
              <a:ext cx="683346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3D </a:t>
              </a:r>
            </a:p>
            <a:p>
              <a:pPr algn="ctr"/>
              <a:r>
                <a:rPr lang="en-AU" sz="800" b="1" dirty="0"/>
                <a:t>Printing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42242" y="5138453"/>
              <a:ext cx="800023" cy="449878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800" b="1" dirty="0"/>
                <a:t>CNC </a:t>
              </a:r>
            </a:p>
            <a:p>
              <a:pPr algn="ctr"/>
              <a:r>
                <a:rPr lang="en-AU" sz="800" b="1" dirty="0"/>
                <a:t>Machining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926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770" y="142253"/>
            <a:ext cx="5062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INDUSTRY ENGAGEMENT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387534" y="865317"/>
            <a:ext cx="85387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dirty="0">
                <a:solidFill>
                  <a:schemeClr val="bg1"/>
                </a:solidFill>
              </a:rPr>
              <a:t>SAIL </a:t>
            </a:r>
            <a:r>
              <a:rPr lang="en-AU" b="1" dirty="0">
                <a:solidFill>
                  <a:srgbClr val="FBCD6B"/>
                </a:solidFill>
              </a:rPr>
              <a:t>expose high calibre students and postdocs to applied research and training</a:t>
            </a:r>
            <a:r>
              <a:rPr lang="en-AU" dirty="0">
                <a:solidFill>
                  <a:schemeClr val="bg1"/>
                </a:solidFill>
              </a:rPr>
              <a:t> in the area of advance photonics and astronomical instrumentation and technologies.  </a:t>
            </a:r>
            <a:r>
              <a:rPr lang="en-AU" b="1" dirty="0">
                <a:solidFill>
                  <a:schemeClr val="bg1"/>
                </a:solidFill>
              </a:rPr>
              <a:t>PERFECT PLATFORM FOR INDUSTRY ENGAGEMENT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87534" y="2865666"/>
            <a:ext cx="85387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u="sng" dirty="0">
                <a:solidFill>
                  <a:schemeClr val="bg2"/>
                </a:solidFill>
              </a:rPr>
              <a:t>Just in 2017</a:t>
            </a:r>
            <a:r>
              <a:rPr lang="en-AU" dirty="0">
                <a:solidFill>
                  <a:schemeClr val="bg2"/>
                </a:solidFill>
              </a:rPr>
              <a:t>, SAIL completed two consultancy projects worth $200K with industry in the area of photonic and optical fibre technologies.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u="sng" dirty="0">
                <a:solidFill>
                  <a:schemeClr val="bg1"/>
                </a:solidFill>
              </a:rPr>
              <a:t>Melbourne Water and Draco Analytics</a:t>
            </a:r>
            <a:r>
              <a:rPr lang="en-AU" dirty="0">
                <a:solidFill>
                  <a:schemeClr val="bg1"/>
                </a:solidFill>
              </a:rPr>
              <a:t> Greenhouse spectroscopy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(SAIL is now in the process of drafting an ARC Linkage worth $1M grant with Melbourne Water to exploit photonic gas sensors in water utilities).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u="sng" dirty="0">
                <a:solidFill>
                  <a:schemeClr val="bg1"/>
                </a:solidFill>
              </a:rPr>
              <a:t>Ocular Robotics</a:t>
            </a:r>
            <a:r>
              <a:rPr lang="en-AU" dirty="0">
                <a:solidFill>
                  <a:schemeClr val="bg1"/>
                </a:solidFill>
              </a:rPr>
              <a:t> Optical fibre assemblies for LIDAR rotatory joins.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sz="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2"/>
                </a:solidFill>
              </a:rPr>
              <a:t>Recent contracts now completed and ongoing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Photonic lanterns to AT&amp;T Bell Labs ($100K)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Hexabundles to the University of North Carolina ($120K)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Horticulture Australia Limited (</a:t>
            </a:r>
            <a:r>
              <a:rPr lang="en-AU" dirty="0" err="1">
                <a:solidFill>
                  <a:schemeClr val="bg1"/>
                </a:solidFill>
              </a:rPr>
              <a:t>Hort</a:t>
            </a:r>
            <a:r>
              <a:rPr lang="en-AU" dirty="0">
                <a:solidFill>
                  <a:schemeClr val="bg1"/>
                </a:solidFill>
              </a:rPr>
              <a:t> Innovation) ($270K)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University of Maryland and NASA ($400K)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</a:rPr>
              <a:t>Grains Research and Development Corporation (GRDC) ($1,269K)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534" y="1777701"/>
            <a:ext cx="4306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b="1" dirty="0">
                <a:solidFill>
                  <a:schemeClr val="bg2"/>
                </a:solidFill>
              </a:rPr>
              <a:t>Two types of industry engagement:</a:t>
            </a:r>
            <a:endParaRPr lang="en-AU" dirty="0">
              <a:solidFill>
                <a:schemeClr val="bg2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en-AU" b="1" u="sng" dirty="0">
                <a:solidFill>
                  <a:schemeClr val="bg1"/>
                </a:solidFill>
              </a:rPr>
              <a:t>Research technology transfer </a:t>
            </a:r>
          </a:p>
          <a:p>
            <a:pPr marL="742950" lvl="1" indent="-285750">
              <a:buFontTx/>
              <a:buChar char="-"/>
            </a:pPr>
            <a:r>
              <a:rPr lang="en-AU" b="1" u="sng" dirty="0">
                <a:solidFill>
                  <a:schemeClr val="bg1"/>
                </a:solidFill>
              </a:rPr>
              <a:t>Skill technology transfer</a:t>
            </a:r>
            <a:endParaRPr lang="en-AU" b="1" dirty="0">
              <a:solidFill>
                <a:schemeClr val="bg1"/>
              </a:solidFill>
            </a:endParaRPr>
          </a:p>
          <a:p>
            <a:pPr lvl="1"/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98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2734" y="142253"/>
            <a:ext cx="575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</a:t>
            </a:r>
            <a:r>
              <a:rPr lang="en-US" sz="2400" b="1" dirty="0">
                <a:solidFill>
                  <a:schemeClr val="bg1"/>
                </a:solidFill>
              </a:rPr>
              <a:t>Industry Engagement Projects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241" y="1088293"/>
            <a:ext cx="3188484" cy="609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020" y="950446"/>
            <a:ext cx="5355245" cy="885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u="sng" dirty="0">
                <a:solidFill>
                  <a:prstClr val="white"/>
                </a:solidFill>
              </a:rPr>
              <a:t>Research technology transfer</a:t>
            </a:r>
          </a:p>
          <a:p>
            <a:r>
              <a:rPr lang="en-AU" sz="1400" dirty="0">
                <a:solidFill>
                  <a:schemeClr val="bg1"/>
                </a:solidFill>
              </a:rPr>
              <a:t>From multimode fibre OH filtering for </a:t>
            </a:r>
            <a:r>
              <a:rPr lang="en-AU" sz="1400" b="1" dirty="0">
                <a:solidFill>
                  <a:schemeClr val="bg1"/>
                </a:solidFill>
              </a:rPr>
              <a:t>GNOSIS</a:t>
            </a:r>
            <a:r>
              <a:rPr lang="en-AU" sz="1400" dirty="0">
                <a:solidFill>
                  <a:schemeClr val="bg1"/>
                </a:solidFill>
              </a:rPr>
              <a:t> (photonic lantern development) to multimode optical telecommunications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20" y="4395724"/>
            <a:ext cx="2605011" cy="1937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440" y="2427405"/>
            <a:ext cx="2903356" cy="1659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440" y="4119624"/>
            <a:ext cx="2903356" cy="26985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0641" y="4391037"/>
            <a:ext cx="3256353" cy="22559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1469" y="2252794"/>
            <a:ext cx="52919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We developed asymmetric photonic lanterns for Bell Labs US to be use as mode spatial multiplexers for Space Division Multiplexing future communication systems.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Photonic lanterns are broadly use in SDM communications research worldwide.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Two UK companies have photonic lantern multiplexers as major product lines for passive optical communications systems.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8440" y="1964592"/>
            <a:ext cx="2903356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Two UK companies developed product lines based on this translational research</a:t>
            </a:r>
          </a:p>
        </p:txBody>
      </p:sp>
    </p:spTree>
    <p:extLst>
      <p:ext uri="{BB962C8B-B14F-4D97-AF65-F5344CB8AC3E}">
        <p14:creationId xmlns:p14="http://schemas.microsoft.com/office/powerpoint/2010/main" val="166426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2734" y="142253"/>
            <a:ext cx="575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</a:t>
            </a:r>
            <a:r>
              <a:rPr lang="en-US" sz="2400" b="1" dirty="0">
                <a:solidFill>
                  <a:schemeClr val="bg1"/>
                </a:solidFill>
              </a:rPr>
              <a:t>Industry Engagement Projects </a:t>
            </a:r>
          </a:p>
        </p:txBody>
      </p:sp>
      <p:pic>
        <p:nvPicPr>
          <p:cNvPr id="5" name="Picture 2" descr="http://futureye.com/wp-content/uploads/Melbourne-Water.jpg">
            <a:extLst>
              <a:ext uri="{FF2B5EF4-FFF2-40B4-BE49-F238E27FC236}">
                <a16:creationId xmlns:a16="http://schemas.microsoft.com/office/drawing/2014/main" xmlns="" id="{1EC8E743-625A-42F3-B9B4-BCE435765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4239" y="1009879"/>
            <a:ext cx="3068663" cy="76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37ADB0-40BA-45ED-9505-8BAA744810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289" y="5250776"/>
            <a:ext cx="2491803" cy="1608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DF2183-FD96-4ECE-8DEA-E5266177C2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5216" y="3810412"/>
            <a:ext cx="2502662" cy="1445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39058B-B6E8-4676-B117-1665AA0F0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2233" y="3815672"/>
            <a:ext cx="2492531" cy="1445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108DCC-6346-408C-ACDE-F78A85686F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522" y="5250775"/>
            <a:ext cx="2534005" cy="1608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555" y="1009537"/>
            <a:ext cx="1306580" cy="7671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4" y="5677020"/>
            <a:ext cx="1556286" cy="1177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695820" y="5684055"/>
            <a:ext cx="1896308" cy="3252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29084" y="5490097"/>
            <a:ext cx="833314" cy="18998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55318" y="3796456"/>
            <a:ext cx="1678693" cy="19949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156" y="4075224"/>
            <a:ext cx="1678692" cy="14373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021" y="950446"/>
            <a:ext cx="4497116" cy="885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u="sng" dirty="0">
                <a:solidFill>
                  <a:prstClr val="white"/>
                </a:solidFill>
              </a:rPr>
              <a:t>Research technology transfer</a:t>
            </a:r>
          </a:p>
          <a:p>
            <a:r>
              <a:rPr lang="en-AU" sz="1400" dirty="0">
                <a:solidFill>
                  <a:schemeClr val="bg1"/>
                </a:solidFill>
              </a:rPr>
              <a:t>From fibre etalon laser for </a:t>
            </a:r>
            <a:r>
              <a:rPr lang="en-AU" sz="1400" b="1" dirty="0">
                <a:solidFill>
                  <a:schemeClr val="bg1"/>
                </a:solidFill>
              </a:rPr>
              <a:t>HERMES</a:t>
            </a:r>
            <a:r>
              <a:rPr lang="en-AU" sz="1400" dirty="0">
                <a:solidFill>
                  <a:schemeClr val="bg1"/>
                </a:solidFill>
              </a:rPr>
              <a:t> calibration (photonic Comb) to portable optical Methane sensors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68793" y="5194502"/>
            <a:ext cx="971741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000" b="1" dirty="0"/>
              <a:t>471 ppm CH</a:t>
            </a:r>
            <a:r>
              <a:rPr lang="en-AU" sz="1000" b="1" baseline="-25000" dirty="0"/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52355" y="5184111"/>
            <a:ext cx="901209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000" b="1" dirty="0"/>
              <a:t>14 ppm CH</a:t>
            </a:r>
            <a:r>
              <a:rPr lang="en-AU" sz="1000" b="1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21905" y="3458563"/>
            <a:ext cx="476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900" b="1" dirty="0">
              <a:solidFill>
                <a:schemeClr val="bg1"/>
              </a:solidFill>
            </a:endParaRPr>
          </a:p>
          <a:p>
            <a:r>
              <a:rPr lang="en-AU" sz="900" b="1" dirty="0">
                <a:solidFill>
                  <a:schemeClr val="bg1"/>
                </a:solidFill>
              </a:rPr>
              <a:t>PROTOTYPE FIELD TEST - Western Treatment Plant (Werribee) 20 October 2017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2557" y="3831427"/>
            <a:ext cx="91403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000" dirty="0"/>
              <a:t>Agitator Plan</a:t>
            </a:r>
            <a:endParaRPr lang="en-AU" sz="10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7892669" y="3831426"/>
            <a:ext cx="1138453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000" dirty="0"/>
              <a:t>Adjacent Lagoon</a:t>
            </a:r>
            <a:endParaRPr lang="en-AU" sz="10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125440" y="3609774"/>
            <a:ext cx="3568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900" b="1" dirty="0">
              <a:solidFill>
                <a:schemeClr val="bg1"/>
              </a:solidFill>
            </a:endParaRPr>
          </a:p>
          <a:p>
            <a:r>
              <a:rPr lang="en-AU" sz="900" b="1" dirty="0">
                <a:solidFill>
                  <a:schemeClr val="bg1"/>
                </a:solidFill>
              </a:rPr>
              <a:t>PROTOTYPE – Wavelength Modulation Spectroscopy sensor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9559" y="1964791"/>
            <a:ext cx="86048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developed a new fibre etalon photonic comb laser locked to </a:t>
            </a:r>
            <a:r>
              <a:rPr lang="en-AU" sz="1200" dirty="0" err="1">
                <a:solidFill>
                  <a:schemeClr val="bg2"/>
                </a:solidFill>
              </a:rPr>
              <a:t>Rb</a:t>
            </a:r>
            <a:r>
              <a:rPr lang="en-AU" sz="1200" dirty="0">
                <a:solidFill>
                  <a:schemeClr val="bg2"/>
                </a:solidFill>
              </a:rPr>
              <a:t> lines with sub-metre stability. This technique has technical similarities to Wavelength Modulation Spectroscopy.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Melbourne Water and Draco Analytics funded a 5 months consultancy research contract to develop a table-top prototype Methane portable sensor under 2Kg for Unmanned Aerial Vehicles (UAV).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produced a battery operated prototype with 1ppm sensitivity tested in the field. From optics to electronics.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$1M ARC Linkage Grant in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28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2734" y="142253"/>
            <a:ext cx="575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</a:t>
            </a:r>
            <a:r>
              <a:rPr lang="en-US" sz="2400" b="1" dirty="0">
                <a:solidFill>
                  <a:schemeClr val="bg1"/>
                </a:solidFill>
              </a:rPr>
              <a:t>Industry Engagement Projects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89454" y="1001516"/>
            <a:ext cx="2309525" cy="826876"/>
            <a:chOff x="6136141" y="1241516"/>
            <a:chExt cx="2137002" cy="796290"/>
          </a:xfrm>
        </p:grpSpPr>
        <p:sp>
          <p:nvSpPr>
            <p:cNvPr id="6" name="Rectangle 5"/>
            <p:cNvSpPr/>
            <p:nvPr/>
          </p:nvSpPr>
          <p:spPr>
            <a:xfrm>
              <a:off x="6136141" y="1241516"/>
              <a:ext cx="2137002" cy="7962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5813" y="1326426"/>
              <a:ext cx="2009775" cy="6477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694685" y="1011056"/>
            <a:ext cx="1388353" cy="799917"/>
            <a:chOff x="7589829" y="642804"/>
            <a:chExt cx="1493209" cy="895394"/>
          </a:xfrm>
        </p:grpSpPr>
        <p:grpSp>
          <p:nvGrpSpPr>
            <p:cNvPr id="10" name="Group 9"/>
            <p:cNvGrpSpPr/>
            <p:nvPr/>
          </p:nvGrpSpPr>
          <p:grpSpPr>
            <a:xfrm>
              <a:off x="7589829" y="642804"/>
              <a:ext cx="1493209" cy="895394"/>
              <a:chOff x="4768899" y="2720789"/>
              <a:chExt cx="2136997" cy="128143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68899" y="2720789"/>
                <a:ext cx="2136997" cy="12814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8572" y="2809441"/>
                <a:ext cx="2006370" cy="1110358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9160" y="679931"/>
              <a:ext cx="618320" cy="21248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03020" y="971548"/>
            <a:ext cx="5090728" cy="885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u="sng" dirty="0">
                <a:solidFill>
                  <a:prstClr val="white"/>
                </a:solidFill>
              </a:rPr>
              <a:t>Research technology transfer</a:t>
            </a:r>
          </a:p>
          <a:p>
            <a:r>
              <a:rPr lang="en-AU" sz="1400" dirty="0">
                <a:solidFill>
                  <a:schemeClr val="bg1"/>
                </a:solidFill>
              </a:rPr>
              <a:t>From compact </a:t>
            </a:r>
            <a:r>
              <a:rPr lang="en-AU" sz="1400" b="1" dirty="0">
                <a:solidFill>
                  <a:schemeClr val="bg1"/>
                </a:solidFill>
              </a:rPr>
              <a:t>diffraction-limited spectrographs </a:t>
            </a:r>
            <a:r>
              <a:rPr lang="en-AU" sz="1400" dirty="0">
                <a:solidFill>
                  <a:schemeClr val="bg1"/>
                </a:solidFill>
              </a:rPr>
              <a:t>(PIMMS/TIGER) to advanced Raman sensors in farm-robots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09107" y="3167411"/>
            <a:ext cx="1358075" cy="1663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100" y="4757168"/>
            <a:ext cx="1562100" cy="2082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791" y="4740246"/>
            <a:ext cx="1553362" cy="2071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575" y="1893883"/>
            <a:ext cx="1833030" cy="13747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575" y="3314649"/>
            <a:ext cx="1824988" cy="1368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100" y="4743452"/>
            <a:ext cx="1540241" cy="2053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3369" y="4743452"/>
            <a:ext cx="1557236" cy="2067943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1" y="4772026"/>
            <a:ext cx="2593943" cy="20536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536" y="1893883"/>
            <a:ext cx="1663217" cy="135997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642" y="1908398"/>
            <a:ext cx="5505894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This project is a joined effort with the Australian Centre for Field Robotics (ACFR) and SAIL.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5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developed a new type of diffraction-limited photonic spectrographs based on photonic lantern technologies for high-resolution spectroscopy.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Horticulture Innovation Australia funded ACFR and SAIL to develop a compact photonic Raman spectrograph to be mounted in an ACFR farm-robot for the real-time detection of deadly bacteria in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produced a prototype photonics Raman spectrograph and robot-arm input fore optics that was tested on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This project attracted further </a:t>
            </a:r>
            <a:r>
              <a:rPr lang="en-AU" sz="1200" dirty="0" err="1">
                <a:solidFill>
                  <a:schemeClr val="bg2"/>
                </a:solidFill>
              </a:rPr>
              <a:t>USyd</a:t>
            </a:r>
            <a:r>
              <a:rPr lang="en-AU" sz="1200" dirty="0">
                <a:solidFill>
                  <a:schemeClr val="bg2"/>
                </a:solidFill>
              </a:rPr>
              <a:t> Strategic Funding Initiatives Funds  SREI2020 for 2017-18.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43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2734" y="142253"/>
            <a:ext cx="575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</a:t>
            </a:r>
            <a:r>
              <a:rPr lang="en-US" sz="2400" b="1" dirty="0">
                <a:solidFill>
                  <a:schemeClr val="bg1"/>
                </a:solidFill>
              </a:rPr>
              <a:t>Industry Engagement Projects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495" y="620976"/>
            <a:ext cx="3306552" cy="854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495" y="1475067"/>
            <a:ext cx="3306552" cy="1653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874" y="620976"/>
            <a:ext cx="1800622" cy="2507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874" y="3223782"/>
            <a:ext cx="5107173" cy="16896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280" y="5103223"/>
            <a:ext cx="3955153" cy="17547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03223"/>
            <a:ext cx="5430396" cy="17547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021" y="950446"/>
            <a:ext cx="3744494" cy="885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u="sng" dirty="0">
                <a:solidFill>
                  <a:prstClr val="white"/>
                </a:solidFill>
              </a:rPr>
              <a:t>Skill technology transfer</a:t>
            </a:r>
          </a:p>
          <a:p>
            <a:r>
              <a:rPr lang="en-AU" sz="1400" dirty="0">
                <a:solidFill>
                  <a:schemeClr val="bg1"/>
                </a:solidFill>
              </a:rPr>
              <a:t>Specialty fibre skills are transfer to industrial partners by consultancy work and services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1" y="2308448"/>
            <a:ext cx="39927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skills in specialty fibre and fibre optics have attracted local SME companies interest.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Ocular Robotics are the leaders in rotary specialty optics for LIDAR technologies with recent defence and Google funding.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provided consultancy work in the development of an optical fibre USB link connection to a rotary fibre join to be tested in as major prototype for a defence contract.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3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4659B66-293B-4EA6-8368-03D69CB3ACB5}"/>
              </a:ext>
            </a:extLst>
          </p:cNvPr>
          <p:cNvSpPr txBox="1"/>
          <p:nvPr/>
        </p:nvSpPr>
        <p:spPr>
          <a:xfrm>
            <a:off x="58630" y="950446"/>
            <a:ext cx="3732133" cy="8853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u="sng" dirty="0">
                <a:solidFill>
                  <a:prstClr val="white"/>
                </a:solidFill>
              </a:rPr>
              <a:t>Skill technology transfer</a:t>
            </a:r>
          </a:p>
          <a:p>
            <a:r>
              <a:rPr lang="en-AU" sz="1400" dirty="0">
                <a:solidFill>
                  <a:schemeClr val="bg1"/>
                </a:solidFill>
              </a:rPr>
              <a:t>Laser and optical fibre skills are transfer to industrial partners by research contracts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029160-DF70-4B39-8365-2848FC2D654B}"/>
              </a:ext>
            </a:extLst>
          </p:cNvPr>
          <p:cNvSpPr txBox="1"/>
          <p:nvPr/>
        </p:nvSpPr>
        <p:spPr>
          <a:xfrm>
            <a:off x="3382734" y="142253"/>
            <a:ext cx="575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</a:t>
            </a:r>
            <a:r>
              <a:rPr lang="en-US" sz="2400" b="1" dirty="0">
                <a:solidFill>
                  <a:schemeClr val="bg1"/>
                </a:solidFill>
              </a:rPr>
              <a:t>Industry Engagement Projects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C292738-5D3A-4EB0-88B1-A71A57C38D1E}"/>
              </a:ext>
            </a:extLst>
          </p:cNvPr>
          <p:cNvGrpSpPr/>
          <p:nvPr/>
        </p:nvGrpSpPr>
        <p:grpSpPr>
          <a:xfrm>
            <a:off x="7714666" y="975168"/>
            <a:ext cx="1388353" cy="799917"/>
            <a:chOff x="7589829" y="642804"/>
            <a:chExt cx="1493209" cy="89539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760AE8A-A47A-4524-AFE5-C725D53ED39C}"/>
                </a:ext>
              </a:extLst>
            </p:cNvPr>
            <p:cNvGrpSpPr/>
            <p:nvPr/>
          </p:nvGrpSpPr>
          <p:grpSpPr>
            <a:xfrm>
              <a:off x="7589829" y="642804"/>
              <a:ext cx="1493209" cy="895394"/>
              <a:chOff x="4768899" y="2720789"/>
              <a:chExt cx="2136997" cy="128143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FF67E231-12DB-47F1-940D-F3549622DD87}"/>
                  </a:ext>
                </a:extLst>
              </p:cNvPr>
              <p:cNvSpPr/>
              <p:nvPr/>
            </p:nvSpPr>
            <p:spPr>
              <a:xfrm>
                <a:off x="4768899" y="2720789"/>
                <a:ext cx="2136997" cy="12814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D53FEDB0-32B4-4463-8152-82BA993B2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8572" y="2809441"/>
                <a:ext cx="2006370" cy="1110358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EFA7236-DD9B-4341-BB83-8A6BB99D0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29160" y="679931"/>
              <a:ext cx="618320" cy="21248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5FD495-2C12-45DC-8186-4E57ECE5C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662" y="960073"/>
            <a:ext cx="2995596" cy="830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C8A437-D294-4CE4-959E-A9A2CB211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926030" y="1030508"/>
            <a:ext cx="716278" cy="7162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AD26EC5-4541-4447-8E2E-102FFB1A5CE3}"/>
              </a:ext>
            </a:extLst>
          </p:cNvPr>
          <p:cNvSpPr/>
          <p:nvPr/>
        </p:nvSpPr>
        <p:spPr>
          <a:xfrm>
            <a:off x="86153" y="1988300"/>
            <a:ext cx="683987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solidFill>
                  <a:schemeClr val="bg1"/>
                </a:solidFill>
              </a:rPr>
              <a:t>This project is a joined effort with the Australian Centre for Field Robotics (ACFR), SAIL and the University of Sydney Precision Weed Control Lab at Narrabri funded by GRDC.</a:t>
            </a:r>
          </a:p>
          <a:p>
            <a:endParaRPr lang="en-AU" sz="12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50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5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developed a portable high-power laser unit for robotic integration.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GRDC funded in June 2018 ACFR, SAIL and PWCL to develop a compact Laser Weeder system to be mounted in an ACFR farm-robot for real-time detection and eradication of weeds with a $1.269M - 2 year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This project attracted further </a:t>
            </a:r>
            <a:r>
              <a:rPr lang="en-AU" sz="1200" dirty="0" err="1">
                <a:solidFill>
                  <a:schemeClr val="bg2"/>
                </a:solidFill>
              </a:rPr>
              <a:t>USyd</a:t>
            </a:r>
            <a:r>
              <a:rPr lang="en-AU" sz="1200" dirty="0">
                <a:solidFill>
                  <a:schemeClr val="bg2"/>
                </a:solidFill>
              </a:rPr>
              <a:t> Strategic Funding Initiatives Funds  SREI2020 for 2017-18.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DE16DF-6DF3-49FD-A378-6F0FE6711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148" y="4550935"/>
            <a:ext cx="1925636" cy="2195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F16BC5D-354B-4A7A-BE4D-267D30656A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859" b="34700"/>
          <a:stretch/>
        </p:blipFill>
        <p:spPr>
          <a:xfrm>
            <a:off x="67508" y="4550935"/>
            <a:ext cx="3201340" cy="21957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0602FE4-6EA3-470D-B521-1A0E0913BC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0625"/>
          <a:stretch/>
        </p:blipFill>
        <p:spPr>
          <a:xfrm>
            <a:off x="5630132" y="4539794"/>
            <a:ext cx="2269630" cy="22180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EC5A1EF-C851-480E-BE70-F0C49D9CDE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2113" y="3352536"/>
            <a:ext cx="2041040" cy="1070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1EDF976-8A98-46EA-91D1-20A02706D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2114" y="2024829"/>
            <a:ext cx="2041040" cy="13606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9B0AED1-AA5C-4328-B6D2-2CA6C8897BD2}"/>
              </a:ext>
            </a:extLst>
          </p:cNvPr>
          <p:cNvSpPr txBox="1"/>
          <p:nvPr/>
        </p:nvSpPr>
        <p:spPr>
          <a:xfrm>
            <a:off x="3513870" y="4539794"/>
            <a:ext cx="1914812" cy="25391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050" dirty="0"/>
              <a:t> Laser exposed   |    Control </a:t>
            </a:r>
          </a:p>
        </p:txBody>
      </p:sp>
    </p:spTree>
    <p:extLst>
      <p:ext uri="{BB962C8B-B14F-4D97-AF65-F5344CB8AC3E}">
        <p14:creationId xmlns:p14="http://schemas.microsoft.com/office/powerpoint/2010/main" val="1790978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2734" y="142253"/>
            <a:ext cx="5756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</a:t>
            </a:r>
            <a:r>
              <a:rPr lang="en-US" sz="2400" b="1" dirty="0">
                <a:solidFill>
                  <a:schemeClr val="bg1"/>
                </a:solidFill>
              </a:rPr>
              <a:t>Industry Engagement Projects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924" y="2133406"/>
            <a:ext cx="8910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dirty="0">
                <a:solidFill>
                  <a:schemeClr val="bg1"/>
                </a:solidFill>
              </a:rPr>
              <a:t>$4.9M ARC Industrial Transformation Training Centre on </a:t>
            </a:r>
            <a:r>
              <a:rPr lang="en-AU" dirty="0" err="1">
                <a:solidFill>
                  <a:schemeClr val="bg1"/>
                </a:solidFill>
              </a:rPr>
              <a:t>CubeSats</a:t>
            </a:r>
            <a:r>
              <a:rPr lang="en-AU" dirty="0">
                <a:solidFill>
                  <a:schemeClr val="bg1"/>
                </a:solidFill>
              </a:rPr>
              <a:t>, UAVs, and Their Applications (5 years/March 2018)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062" y="2676106"/>
            <a:ext cx="4634114" cy="3623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812" y="614494"/>
            <a:ext cx="3095625" cy="63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524" y="617401"/>
            <a:ext cx="2169209" cy="6352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620" y="614494"/>
            <a:ext cx="1226825" cy="638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844" y="1358174"/>
            <a:ext cx="8898332" cy="6469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AU" u="sng" dirty="0">
                <a:solidFill>
                  <a:prstClr val="white"/>
                </a:solidFill>
              </a:rPr>
              <a:t>Research and Skills technology transfer</a:t>
            </a:r>
          </a:p>
          <a:p>
            <a:r>
              <a:rPr lang="en-AU" sz="1400" dirty="0">
                <a:solidFill>
                  <a:schemeClr val="bg1"/>
                </a:solidFill>
              </a:rPr>
              <a:t>From </a:t>
            </a:r>
            <a:r>
              <a:rPr lang="en-AU" sz="1400" b="1" dirty="0">
                <a:solidFill>
                  <a:schemeClr val="bg1"/>
                </a:solidFill>
              </a:rPr>
              <a:t>diffraction-limited spectrographs, 3D prototyping, and optical design </a:t>
            </a:r>
            <a:r>
              <a:rPr lang="en-AU" sz="1400" dirty="0">
                <a:solidFill>
                  <a:schemeClr val="bg1"/>
                </a:solidFill>
              </a:rPr>
              <a:t>to space instrumentation.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744" y="3201273"/>
            <a:ext cx="41814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ARC ITTC scheme fosters close partnerships between university-based researchers and industry to provide innovative Higher Degree by Research (HDR) and postdoctoral training, for end-user focused research industries that are vital to Australia's future.</a:t>
            </a:r>
          </a:p>
          <a:p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2"/>
                </a:solidFill>
              </a:rPr>
              <a:t>SAIL will be leading 2 major optical instrumentation projects in the ARC ITTC. 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en-AU" sz="1200" i="1" dirty="0">
                <a:solidFill>
                  <a:schemeClr val="bg2"/>
                </a:solidFill>
              </a:rPr>
              <a:t>2 PhDs and 1 Postdoctoral Fellow to be hired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2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u="sng" dirty="0">
                <a:solidFill>
                  <a:schemeClr val="bg2"/>
                </a:solidFill>
              </a:rPr>
              <a:t>The two projects</a:t>
            </a:r>
            <a:r>
              <a:rPr lang="en-AU" sz="1200" dirty="0">
                <a:solidFill>
                  <a:schemeClr val="bg2"/>
                </a:solidFill>
              </a:rPr>
              <a:t>: 1) </a:t>
            </a:r>
            <a:r>
              <a:rPr lang="en-AU" sz="1200" i="1" dirty="0">
                <a:solidFill>
                  <a:schemeClr val="bg2"/>
                </a:solidFill>
              </a:rPr>
              <a:t>Photonic Spectrometers and Hyper-spectral Imagers</a:t>
            </a:r>
            <a:r>
              <a:rPr lang="en-AU" sz="1200" dirty="0">
                <a:solidFill>
                  <a:schemeClr val="bg2"/>
                </a:solidFill>
              </a:rPr>
              <a:t>; and 2) </a:t>
            </a:r>
            <a:r>
              <a:rPr lang="en-AU" sz="1200" i="1" dirty="0">
                <a:solidFill>
                  <a:schemeClr val="bg2"/>
                </a:solidFill>
              </a:rPr>
              <a:t>Compact Imagers</a:t>
            </a:r>
            <a:r>
              <a:rPr lang="en-AU" sz="1200" dirty="0">
                <a:solidFill>
                  <a:schemeClr val="bg2"/>
                </a:solidFill>
              </a:rPr>
              <a:t> will be done in close collaboration with Australian industry and government.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125" y="614495"/>
            <a:ext cx="695326" cy="63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59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1238" y="142253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Conclusion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31799" y="1240266"/>
            <a:ext cx="811212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sz="2800" dirty="0">
                <a:solidFill>
                  <a:schemeClr val="bg1"/>
                </a:solidFill>
              </a:rPr>
              <a:t> SAIL will strengthen Australia leadership in </a:t>
            </a:r>
            <a:r>
              <a:rPr lang="en-AU" sz="2800" dirty="0" err="1">
                <a:solidFill>
                  <a:schemeClr val="bg1"/>
                </a:solidFill>
              </a:rPr>
              <a:t>Astrophotonics</a:t>
            </a:r>
            <a:r>
              <a:rPr lang="en-AU" sz="2800" dirty="0">
                <a:solidFill>
                  <a:schemeClr val="bg1"/>
                </a:solidFill>
              </a:rPr>
              <a:t> instrumentation.</a:t>
            </a:r>
          </a:p>
          <a:p>
            <a:pPr>
              <a:buFont typeface="Wingdings" pitchFamily="2" charset="2"/>
              <a:buChar char="Ø"/>
            </a:pPr>
            <a:endParaRPr lang="en-AU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AU" sz="2800" dirty="0">
                <a:solidFill>
                  <a:schemeClr val="bg1"/>
                </a:solidFill>
              </a:rPr>
              <a:t> SAIL </a:t>
            </a:r>
            <a:r>
              <a:rPr lang="en-AU" sz="2800" b="1" dirty="0">
                <a:solidFill>
                  <a:schemeClr val="bg2"/>
                </a:solidFill>
              </a:rPr>
              <a:t>reconfigurable laboratory spaces and equipment </a:t>
            </a:r>
            <a:r>
              <a:rPr lang="en-AU" sz="2800" dirty="0">
                <a:solidFill>
                  <a:schemeClr val="bg1"/>
                </a:solidFill>
              </a:rPr>
              <a:t>will be open to the rest of Australia </a:t>
            </a:r>
            <a:r>
              <a:rPr lang="en-AU" sz="2800" dirty="0" err="1">
                <a:solidFill>
                  <a:schemeClr val="bg1"/>
                </a:solidFill>
              </a:rPr>
              <a:t>astrophotonics</a:t>
            </a:r>
            <a:r>
              <a:rPr lang="en-AU" sz="2800" dirty="0">
                <a:solidFill>
                  <a:schemeClr val="bg1"/>
                </a:solidFill>
              </a:rPr>
              <a:t> community. </a:t>
            </a:r>
          </a:p>
          <a:p>
            <a:pPr>
              <a:buFont typeface="Wingdings" pitchFamily="2" charset="2"/>
              <a:buChar char="Ø"/>
            </a:pPr>
            <a:endParaRPr lang="en-AU" sz="2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AU" sz="2800" dirty="0">
                <a:solidFill>
                  <a:schemeClr val="bg1"/>
                </a:solidFill>
              </a:rPr>
              <a:t> SAIL aims to the</a:t>
            </a:r>
            <a:r>
              <a:rPr lang="en-AU" sz="2800" b="1" dirty="0">
                <a:solidFill>
                  <a:srgbClr val="FBCD6B"/>
                </a:solidFill>
              </a:rPr>
              <a:t> translation of research and complementary efforts in astronomical instrumentation</a:t>
            </a:r>
            <a:r>
              <a:rPr lang="en-AU" sz="2800" dirty="0">
                <a:solidFill>
                  <a:schemeClr val="bg1"/>
                </a:solidFill>
              </a:rPr>
              <a:t> between University and Industry</a:t>
            </a:r>
          </a:p>
          <a:p>
            <a:pPr>
              <a:buFont typeface="Wingdings" pitchFamily="2" charset="2"/>
              <a:buChar char="Ø"/>
            </a:pPr>
            <a:endParaRPr lang="en-AU" sz="2800" dirty="0">
              <a:solidFill>
                <a:schemeClr val="bg1"/>
              </a:solidFill>
            </a:endParaRPr>
          </a:p>
          <a:p>
            <a:endParaRPr lang="en-AU" sz="2800" dirty="0">
              <a:solidFill>
                <a:schemeClr val="bg1"/>
              </a:solidFill>
            </a:endParaRPr>
          </a:p>
          <a:p>
            <a:endParaRPr lang="en-A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3756" y="89773"/>
            <a:ext cx="6105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SAIL</a:t>
            </a:r>
            <a:r>
              <a:rPr lang="en-US" sz="2800" dirty="0"/>
              <a:t> – Mission, Vision and Rationale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74700" y="1310116"/>
            <a:ext cx="79057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sz="2000" dirty="0">
                <a:solidFill>
                  <a:schemeClr val="bg1"/>
                </a:solidFill>
              </a:rPr>
              <a:t>SAIL  is part of the Sydney Institute for Astronomy (</a:t>
            </a:r>
            <a:r>
              <a:rPr lang="en-AU" sz="2000" dirty="0" err="1">
                <a:solidFill>
                  <a:srgbClr val="FBCD6B"/>
                </a:solidFill>
              </a:rPr>
              <a:t>SIfA</a:t>
            </a:r>
            <a:r>
              <a:rPr lang="en-AU" sz="2000" dirty="0">
                <a:solidFill>
                  <a:schemeClr val="bg1"/>
                </a:solidFill>
              </a:rPr>
              <a:t>) and the Institute of Photonics and Optical Science (</a:t>
            </a:r>
            <a:r>
              <a:rPr lang="en-AU" sz="2000" dirty="0">
                <a:solidFill>
                  <a:srgbClr val="FBCD6B"/>
                </a:solidFill>
              </a:rPr>
              <a:t>IPOS</a:t>
            </a:r>
            <a:r>
              <a:rPr lang="en-AU" sz="2000" dirty="0">
                <a:solidFill>
                  <a:schemeClr val="bg1"/>
                </a:solidFill>
              </a:rPr>
              <a:t>).</a:t>
            </a:r>
          </a:p>
          <a:p>
            <a:pPr>
              <a:buFont typeface="Wingdings" pitchFamily="2" charset="2"/>
              <a:buChar char="Ø"/>
            </a:pPr>
            <a:endParaRPr lang="en-AU" sz="2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AU" sz="2000" dirty="0">
                <a:solidFill>
                  <a:schemeClr val="bg1"/>
                </a:solidFill>
              </a:rPr>
              <a:t> SAIL is formed by </a:t>
            </a:r>
            <a:r>
              <a:rPr lang="en-AU" sz="2000" b="1" dirty="0">
                <a:solidFill>
                  <a:schemeClr val="bg2"/>
                </a:solidFill>
              </a:rPr>
              <a:t>reconfigurable laboratory spaces </a:t>
            </a:r>
            <a:r>
              <a:rPr lang="en-AU" sz="2000" dirty="0">
                <a:solidFill>
                  <a:schemeClr val="bg1"/>
                </a:solidFill>
              </a:rPr>
              <a:t>equipped with the latest technology for </a:t>
            </a:r>
            <a:r>
              <a:rPr lang="en-AU" sz="2000" b="1" dirty="0">
                <a:solidFill>
                  <a:srgbClr val="FBCD6B"/>
                </a:solidFill>
              </a:rPr>
              <a:t>design, fabrication, and testing</a:t>
            </a:r>
            <a:r>
              <a:rPr lang="en-AU" sz="2000" dirty="0">
                <a:solidFill>
                  <a:schemeClr val="bg1"/>
                </a:solidFill>
              </a:rPr>
              <a:t> of advanced astronomical instrumentation and astrophotonics concepts.</a:t>
            </a:r>
          </a:p>
          <a:p>
            <a:pPr>
              <a:buFont typeface="Wingdings" pitchFamily="2" charset="2"/>
              <a:buChar char="Ø"/>
            </a:pPr>
            <a:endParaRPr lang="en-AU" sz="2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AU" sz="2000" dirty="0">
                <a:solidFill>
                  <a:schemeClr val="bg1"/>
                </a:solidFill>
              </a:rPr>
              <a:t>SAIL will enable </a:t>
            </a:r>
            <a:r>
              <a:rPr lang="en-AU" sz="2000" b="1" dirty="0">
                <a:solidFill>
                  <a:srgbClr val="FBCD6B"/>
                </a:solidFill>
              </a:rPr>
              <a:t>development and translation of research in astrophotonics</a:t>
            </a:r>
            <a:r>
              <a:rPr lang="en-AU" sz="2000" dirty="0">
                <a:solidFill>
                  <a:schemeClr val="bg1"/>
                </a:solidFill>
              </a:rPr>
              <a:t> and astronomical instrumentation to </a:t>
            </a:r>
            <a:r>
              <a:rPr lang="en-AU" sz="2000" dirty="0">
                <a:solidFill>
                  <a:srgbClr val="FBCD6B"/>
                </a:solidFill>
              </a:rPr>
              <a:t>real world outcomes for society and applications</a:t>
            </a:r>
            <a:r>
              <a:rPr lang="en-AU" sz="2000" dirty="0">
                <a:solidFill>
                  <a:schemeClr val="bg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en-AU" sz="2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AU" sz="2000" dirty="0">
                <a:solidFill>
                  <a:schemeClr val="bg1"/>
                </a:solidFill>
              </a:rPr>
              <a:t>SAIL will </a:t>
            </a:r>
            <a:r>
              <a:rPr lang="en-AU" sz="2000" b="1" dirty="0">
                <a:solidFill>
                  <a:srgbClr val="FBCD6B"/>
                </a:solidFill>
              </a:rPr>
              <a:t>expose high calibre students to applied research and training</a:t>
            </a:r>
            <a:r>
              <a:rPr lang="en-AU" sz="2000" dirty="0">
                <a:solidFill>
                  <a:schemeClr val="bg1"/>
                </a:solidFill>
              </a:rPr>
              <a:t> in the area of advance photonics and astronomical instrumentation and technologies.</a:t>
            </a:r>
          </a:p>
          <a:p>
            <a:endParaRPr lang="en-AU" sz="2000" dirty="0">
              <a:solidFill>
                <a:schemeClr val="bg1"/>
              </a:solidFill>
            </a:endParaRPr>
          </a:p>
          <a:p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19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4395" y="2449713"/>
            <a:ext cx="664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Calibri"/>
              </a:rPr>
              <a:t>Formatting</a:t>
            </a:r>
          </a:p>
        </p:txBody>
      </p:sp>
    </p:spTree>
    <p:extLst>
      <p:ext uri="{BB962C8B-B14F-4D97-AF65-F5344CB8AC3E}">
        <p14:creationId xmlns:p14="http://schemas.microsoft.com/office/powerpoint/2010/main" val="266814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70706" y="535625"/>
            <a:ext cx="4392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rIns="91435" anchor="ctr"/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Hexabundles</a:t>
            </a:r>
          </a:p>
        </p:txBody>
      </p:sp>
      <p:pic>
        <p:nvPicPr>
          <p:cNvPr id="10" name="Picture 9" descr="Hexabundle_glued_in_connecto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8"/>
          <a:stretch/>
        </p:blipFill>
        <p:spPr>
          <a:xfrm>
            <a:off x="4807877" y="704273"/>
            <a:ext cx="4323165" cy="3869875"/>
          </a:xfrm>
          <a:prstGeom prst="rect">
            <a:avLst/>
          </a:prstGeom>
        </p:spPr>
      </p:pic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470705" y="916625"/>
            <a:ext cx="439248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800000"/>
              </a:buClr>
            </a:pPr>
            <a:r>
              <a:rPr lang="en-US" sz="2000" baseline="0" dirty="0">
                <a:solidFill>
                  <a:srgbClr val="C0504D"/>
                </a:solidFill>
                <a:latin typeface="Lucida Sans" charset="0"/>
              </a:rPr>
              <a:t> </a:t>
            </a:r>
          </a:p>
          <a:p>
            <a:pPr>
              <a:buClr>
                <a:srgbClr val="800000"/>
              </a:buClr>
            </a:pPr>
            <a:r>
              <a:rPr lang="en-US" sz="2000" baseline="0" dirty="0">
                <a:solidFill>
                  <a:srgbClr val="1F497D"/>
                </a:solidFill>
              </a:rPr>
              <a:t>Originally 61 optical fibres fused together using our glass fibre processing unit in the SAIL labs at Sydney University.</a:t>
            </a:r>
          </a:p>
        </p:txBody>
      </p:sp>
      <p:sp>
        <p:nvSpPr>
          <p:cNvPr id="15" name="Text Box 1027"/>
          <p:cNvSpPr txBox="1">
            <a:spLocks noChangeArrowheads="1"/>
          </p:cNvSpPr>
          <p:nvPr/>
        </p:nvSpPr>
        <p:spPr bwMode="auto">
          <a:xfrm>
            <a:off x="470705" y="2881913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baseline="0" dirty="0">
                <a:solidFill>
                  <a:srgbClr val="000000"/>
                </a:solidFill>
                <a:latin typeface="Lucida Sans" charset="0"/>
              </a:rPr>
              <a:t>Advantages of this design:</a:t>
            </a:r>
            <a:endParaRPr lang="en-US" baseline="0" dirty="0">
              <a:solidFill>
                <a:srgbClr val="000000"/>
              </a:solidFill>
              <a:latin typeface="Lucida Sans" charset="0"/>
            </a:endParaRPr>
          </a:p>
        </p:txBody>
      </p:sp>
      <p:sp>
        <p:nvSpPr>
          <p:cNvPr id="16" name="Rectangle 6"/>
          <p:cNvSpPr>
            <a:spLocks/>
          </p:cNvSpPr>
          <p:nvPr/>
        </p:nvSpPr>
        <p:spPr bwMode="auto">
          <a:xfrm>
            <a:off x="470706" y="3281963"/>
            <a:ext cx="4392488" cy="122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/>
          <a:p>
            <a:pPr marL="174625" indent="-174625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Arial" charset="0"/>
              </a:rPr>
              <a:t>Fill fraction ~75%.</a:t>
            </a:r>
          </a:p>
          <a:p>
            <a:pPr marL="174625" indent="-174625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Arial" charset="0"/>
              </a:rPr>
              <a:t>Low cross-talk &lt; 0.5%</a:t>
            </a:r>
          </a:p>
          <a:p>
            <a:pPr marL="174625" indent="-174625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Clr>
                <a:srgbClr val="8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1F497D"/>
                </a:solidFill>
                <a:latin typeface="Calibri"/>
                <a:cs typeface="Arial" charset="0"/>
              </a:rPr>
              <a:t>Low focal ratio degradation </a:t>
            </a:r>
          </a:p>
          <a:p>
            <a:pPr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buClr>
                <a:srgbClr val="800000"/>
              </a:buClr>
            </a:pPr>
            <a:r>
              <a:rPr lang="en-US" dirty="0">
                <a:solidFill>
                  <a:srgbClr val="1F497D"/>
                </a:solidFill>
                <a:latin typeface="Calibri"/>
                <a:cs typeface="Arial" charset="0"/>
              </a:rPr>
              <a:t>(Bryant et al. 2011-14; Wang, Brown+ 2021)</a:t>
            </a:r>
            <a:endParaRPr lang="en-US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17" name="Picture 16" descr="SAMI_IIbundle_pi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7" t="64291" r="35834" b="13661"/>
          <a:stretch/>
        </p:blipFill>
        <p:spPr bwMode="auto">
          <a:xfrm>
            <a:off x="6003750" y="5114516"/>
            <a:ext cx="3010536" cy="170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943186" y="4729048"/>
            <a:ext cx="2169571" cy="2051807"/>
            <a:chOff x="1911097" y="4745830"/>
            <a:chExt cx="2169571" cy="2051807"/>
          </a:xfrm>
        </p:grpSpPr>
        <p:pic>
          <p:nvPicPr>
            <p:cNvPr id="14" name="Picture 77" descr="hexa_nu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1097" y="4745830"/>
              <a:ext cx="2169571" cy="205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2139761" y="5740368"/>
              <a:ext cx="1687454" cy="1739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224667" y="5538920"/>
            <a:ext cx="67045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1mm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662936" y="5385620"/>
            <a:ext cx="594335" cy="107799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97650" y="5384406"/>
            <a:ext cx="90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~10mm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8348280" y="3996305"/>
            <a:ext cx="247816" cy="562048"/>
          </a:xfrm>
          <a:prstGeom prst="ellipse">
            <a:avLst/>
          </a:prstGeom>
          <a:noFill/>
          <a:ln w="38100" cmpd="sng">
            <a:solidFill>
              <a:schemeClr val="accent6"/>
            </a:solidFill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2" name="Straight Connector 21"/>
          <p:cNvCxnSpPr>
            <a:stCxn id="20" idx="3"/>
          </p:cNvCxnSpPr>
          <p:nvPr/>
        </p:nvCxnSpPr>
        <p:spPr>
          <a:xfrm flipH="1">
            <a:off x="6003750" y="4476043"/>
            <a:ext cx="2380822" cy="638473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0" idx="5"/>
          </p:cNvCxnSpPr>
          <p:nvPr/>
        </p:nvCxnSpPr>
        <p:spPr>
          <a:xfrm>
            <a:off x="8559804" y="4476043"/>
            <a:ext cx="454482" cy="638473"/>
          </a:xfrm>
          <a:prstGeom prst="line">
            <a:avLst/>
          </a:prstGeom>
          <a:ln w="3810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74815" y="4910189"/>
            <a:ext cx="2059965" cy="1177206"/>
          </a:xfrm>
          <a:prstGeom prst="line">
            <a:avLst/>
          </a:prstGeom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027000" y="6239795"/>
            <a:ext cx="2373800" cy="309172"/>
          </a:xfrm>
          <a:prstGeom prst="line">
            <a:avLst/>
          </a:prstGeom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2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6"/>
    </mc:Choice>
    <mc:Fallback xmlns="">
      <p:transition spd="slow" advTm="456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350587" y="3371473"/>
            <a:ext cx="3716418" cy="2946400"/>
            <a:chOff x="1442117" y="2340377"/>
            <a:chExt cx="2957666" cy="2218250"/>
          </a:xfrm>
        </p:grpSpPr>
        <p:pic>
          <p:nvPicPr>
            <p:cNvPr id="11" name="Picture 10" descr="217Circleswhit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17" y="2340377"/>
              <a:ext cx="2957666" cy="2218250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1679303" y="3448481"/>
              <a:ext cx="2353606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1"/>
          <p:cNvSpPr txBox="1">
            <a:spLocks noChangeArrowheads="1"/>
          </p:cNvSpPr>
          <p:nvPr/>
        </p:nvSpPr>
        <p:spPr bwMode="auto">
          <a:xfrm>
            <a:off x="617644" y="1871205"/>
            <a:ext cx="78786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sz="2000" baseline="0" dirty="0">
                <a:solidFill>
                  <a:srgbClr val="1F497D"/>
                </a:solidFill>
                <a:latin typeface="Calibri"/>
                <a:cs typeface="Arial"/>
              </a:rPr>
              <a:t>Hector-I:  21 hexabundles across 2-degree field</a:t>
            </a:r>
          </a:p>
          <a:p>
            <a:pPr marL="342900" indent="-342900">
              <a:buFont typeface="Arial"/>
              <a:buChar char="•"/>
            </a:pPr>
            <a:r>
              <a:rPr lang="en-US" sz="2000" baseline="0" dirty="0">
                <a:solidFill>
                  <a:srgbClr val="1F497D"/>
                </a:solidFill>
                <a:latin typeface="Calibri"/>
                <a:cs typeface="Arial"/>
              </a:rPr>
              <a:t>37-169 optical fibres  per hexabundle =&gt; up to 26” on-sky</a:t>
            </a:r>
          </a:p>
          <a:p>
            <a:pPr marL="342900" indent="-342900">
              <a:buFont typeface="Arial"/>
              <a:buChar char="•"/>
            </a:pPr>
            <a:r>
              <a:rPr lang="en-US" sz="2000" baseline="0" dirty="0">
                <a:solidFill>
                  <a:srgbClr val="1F497D"/>
                </a:solidFill>
                <a:latin typeface="Calibri"/>
                <a:cs typeface="Arial"/>
              </a:rPr>
              <a:t>Regular packing.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89983" y="867477"/>
            <a:ext cx="555809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rIns="91435" anchor="ctr"/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Hector Hexabundles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11274" y="3393996"/>
            <a:ext cx="4948773" cy="2923877"/>
          </a:xfrm>
          <a:prstGeom prst="rect">
            <a:avLst/>
          </a:prstGeom>
          <a:solidFill>
            <a:srgbClr val="F2DCDB"/>
          </a:solidFill>
          <a:ln>
            <a:solidFill>
              <a:srgbClr val="C0504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solidFill>
                  <a:srgbClr val="1F497D"/>
                </a:solidFill>
                <a:latin typeface="Calibri"/>
              </a:rPr>
              <a:t>Hexabundles up to 26” to cover 2R</a:t>
            </a:r>
            <a:r>
              <a:rPr lang="en-AU" sz="2400" b="1" baseline="-25000" dirty="0">
                <a:solidFill>
                  <a:srgbClr val="1F497D"/>
                </a:solidFill>
                <a:latin typeface="Calibri"/>
              </a:rPr>
              <a:t>e</a:t>
            </a:r>
            <a:r>
              <a:rPr lang="en-AU" sz="2400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en-AU" sz="2000" b="1" dirty="0">
                <a:solidFill>
                  <a:srgbClr val="1F497D"/>
                </a:solidFill>
                <a:latin typeface="Calibri"/>
              </a:rPr>
              <a:t>will substantially improve:</a:t>
            </a:r>
          </a:p>
          <a:p>
            <a:pPr algn="ctr"/>
            <a:endParaRPr lang="en-AU" sz="2000" dirty="0">
              <a:solidFill>
                <a:srgbClr val="1F497D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  <a:latin typeface="Calibri"/>
              </a:rPr>
              <a:t>Gas kinematics and maximum rotation measures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  <a:latin typeface="Calibri"/>
              </a:rPr>
              <a:t>Mapping of star formation processes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  <a:latin typeface="Calibri"/>
              </a:rPr>
              <a:t>Measuring gas accretion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  <a:latin typeface="Calibri"/>
              </a:rPr>
              <a:t>Kinematic signatures of interactions</a:t>
            </a:r>
          </a:p>
          <a:p>
            <a:pPr marL="342900" indent="-342900">
              <a:buFont typeface="Arial"/>
              <a:buChar char="•"/>
            </a:pPr>
            <a:r>
              <a:rPr lang="en-AU" sz="2000" dirty="0">
                <a:solidFill>
                  <a:srgbClr val="1F497D"/>
                </a:solidFill>
                <a:latin typeface="Calibri"/>
              </a:rPr>
              <a:t>Angular momentum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984" y="1437709"/>
            <a:ext cx="3352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F81BD"/>
                </a:solidFill>
                <a:latin typeface="Calibri"/>
              </a:rPr>
              <a:t>Bigger, better, more of them</a:t>
            </a:r>
          </a:p>
        </p:txBody>
      </p:sp>
    </p:spTree>
    <p:extLst>
      <p:ext uri="{BB962C8B-B14F-4D97-AF65-F5344CB8AC3E}">
        <p14:creationId xmlns:p14="http://schemas.microsoft.com/office/powerpoint/2010/main" val="35749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34"/>
    </mc:Choice>
    <mc:Fallback xmlns="">
      <p:transition spd="slow" advTm="570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80525_173329224_HD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 r="12458" b="16788"/>
          <a:stretch/>
        </p:blipFill>
        <p:spPr>
          <a:xfrm>
            <a:off x="6470684" y="1585631"/>
            <a:ext cx="2580419" cy="4079960"/>
          </a:xfrm>
          <a:prstGeom prst="rect">
            <a:avLst/>
          </a:prstGeom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70373" y="5764561"/>
            <a:ext cx="89736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000" baseline="0" dirty="0">
                <a:solidFill>
                  <a:srgbClr val="1F497D"/>
                </a:solidFill>
                <a:latin typeface="Calibri" charset="0"/>
                <a:cs typeface="Arial Narrow" charset="0"/>
              </a:rPr>
              <a:t>Adeline Wang &amp; Rebecca Brown</a:t>
            </a:r>
          </a:p>
          <a:p>
            <a:pPr algn="r"/>
            <a:r>
              <a:rPr lang="en-US" sz="2000" baseline="0" dirty="0">
                <a:solidFill>
                  <a:srgbClr val="1F497D"/>
                </a:solidFill>
                <a:latin typeface="Calibri" charset="0"/>
                <a:cs typeface="Arial Narrow" charset="0"/>
              </a:rPr>
              <a:t>AAO-USydney/SAIL labs at Sydney </a:t>
            </a:r>
            <a:r>
              <a:rPr lang="en-US" sz="2000" baseline="0" dirty="0" err="1">
                <a:solidFill>
                  <a:srgbClr val="1F497D"/>
                </a:solidFill>
                <a:latin typeface="Calibri" charset="0"/>
                <a:cs typeface="Arial Narrow" charset="0"/>
              </a:rPr>
              <a:t>Uni</a:t>
            </a:r>
            <a:endParaRPr lang="en-US" sz="2000" baseline="0" dirty="0">
              <a:solidFill>
                <a:srgbClr val="1F497D"/>
              </a:solidFill>
              <a:latin typeface="Calibri" charset="0"/>
              <a:cs typeface="Arial Narrow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902033" y="1967169"/>
            <a:ext cx="5040755" cy="3705212"/>
            <a:chOff x="0" y="0"/>
            <a:chExt cx="9184965" cy="6871655"/>
          </a:xfrm>
        </p:grpSpPr>
        <p:pic>
          <p:nvPicPr>
            <p:cNvPr id="21" name="Picture 20" descr="20190413_20182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26655"/>
              <a:ext cx="9171310" cy="4445000"/>
            </a:xfrm>
            <a:prstGeom prst="rect">
              <a:avLst/>
            </a:prstGeom>
          </p:spPr>
        </p:pic>
        <p:pic>
          <p:nvPicPr>
            <p:cNvPr id="22" name="Picture 21" descr="0.1um dry polish dark-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547" y="0"/>
              <a:ext cx="3858418" cy="3239543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4806702" y="1187946"/>
              <a:ext cx="1010500" cy="262167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326547" y="2799184"/>
              <a:ext cx="3016905" cy="140641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Asset 2@3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57" y="2403429"/>
            <a:ext cx="2923236" cy="656869"/>
          </a:xfrm>
          <a:prstGeom prst="rect">
            <a:avLst/>
          </a:prstGeom>
        </p:spPr>
      </p:pic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89983" y="867477"/>
            <a:ext cx="555809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rIns="91435" anchor="ctr"/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</a:rPr>
              <a:t>Hector Hexabundles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9984" y="1437709"/>
            <a:ext cx="3352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F81BD"/>
                </a:solidFill>
                <a:latin typeface="Calibri"/>
              </a:rPr>
              <a:t>Bigger, better, more of them</a:t>
            </a:r>
          </a:p>
        </p:txBody>
      </p:sp>
    </p:spTree>
    <p:extLst>
      <p:ext uri="{BB962C8B-B14F-4D97-AF65-F5344CB8AC3E}">
        <p14:creationId xmlns:p14="http://schemas.microsoft.com/office/powerpoint/2010/main" val="5414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30"/>
    </mc:Choice>
    <mc:Fallback xmlns="">
      <p:transition spd="slow" advTm="4893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28C1387-65D4-4D1D-9BFC-3B06A086D3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07" y="1521428"/>
            <a:ext cx="9119583" cy="4541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439"/>
            <a:ext cx="9119582" cy="1498142"/>
            <a:chOff x="0" y="4691"/>
            <a:chExt cx="12874704" cy="1498142"/>
          </a:xfrm>
        </p:grpSpPr>
        <p:pic>
          <p:nvPicPr>
            <p:cNvPr id="17" name="Picture 16" descr="circular quay night.jpg"/>
            <p:cNvPicPr>
              <a:picLocks noChangeAspect="1"/>
            </p:cNvPicPr>
            <p:nvPr/>
          </p:nvPicPr>
          <p:blipFill rotWithShape="1">
            <a:blip r:embed="rId4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691"/>
              <a:ext cx="12874704" cy="1498142"/>
            </a:xfrm>
            <a:prstGeom prst="rect">
              <a:avLst/>
            </a:prstGeom>
          </p:spPr>
        </p:pic>
        <p:pic>
          <p:nvPicPr>
            <p:cNvPr id="2" name="Picture 1" descr="SAIL LOGO DARKBACK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972800" y="687052"/>
              <a:ext cx="1724267" cy="66284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tx1">
                  <a:alpha val="75000"/>
                </a:schemeClr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534584D-E36E-4546-833C-357AFA4D3107}"/>
              </a:ext>
            </a:extLst>
          </p:cNvPr>
          <p:cNvSpPr txBox="1"/>
          <p:nvPr/>
        </p:nvSpPr>
        <p:spPr>
          <a:xfrm>
            <a:off x="304359" y="4150580"/>
            <a:ext cx="39952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1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SAIL laboratories key research areas: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AU" sz="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Specialty photonic fibre devices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Astronomical photonic imaging interferometry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Advanced astronomical fibre-based instrumentation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AU" sz="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Space photonic instrumentation</a:t>
            </a:r>
          </a:p>
        </p:txBody>
      </p:sp>
      <p:pic>
        <p:nvPicPr>
          <p:cNvPr id="24" name="Picture 23" descr="SAIL BLACK Myriad.png">
            <a:extLst>
              <a:ext uri="{FF2B5EF4-FFF2-40B4-BE49-F238E27FC236}">
                <a16:creationId xmlns:a16="http://schemas.microsoft.com/office/drawing/2014/main" xmlns="" id="{4EC05AB0-7FF4-4D6D-A905-77A54182DD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t="81235"/>
          <a:stretch/>
        </p:blipFill>
        <p:spPr>
          <a:xfrm>
            <a:off x="2514600" y="75674"/>
            <a:ext cx="6604982" cy="74479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5DABCF-095D-4877-BEE2-BB084F8B5F9E}"/>
              </a:ext>
            </a:extLst>
          </p:cNvPr>
          <p:cNvSpPr txBox="1"/>
          <p:nvPr/>
        </p:nvSpPr>
        <p:spPr>
          <a:xfrm>
            <a:off x="152400" y="1745614"/>
            <a:ext cx="4753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3600" b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Astrophotonics: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2000" b="1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when astronomy meets photonics </a:t>
            </a:r>
            <a:endParaRPr lang="en-AU" sz="2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76ADCA-F5FB-4712-92A6-3F7B5E3F543C}"/>
              </a:ext>
            </a:extLst>
          </p:cNvPr>
          <p:cNvSpPr txBox="1"/>
          <p:nvPr/>
        </p:nvSpPr>
        <p:spPr>
          <a:xfrm>
            <a:off x="152400" y="2844226"/>
            <a:ext cx="4753922" cy="106182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defTabSz="914400">
              <a:defRPr/>
            </a:pPr>
            <a:r>
              <a:rPr lang="en-US" sz="1600" b="1" i="1" kern="0" dirty="0">
                <a:solidFill>
                  <a:srgbClr val="FFFFFF"/>
                </a:solidFill>
                <a:latin typeface="Century Gothic"/>
                <a:cs typeface="Century Gothic"/>
              </a:rPr>
              <a:t>A/Prof Sergio Leon-Saval</a:t>
            </a:r>
          </a:p>
          <a:p>
            <a:pPr defTabSz="914400">
              <a:defRPr/>
            </a:pPr>
            <a:r>
              <a:rPr lang="en-US" sz="1100" i="1" kern="0" dirty="0">
                <a:solidFill>
                  <a:srgbClr val="FFFFFF"/>
                </a:solidFill>
                <a:latin typeface="Century Gothic"/>
                <a:cs typeface="Century Gothic"/>
              </a:rPr>
              <a:t>Deputy Director | Institute of Photonics and Optical Science (IPOS)</a:t>
            </a:r>
          </a:p>
          <a:p>
            <a:pPr defTabSz="914400">
              <a:defRPr/>
            </a:pPr>
            <a:r>
              <a:rPr lang="en-US" sz="1100" i="1" kern="0" dirty="0">
                <a:solidFill>
                  <a:srgbClr val="FFFFFF"/>
                </a:solidFill>
                <a:latin typeface="Century Gothic"/>
                <a:cs typeface="Century Gothic"/>
              </a:rPr>
              <a:t>Director | Sydney </a:t>
            </a:r>
            <a:r>
              <a:rPr lang="en-US" sz="1100" i="1" kern="0" dirty="0" err="1">
                <a:solidFill>
                  <a:srgbClr val="FFFFFF"/>
                </a:solidFill>
                <a:latin typeface="Century Gothic"/>
                <a:cs typeface="Century Gothic"/>
              </a:rPr>
              <a:t>Astrophotonic</a:t>
            </a:r>
            <a:r>
              <a:rPr lang="en-US" sz="1100" i="1" kern="0" dirty="0">
                <a:solidFill>
                  <a:srgbClr val="FFFFFF"/>
                </a:solidFill>
                <a:latin typeface="Century Gothic"/>
                <a:cs typeface="Century Gothic"/>
              </a:rPr>
              <a:t> Instrumentation Laboratory (SAIL)</a:t>
            </a:r>
          </a:p>
          <a:p>
            <a:pPr defTabSz="914400">
              <a:defRPr/>
            </a:pPr>
            <a:r>
              <a:rPr lang="en-US" sz="1100" i="1" kern="0" dirty="0">
                <a:solidFill>
                  <a:srgbClr val="FFFFFF"/>
                </a:solidFill>
                <a:latin typeface="Century Gothic"/>
                <a:cs typeface="Century Gothic"/>
              </a:rPr>
              <a:t>University of Sydney, Australia</a:t>
            </a:r>
          </a:p>
          <a:p>
            <a:pPr algn="r" defTabSz="914400">
              <a:defRPr/>
            </a:pPr>
            <a:endParaRPr lang="en-US" sz="1400" kern="0" dirty="0">
              <a:solidFill>
                <a:srgbClr val="FFC000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2C2806-2948-49FB-8942-5F3A8CC451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427" y="783364"/>
            <a:ext cx="1393249" cy="688969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DteqqZmVsAAEAz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3404784"/>
            <a:ext cx="3961258" cy="25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2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1 (2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307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22860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SAIL now packages &amp; ships photonic lanterns &amp; hexabundles </a:t>
            </a:r>
          </a:p>
        </p:txBody>
      </p:sp>
    </p:spTree>
    <p:extLst>
      <p:ext uri="{BB962C8B-B14F-4D97-AF65-F5344CB8AC3E}">
        <p14:creationId xmlns:p14="http://schemas.microsoft.com/office/powerpoint/2010/main" val="93260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97120E-FA31-434F-B81C-D34AE10770CD}"/>
              </a:ext>
            </a:extLst>
          </p:cNvPr>
          <p:cNvSpPr/>
          <p:nvPr/>
        </p:nvSpPr>
        <p:spPr bwMode="auto">
          <a:xfrm>
            <a:off x="99402" y="852238"/>
            <a:ext cx="2483151" cy="2286000"/>
          </a:xfrm>
          <a:prstGeom prst="roundRect">
            <a:avLst>
              <a:gd name="adj" fmla="val 9502"/>
            </a:avLst>
          </a:prstGeom>
          <a:solidFill>
            <a:schemeClr val="bg2">
              <a:lumMod val="5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AU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9048C0-75A5-4CE4-A86A-CC02FBFA8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1132431"/>
            <a:ext cx="2660118" cy="2144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36013F-BBBC-45B5-A139-99CAC70BE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1" y="1693461"/>
            <a:ext cx="3733799" cy="1407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82AB24-45DE-46B4-8248-D88464837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9532"/>
            <a:ext cx="3733800" cy="1683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6950A1B-B38C-4D8A-918C-BBDD1B231CE7}"/>
              </a:ext>
            </a:extLst>
          </p:cNvPr>
          <p:cNvSpPr txBox="1"/>
          <p:nvPr/>
        </p:nvSpPr>
        <p:spPr>
          <a:xfrm>
            <a:off x="29703" y="884548"/>
            <a:ext cx="275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AU" sz="1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Sagnac</a:t>
            </a:r>
            <a:r>
              <a:rPr lang="en-AU" sz="1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interferometer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8FF7CF3-82E2-499F-A62A-6A645780C6F6}"/>
              </a:ext>
            </a:extLst>
          </p:cNvPr>
          <p:cNvSpPr/>
          <p:nvPr/>
        </p:nvSpPr>
        <p:spPr>
          <a:xfrm>
            <a:off x="2550970" y="785733"/>
            <a:ext cx="298223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 dirty="0">
                <a:solidFill>
                  <a:srgbClr val="FFC000"/>
                </a:solidFill>
                <a:latin typeface="Arial" charset="0"/>
              </a:rPr>
              <a:t>Complex FBG structures in refractive index and phase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altLang="en-US" sz="800" b="1" dirty="0">
              <a:solidFill>
                <a:srgbClr val="FFC000"/>
              </a:solidFill>
              <a:latin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 dirty="0">
                <a:solidFill>
                  <a:srgbClr val="FFC000"/>
                </a:solidFill>
                <a:latin typeface="Arial" charset="0"/>
              </a:rPr>
              <a:t>Ability to create extremely narrow FBGs in frequency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 dirty="0">
                <a:solidFill>
                  <a:srgbClr val="FFFF00"/>
                </a:solidFill>
                <a:latin typeface="Arial" charset="0"/>
              </a:rPr>
              <a:t>Distributed Feedback lasers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 dirty="0">
                <a:solidFill>
                  <a:srgbClr val="FFFF00"/>
                </a:solidFill>
                <a:latin typeface="Arial" charset="0"/>
              </a:rPr>
              <a:t> Sub-</a:t>
            </a:r>
            <a:r>
              <a:rPr lang="en-US" altLang="en-US" sz="1200" b="1" dirty="0" err="1">
                <a:solidFill>
                  <a:srgbClr val="FFFF00"/>
                </a:solidFill>
                <a:latin typeface="Arial" charset="0"/>
              </a:rPr>
              <a:t>KHz</a:t>
            </a:r>
            <a:r>
              <a:rPr lang="en-US" altLang="en-US" sz="1200" b="1" dirty="0">
                <a:solidFill>
                  <a:srgbClr val="FFFF00"/>
                </a:solidFill>
                <a:latin typeface="Arial" charset="0"/>
              </a:rPr>
              <a:t> to MHz line filters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800" b="1" dirty="0">
              <a:solidFill>
                <a:srgbClr val="FFC000"/>
              </a:solidFill>
              <a:latin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 dirty="0">
                <a:solidFill>
                  <a:srgbClr val="FFC000"/>
                </a:solidFill>
                <a:latin typeface="Arial" charset="0"/>
              </a:rPr>
              <a:t>Ability to create complex multifrequency responses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 dirty="0">
                <a:solidFill>
                  <a:srgbClr val="FFFF00"/>
                </a:solidFill>
                <a:latin typeface="Arial" charset="0"/>
              </a:rPr>
              <a:t>Aperiodic filters for sensing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1200" b="1" dirty="0">
                <a:solidFill>
                  <a:srgbClr val="FFFF00"/>
                </a:solidFill>
                <a:latin typeface="Arial" charset="0"/>
              </a:rPr>
              <a:t> Multiline FBG in a single grating design </a:t>
            </a: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</a:pPr>
            <a:endParaRPr lang="en-US" altLang="en-US" sz="1200" b="1" dirty="0">
              <a:solidFill>
                <a:srgbClr val="FFC000"/>
              </a:solidFill>
              <a:latin typeface="Arial" charset="0"/>
            </a:endParaRP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1200" b="1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CB8B5F12-43A0-4C5C-929E-AA207BC4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2400"/>
            <a:ext cx="5791201" cy="609600"/>
          </a:xfrm>
        </p:spPr>
        <p:txBody>
          <a:bodyPr/>
          <a:lstStyle/>
          <a:p>
            <a:r>
              <a:rPr lang="en-AU" sz="1800" dirty="0"/>
              <a:t>SAIL / ANFF - Advanced FBG manufacturing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307A368-EC39-4272-9240-AF9B739B4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34104"/>
            <a:ext cx="2717184" cy="3423897"/>
          </a:xfrm>
          <a:prstGeom prst="rect">
            <a:avLst/>
          </a:prstGeom>
        </p:spPr>
      </p:pic>
      <p:pic>
        <p:nvPicPr>
          <p:cNvPr id="22" name="Picture 21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xmlns="" id="{0904FD5B-E967-4D91-9D54-7C2715B70C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166" b="21111"/>
          <a:stretch/>
        </p:blipFill>
        <p:spPr>
          <a:xfrm>
            <a:off x="5413549" y="3940751"/>
            <a:ext cx="3742445" cy="2920743"/>
          </a:xfrm>
          <a:prstGeom prst="rect">
            <a:avLst/>
          </a:prstGeom>
        </p:spPr>
      </p:pic>
      <p:pic>
        <p:nvPicPr>
          <p:cNvPr id="25" name="Picture 24" descr="Diagram, venn diagram&#10;&#10;Description automatically generated">
            <a:extLst>
              <a:ext uri="{FF2B5EF4-FFF2-40B4-BE49-F238E27FC236}">
                <a16:creationId xmlns:a16="http://schemas.microsoft.com/office/drawing/2014/main" xmlns="" id="{4A51D741-2284-4D4B-BC66-5EE6C8892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524" y="3084901"/>
            <a:ext cx="3756786" cy="1169346"/>
          </a:xfrm>
          <a:prstGeom prst="rect">
            <a:avLst/>
          </a:prstGeom>
        </p:spPr>
      </p:pic>
      <p:pic>
        <p:nvPicPr>
          <p:cNvPr id="26" name="Picture 25" descr="SAIL LOGO DARKBACK.png">
            <a:extLst>
              <a:ext uri="{FF2B5EF4-FFF2-40B4-BE49-F238E27FC236}">
                <a16:creationId xmlns:a16="http://schemas.microsoft.com/office/drawing/2014/main" xmlns="" id="{3014BEF6-0FF2-40FA-B32F-F9A80A5329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800" y="6096000"/>
            <a:ext cx="1221356" cy="662840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alpha val="75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51A40BB-5C4B-4950-94E7-A82A3D6973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0" y="4405561"/>
            <a:ext cx="1393249" cy="688969"/>
          </a:xfrm>
          <a:prstGeom prst="rect">
            <a:avLst/>
          </a:prstGeom>
          <a:effectLst>
            <a:glow rad="228600">
              <a:schemeClr val="tx1"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360DEB1-9B2D-42F0-B1CF-8BEC028979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9400" y="3434104"/>
            <a:ext cx="2469638" cy="34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0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-A28-L01-3BLACKBACK.png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40" y="4281982"/>
            <a:ext cx="8470709" cy="2146425"/>
          </a:xfrm>
          <a:prstGeom prst="rect">
            <a:avLst/>
          </a:prstGeom>
        </p:spPr>
      </p:pic>
      <p:sp>
        <p:nvSpPr>
          <p:cNvPr id="31" name="Freeform 30"/>
          <p:cNvSpPr/>
          <p:nvPr/>
        </p:nvSpPr>
        <p:spPr>
          <a:xfrm>
            <a:off x="1074336" y="5222713"/>
            <a:ext cx="1429300" cy="585804"/>
          </a:xfrm>
          <a:custGeom>
            <a:avLst/>
            <a:gdLst>
              <a:gd name="connsiteX0" fmla="*/ 0 w 1429300"/>
              <a:gd name="connsiteY0" fmla="*/ 290559 h 585804"/>
              <a:gd name="connsiteX1" fmla="*/ 4687 w 1429300"/>
              <a:gd name="connsiteY1" fmla="*/ 585804 h 585804"/>
              <a:gd name="connsiteX2" fmla="*/ 1429300 w 1429300"/>
              <a:gd name="connsiteY2" fmla="*/ 585804 h 585804"/>
              <a:gd name="connsiteX3" fmla="*/ 1429300 w 1429300"/>
              <a:gd name="connsiteY3" fmla="*/ 0 h 585804"/>
              <a:gd name="connsiteX4" fmla="*/ 529544 w 1429300"/>
              <a:gd name="connsiteY4" fmla="*/ 4687 h 585804"/>
              <a:gd name="connsiteX5" fmla="*/ 529544 w 1429300"/>
              <a:gd name="connsiteY5" fmla="*/ 135907 h 585804"/>
              <a:gd name="connsiteX6" fmla="*/ 374899 w 1429300"/>
              <a:gd name="connsiteY6" fmla="*/ 276500 h 585804"/>
              <a:gd name="connsiteX7" fmla="*/ 0 w 1429300"/>
              <a:gd name="connsiteY7" fmla="*/ 290559 h 58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9300" h="585804">
                <a:moveTo>
                  <a:pt x="0" y="290559"/>
                </a:moveTo>
                <a:cubicBezTo>
                  <a:pt x="1562" y="388974"/>
                  <a:pt x="3125" y="487389"/>
                  <a:pt x="4687" y="585804"/>
                </a:cubicBezTo>
                <a:lnTo>
                  <a:pt x="1429300" y="585804"/>
                </a:lnTo>
                <a:lnTo>
                  <a:pt x="1429300" y="0"/>
                </a:lnTo>
                <a:lnTo>
                  <a:pt x="529544" y="4687"/>
                </a:lnTo>
                <a:lnTo>
                  <a:pt x="529544" y="135907"/>
                </a:lnTo>
                <a:lnTo>
                  <a:pt x="374899" y="276500"/>
                </a:lnTo>
                <a:lnTo>
                  <a:pt x="0" y="290559"/>
                </a:lnTo>
                <a:close/>
              </a:path>
            </a:pathLst>
          </a:custGeom>
          <a:solidFill>
            <a:srgbClr val="0000FF">
              <a:alpha val="11000"/>
            </a:srgbClr>
          </a:solidFill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4348903" y="4631404"/>
            <a:ext cx="3607445" cy="1417270"/>
          </a:xfrm>
          <a:custGeom>
            <a:avLst/>
            <a:gdLst>
              <a:gd name="connsiteX0" fmla="*/ 115033 w 3607445"/>
              <a:gd name="connsiteY0" fmla="*/ 874290 h 1417270"/>
              <a:gd name="connsiteX1" fmla="*/ 115033 w 3607445"/>
              <a:gd name="connsiteY1" fmla="*/ 1039945 h 1417270"/>
              <a:gd name="connsiteX2" fmla="*/ 0 w 3607445"/>
              <a:gd name="connsiteY2" fmla="*/ 1039945 h 1417270"/>
              <a:gd name="connsiteX3" fmla="*/ 9202 w 3607445"/>
              <a:gd name="connsiteY3" fmla="*/ 1417270 h 1417270"/>
              <a:gd name="connsiteX4" fmla="*/ 1095117 w 3607445"/>
              <a:gd name="connsiteY4" fmla="*/ 1417270 h 1417270"/>
              <a:gd name="connsiteX5" fmla="*/ 1095117 w 3607445"/>
              <a:gd name="connsiteY5" fmla="*/ 1154983 h 1417270"/>
              <a:gd name="connsiteX6" fmla="*/ 3607445 w 3607445"/>
              <a:gd name="connsiteY6" fmla="*/ 1159584 h 1417270"/>
              <a:gd name="connsiteX7" fmla="*/ 3607445 w 3607445"/>
              <a:gd name="connsiteY7" fmla="*/ 924906 h 1417270"/>
              <a:gd name="connsiteX8" fmla="*/ 3266947 w 3607445"/>
              <a:gd name="connsiteY8" fmla="*/ 938711 h 1417270"/>
              <a:gd name="connsiteX9" fmla="*/ 3266947 w 3607445"/>
              <a:gd name="connsiteY9" fmla="*/ 0 h 1417270"/>
              <a:gd name="connsiteX10" fmla="*/ 1131928 w 3607445"/>
              <a:gd name="connsiteY10" fmla="*/ 0 h 1417270"/>
              <a:gd name="connsiteX11" fmla="*/ 1127327 w 3607445"/>
              <a:gd name="connsiteY11" fmla="*/ 901899 h 1417270"/>
              <a:gd name="connsiteX12" fmla="*/ 1127327 w 3607445"/>
              <a:gd name="connsiteY12" fmla="*/ 901899 h 1417270"/>
              <a:gd name="connsiteX13" fmla="*/ 1127327 w 3607445"/>
              <a:gd name="connsiteY13" fmla="*/ 901899 h 1417270"/>
              <a:gd name="connsiteX14" fmla="*/ 115033 w 3607445"/>
              <a:gd name="connsiteY14" fmla="*/ 874290 h 141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07445" h="1417270">
                <a:moveTo>
                  <a:pt x="115033" y="874290"/>
                </a:moveTo>
                <a:lnTo>
                  <a:pt x="115033" y="1039945"/>
                </a:lnTo>
                <a:lnTo>
                  <a:pt x="0" y="1039945"/>
                </a:lnTo>
                <a:lnTo>
                  <a:pt x="9202" y="1417270"/>
                </a:lnTo>
                <a:lnTo>
                  <a:pt x="1095117" y="1417270"/>
                </a:lnTo>
                <a:lnTo>
                  <a:pt x="1095117" y="1154983"/>
                </a:lnTo>
                <a:lnTo>
                  <a:pt x="3607445" y="1159584"/>
                </a:lnTo>
                <a:lnTo>
                  <a:pt x="3607445" y="924906"/>
                </a:lnTo>
                <a:lnTo>
                  <a:pt x="3266947" y="938711"/>
                </a:lnTo>
                <a:lnTo>
                  <a:pt x="3266947" y="0"/>
                </a:lnTo>
                <a:lnTo>
                  <a:pt x="1131928" y="0"/>
                </a:lnTo>
                <a:cubicBezTo>
                  <a:pt x="1130394" y="300633"/>
                  <a:pt x="1128861" y="601266"/>
                  <a:pt x="1127327" y="901899"/>
                </a:cubicBezTo>
                <a:lnTo>
                  <a:pt x="1127327" y="901899"/>
                </a:lnTo>
                <a:lnTo>
                  <a:pt x="1127327" y="901899"/>
                </a:lnTo>
                <a:lnTo>
                  <a:pt x="115033" y="874290"/>
                </a:lnTo>
                <a:close/>
              </a:path>
            </a:pathLst>
          </a:custGeom>
          <a:solidFill>
            <a:srgbClr val="0000FF">
              <a:alpha val="10000"/>
            </a:srgbClr>
          </a:solidFill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06832" y="1169176"/>
            <a:ext cx="5762936" cy="288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     Laboratory refurbishments </a:t>
            </a:r>
            <a:r>
              <a:rPr lang="en-AU" dirty="0">
                <a:solidFill>
                  <a:schemeClr val="bg1"/>
                </a:solidFill>
                <a:sym typeface="Wingdings"/>
              </a:rPr>
              <a:t> SAIL&gt;300 m</a:t>
            </a:r>
            <a:r>
              <a:rPr lang="en-AU" baseline="30000" dirty="0">
                <a:solidFill>
                  <a:schemeClr val="bg1"/>
                </a:solidFill>
                <a:sym typeface="Wingdings"/>
              </a:rPr>
              <a:t>2 </a:t>
            </a:r>
            <a:endParaRPr lang="en-AU" baseline="30000" dirty="0">
              <a:solidFill>
                <a:schemeClr val="bg1"/>
              </a:solidFill>
            </a:endParaRPr>
          </a:p>
          <a:p>
            <a:endParaRPr lang="en-AU" sz="5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AU" sz="1200" dirty="0">
                <a:solidFill>
                  <a:srgbClr val="FBCD6B"/>
                </a:solidFill>
              </a:rPr>
              <a:t>1</a:t>
            </a:r>
            <a:r>
              <a:rPr lang="en-AU" sz="1200" baseline="30000" dirty="0">
                <a:solidFill>
                  <a:srgbClr val="FBCD6B"/>
                </a:solidFill>
              </a:rPr>
              <a:t>st</a:t>
            </a:r>
            <a:r>
              <a:rPr lang="en-AU" sz="1200" dirty="0">
                <a:solidFill>
                  <a:srgbClr val="FBCD6B"/>
                </a:solidFill>
              </a:rPr>
              <a:t> Stage completed in August 2015 (Lab 121a,b,c,d,116c)</a:t>
            </a:r>
            <a:endParaRPr lang="en-US" sz="1200" dirty="0">
              <a:solidFill>
                <a:srgbClr val="FBCD6B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200" dirty="0">
                <a:solidFill>
                  <a:schemeClr val="bg1"/>
                </a:solidFill>
              </a:rPr>
              <a:t>         New open plan lab areas within 121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1 x </a:t>
            </a:r>
            <a:r>
              <a:rPr lang="en-US" sz="1200" dirty="0" err="1">
                <a:solidFill>
                  <a:schemeClr val="bg1"/>
                </a:solidFill>
              </a:rPr>
              <a:t>Stabilised</a:t>
            </a:r>
            <a:r>
              <a:rPr lang="en-US" sz="1200" dirty="0">
                <a:solidFill>
                  <a:schemeClr val="bg1"/>
                </a:solidFill>
              </a:rPr>
              <a:t> Environment Room, SER (±0.1C, ±3 HR, 116B)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1 x SAIL social meeting area (SAIL Hive, 121A)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1 x Photonic Integration and Glass processing (121D)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4 x Optical labs (121B, 121C, 119, 120)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US" sz="1200" dirty="0">
                <a:solidFill>
                  <a:schemeClr val="bg1"/>
                </a:solidFill>
              </a:rPr>
              <a:t>1 x Multipurpose lab (107)</a:t>
            </a:r>
          </a:p>
          <a:p>
            <a:pPr lvl="1">
              <a:lnSpc>
                <a:spcPct val="110000"/>
              </a:lnSpc>
            </a:pPr>
            <a:endParaRPr lang="en-US" sz="1200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</a:pP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10000"/>
              </a:lnSpc>
              <a:buFontTx/>
              <a:buChar char="-"/>
            </a:pPr>
            <a:r>
              <a:rPr lang="en-AU" sz="1200" dirty="0">
                <a:solidFill>
                  <a:srgbClr val="FBCD6B"/>
                </a:solidFill>
              </a:rPr>
              <a:t>2</a:t>
            </a:r>
            <a:r>
              <a:rPr lang="en-AU" sz="1200" baseline="30000" dirty="0">
                <a:solidFill>
                  <a:srgbClr val="FBCD6B"/>
                </a:solidFill>
              </a:rPr>
              <a:t>st</a:t>
            </a:r>
            <a:r>
              <a:rPr lang="en-AU" sz="1200" dirty="0">
                <a:solidFill>
                  <a:srgbClr val="FBCD6B"/>
                </a:solidFill>
              </a:rPr>
              <a:t> Stage completed by Dec 2015 (Labs 116A,119 )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AU" sz="1200" dirty="0">
                <a:solidFill>
                  <a:schemeClr val="bg1"/>
                </a:solidFill>
              </a:rPr>
              <a:t>116A Optical and mechanical prototyping lab</a:t>
            </a:r>
          </a:p>
          <a:p>
            <a:pPr marL="742950" lvl="1" indent="-285750">
              <a:lnSpc>
                <a:spcPct val="110000"/>
              </a:lnSpc>
              <a:buFontTx/>
              <a:buChar char="-"/>
            </a:pPr>
            <a:r>
              <a:rPr lang="en-AU" sz="1200" dirty="0">
                <a:solidFill>
                  <a:schemeClr val="bg1"/>
                </a:solidFill>
              </a:rPr>
              <a:t>119  UV FBG and Interferometer fabrication facility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9350" y="142253"/>
            <a:ext cx="3640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New Laboratories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42939" y="5169683"/>
            <a:ext cx="565961" cy="371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119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76905" y="4260383"/>
            <a:ext cx="582038" cy="371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121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43375" y="5144092"/>
            <a:ext cx="582038" cy="371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08684" y="5330104"/>
            <a:ext cx="582038" cy="371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107</a:t>
            </a:r>
          </a:p>
        </p:txBody>
      </p:sp>
      <p:pic>
        <p:nvPicPr>
          <p:cNvPr id="23" name="Picture 22" descr="Screen Shot 2014-09-18 at 1.46.51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146" y="1267268"/>
            <a:ext cx="3589236" cy="23909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691185" y="5202565"/>
            <a:ext cx="565961" cy="371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116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34107" y="486190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03658" y="4836315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48259" y="4646441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40636" y="4675671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04700" y="5648637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38739" y="5654628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9592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6924" cy="6858000"/>
            <a:chOff x="0" y="0"/>
            <a:chExt cx="9146924" cy="6858000"/>
          </a:xfrm>
        </p:grpSpPr>
        <p:pic>
          <p:nvPicPr>
            <p:cNvPr id="3" name="Picture 2" descr="Photo 12-08-2015 08 40 0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400330" y="3114330"/>
              <a:ext cx="4278480" cy="3208860"/>
            </a:xfrm>
            <a:prstGeom prst="rect">
              <a:avLst/>
            </a:prstGeom>
          </p:spPr>
        </p:pic>
        <p:pic>
          <p:nvPicPr>
            <p:cNvPr id="5" name="Picture 4" descr="Photo 14-08-2015 08 14 07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229166" y="456142"/>
              <a:ext cx="3649142" cy="2736857"/>
            </a:xfrm>
            <a:prstGeom prst="rect">
              <a:avLst/>
            </a:prstGeom>
          </p:spPr>
        </p:pic>
        <p:pic>
          <p:nvPicPr>
            <p:cNvPr id="6" name="Picture 5" descr="Photo 14-08-2015 08 14 44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649140"/>
              <a:ext cx="4278480" cy="3208860"/>
            </a:xfrm>
            <a:prstGeom prst="rect">
              <a:avLst/>
            </a:prstGeom>
          </p:spPr>
        </p:pic>
        <p:pic>
          <p:nvPicPr>
            <p:cNvPr id="7" name="Picture 6" descr="Photo 19-08-2015 19 12 37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7403" y="0"/>
              <a:ext cx="3779521" cy="2834640"/>
            </a:xfrm>
            <a:prstGeom prst="rect">
              <a:avLst/>
            </a:prstGeom>
          </p:spPr>
        </p:pic>
        <p:pic>
          <p:nvPicPr>
            <p:cNvPr id="8" name="Picture 7" descr="Photo 21-08-2015 13 12 11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34100" y="4587240"/>
              <a:ext cx="3174420" cy="2270760"/>
            </a:xfrm>
            <a:prstGeom prst="rect">
              <a:avLst/>
            </a:prstGeom>
          </p:spPr>
        </p:pic>
        <p:pic>
          <p:nvPicPr>
            <p:cNvPr id="10" name="Picture 9" descr="Photo 28-08-2015 13 29 18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4134" y="2834640"/>
              <a:ext cx="2561006" cy="1920755"/>
            </a:xfrm>
            <a:prstGeom prst="rect">
              <a:avLst/>
            </a:prstGeom>
          </p:spPr>
        </p:pic>
        <p:pic>
          <p:nvPicPr>
            <p:cNvPr id="4" name="Picture 3" descr="Photo 13-08-2015 16 41 06 (1).jp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457200" y="457200"/>
              <a:ext cx="3657600" cy="2743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7791" y="123825"/>
            <a:ext cx="497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Equipment and Capabilities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816" y="1762125"/>
            <a:ext cx="79357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2"/>
                </a:solidFill>
              </a:rPr>
              <a:t>Equipment and Capabilities</a:t>
            </a:r>
          </a:p>
          <a:p>
            <a:endParaRPr lang="en-US" sz="3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Glass Processing Facility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UV Laser processing facility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Photonic Integration and </a:t>
            </a:r>
            <a:r>
              <a:rPr lang="en-US" sz="3000" dirty="0" err="1">
                <a:solidFill>
                  <a:schemeClr val="bg1"/>
                </a:solidFill>
              </a:rPr>
              <a:t>Characterisation</a:t>
            </a:r>
            <a:endParaRPr lang="en-US" sz="3000" dirty="0">
              <a:solidFill>
                <a:schemeClr val="bg1"/>
              </a:solidFill>
            </a:endParaRPr>
          </a:p>
          <a:p>
            <a:endParaRPr lang="en-US" sz="15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Instrumentation Prototyping</a:t>
            </a:r>
          </a:p>
          <a:p>
            <a:endParaRPr lang="en-US" sz="1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3679" y="142253"/>
            <a:ext cx="4665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Glass Processing Facility</a:t>
            </a:r>
          </a:p>
        </p:txBody>
      </p:sp>
      <p:pic>
        <p:nvPicPr>
          <p:cNvPr id="8" name="Picture 7" descr="125um multimode fibr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8638" y="4743360"/>
            <a:ext cx="1390928" cy="821913"/>
          </a:xfrm>
          <a:prstGeom prst="roundRect">
            <a:avLst/>
          </a:prstGeom>
        </p:spPr>
      </p:pic>
      <p:pic>
        <p:nvPicPr>
          <p:cNvPr id="10" name="Picture 9" descr="taper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04609" y="5686982"/>
            <a:ext cx="1897544" cy="1089559"/>
          </a:xfrm>
          <a:prstGeom prst="roundRect">
            <a:avLst/>
          </a:prstGeom>
        </p:spPr>
      </p:pic>
      <p:pic>
        <p:nvPicPr>
          <p:cNvPr id="11" name="Picture 21" descr="F:\Astrophotonica Australis\002901_10_fig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1461" y="5686982"/>
            <a:ext cx="958105" cy="707717"/>
          </a:xfrm>
          <a:prstGeom prst="round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1" y="799900"/>
            <a:ext cx="3992206" cy="3075095"/>
            <a:chOff x="1" y="799900"/>
            <a:chExt cx="3992206" cy="3075095"/>
          </a:xfrm>
        </p:grpSpPr>
        <p:pic>
          <p:nvPicPr>
            <p:cNvPr id="5" name="Picture 4" descr="feature_gpx3000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858" t="22339" b="8613"/>
            <a:stretch>
              <a:fillRect/>
            </a:stretch>
          </p:blipFill>
          <p:spPr>
            <a:xfrm>
              <a:off x="414251" y="1311839"/>
              <a:ext cx="2883019" cy="2563156"/>
            </a:xfrm>
            <a:prstGeom prst="rect">
              <a:avLst/>
            </a:prstGeom>
          </p:spPr>
        </p:pic>
        <p:pic>
          <p:nvPicPr>
            <p:cNvPr id="7" name="Picture 3" descr="F:\Astrophotonica Australis\IMAG0658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" y="976320"/>
              <a:ext cx="1614132" cy="10945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717628" y="799900"/>
              <a:ext cx="2274579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b="1" i="1" dirty="0" err="1">
                  <a:solidFill>
                    <a:schemeClr val="bg1"/>
                  </a:solidFill>
                  <a:effectLst/>
                </a:rPr>
                <a:t>Vytran</a:t>
              </a:r>
              <a:r>
                <a:rPr lang="en-GB" b="1" i="1" dirty="0">
                  <a:solidFill>
                    <a:schemeClr val="bg1"/>
                  </a:solidFill>
                  <a:effectLst/>
                </a:rPr>
                <a:t> GPX 3400</a:t>
              </a:r>
              <a:endParaRPr lang="en-US" b="1" i="1" dirty="0">
                <a:solidFill>
                  <a:schemeClr val="bg1"/>
                </a:solidFill>
                <a:effectLst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2260" y="1105526"/>
            <a:ext cx="25314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Tx/>
              <a:buChar char="-"/>
            </a:pPr>
            <a:r>
              <a:rPr lang="en-GB" sz="1200" b="1" i="1" dirty="0">
                <a:solidFill>
                  <a:schemeClr val="bg1"/>
                </a:solidFill>
                <a:effectLst/>
              </a:rPr>
              <a:t>Optical fibres, fibre bundles or glass capillaries from </a:t>
            </a:r>
          </a:p>
          <a:p>
            <a:pPr algn="l"/>
            <a:r>
              <a:rPr lang="en-GB" sz="1200" b="1" i="1" dirty="0">
                <a:solidFill>
                  <a:schemeClr val="bg1"/>
                </a:solidFill>
              </a:rPr>
              <a:t>    </a:t>
            </a:r>
            <a:r>
              <a:rPr lang="en-GB" sz="1200" b="1" i="1" dirty="0">
                <a:solidFill>
                  <a:srgbClr val="FBCD6B"/>
                </a:solidFill>
                <a:effectLst/>
              </a:rPr>
              <a:t>80 µm to 1750 µm</a:t>
            </a:r>
          </a:p>
          <a:p>
            <a:pPr marL="171450" indent="-171450" algn="l">
              <a:buFontTx/>
              <a:buChar char="-"/>
            </a:pPr>
            <a:r>
              <a:rPr lang="en-GB" sz="1200" b="1" i="1" dirty="0">
                <a:solidFill>
                  <a:srgbClr val="FBCD6B"/>
                </a:solidFill>
              </a:rPr>
              <a:t>Filament technology </a:t>
            </a:r>
            <a:endParaRPr lang="en-GB" sz="1200" b="1" i="1" dirty="0">
              <a:solidFill>
                <a:srgbClr val="FBCD6B"/>
              </a:solidFill>
              <a:effectLst/>
            </a:endParaRPr>
          </a:p>
          <a:p>
            <a:pPr algn="l"/>
            <a:endParaRPr lang="en-US" sz="1200" b="1" i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992207" y="736194"/>
            <a:ext cx="2397181" cy="2905464"/>
            <a:chOff x="3992207" y="736194"/>
            <a:chExt cx="2397181" cy="2905464"/>
          </a:xfrm>
        </p:grpSpPr>
        <p:pic>
          <p:nvPicPr>
            <p:cNvPr id="6" name="Picture 5" descr="Vytran_Large_Diameter_Cleaver_LDC400_1.jp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53990" y="976320"/>
              <a:ext cx="2072895" cy="1668937"/>
            </a:xfrm>
            <a:prstGeom prst="rect">
              <a:avLst/>
            </a:prstGeom>
          </p:spPr>
        </p:pic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4147721" y="736194"/>
              <a:ext cx="2241667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/>
              <a:r>
                <a:rPr lang="en-GB" b="1" i="1" dirty="0" err="1">
                  <a:solidFill>
                    <a:schemeClr val="bg1"/>
                  </a:solidFill>
                  <a:effectLst/>
                </a:rPr>
                <a:t>Vytran</a:t>
              </a:r>
              <a:r>
                <a:rPr lang="en-GB" b="1" i="1" dirty="0">
                  <a:solidFill>
                    <a:schemeClr val="bg1"/>
                  </a:solidFill>
                  <a:effectLst/>
                </a:rPr>
                <a:t> LDC 400</a:t>
              </a:r>
              <a:endParaRPr lang="en-US" b="1" i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92207" y="2625995"/>
              <a:ext cx="18664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l">
                <a:buFontTx/>
                <a:buChar char="-"/>
              </a:pPr>
              <a:r>
                <a:rPr lang="en-GB" sz="1200" b="1" i="1" dirty="0">
                  <a:solidFill>
                    <a:schemeClr val="bg1"/>
                  </a:solidFill>
                  <a:effectLst/>
                </a:rPr>
                <a:t>Optical fibres, fibre bundles or glass capillaries from 80 µm to 1500 µm</a:t>
              </a:r>
            </a:p>
            <a:p>
              <a:pPr marL="171450" indent="-171450" algn="l">
                <a:buFontTx/>
                <a:buChar char="-"/>
              </a:pPr>
              <a:r>
                <a:rPr lang="en-GB" sz="1200" b="1" i="1" dirty="0">
                  <a:solidFill>
                    <a:schemeClr val="bg1"/>
                  </a:solidFill>
                </a:rPr>
                <a:t>precision cleaving</a:t>
              </a:r>
              <a:endParaRPr lang="en-US" sz="1200" b="1" i="1" dirty="0">
                <a:solidFill>
                  <a:schemeClr val="bg1"/>
                </a:solidFill>
                <a:effectLst/>
              </a:endParaRPr>
            </a:p>
          </p:txBody>
        </p:sp>
      </p:grpSp>
      <p:pic>
        <p:nvPicPr>
          <p:cNvPr id="3" name="Picture 2" descr="LZM-100_V2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914" y="3930215"/>
            <a:ext cx="3258799" cy="229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FJK LZM100 closeup.jp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45320" y="5487319"/>
            <a:ext cx="1696697" cy="122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4522475" y="4060308"/>
            <a:ext cx="2274579" cy="4186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effectLst/>
              </a:rPr>
              <a:t>3SAE TMS</a:t>
            </a:r>
            <a:endParaRPr lang="en-US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99718" y="4501761"/>
            <a:ext cx="2397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Tx/>
              <a:buChar char="-"/>
            </a:pPr>
            <a:r>
              <a:rPr lang="en-GB" sz="1200" b="1" i="1" dirty="0">
                <a:solidFill>
                  <a:schemeClr val="bg1"/>
                </a:solidFill>
                <a:effectLst/>
              </a:rPr>
              <a:t>Optical fibres, fibre bundles or glass capillaries from </a:t>
            </a:r>
          </a:p>
          <a:p>
            <a:pPr algn="l"/>
            <a:r>
              <a:rPr lang="en-GB" sz="1200" b="1" i="1" dirty="0">
                <a:solidFill>
                  <a:schemeClr val="bg1"/>
                </a:solidFill>
              </a:rPr>
              <a:t>   </a:t>
            </a:r>
            <a:r>
              <a:rPr lang="en-GB" sz="1200" b="1" i="1" dirty="0">
                <a:solidFill>
                  <a:schemeClr val="bg2"/>
                </a:solidFill>
                <a:effectLst/>
              </a:rPr>
              <a:t>20 µm to 2600 µm</a:t>
            </a:r>
          </a:p>
          <a:p>
            <a:pPr marL="171450" indent="-171450" algn="l">
              <a:buFontTx/>
              <a:buChar char="-"/>
            </a:pPr>
            <a:r>
              <a:rPr lang="en-GB" sz="1200" b="1" i="1" dirty="0">
                <a:solidFill>
                  <a:srgbClr val="FBCD6B"/>
                </a:solidFill>
              </a:rPr>
              <a:t> Plasma technology</a:t>
            </a:r>
            <a:endParaRPr lang="en-GB" sz="1200" b="1" i="1" dirty="0">
              <a:solidFill>
                <a:srgbClr val="FBCD6B"/>
              </a:solidFill>
              <a:effectLst/>
            </a:endParaRPr>
          </a:p>
          <a:p>
            <a:pPr algn="l"/>
            <a:endParaRPr lang="en-US" sz="1200" b="1" i="1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68678" y="1245164"/>
            <a:ext cx="2561061" cy="3117449"/>
            <a:chOff x="6568678" y="1245164"/>
            <a:chExt cx="2561061" cy="311744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6568678" y="1245164"/>
              <a:ext cx="2459280" cy="646331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chemeClr val="bg1"/>
                  </a:solidFill>
                  <a:effectLst/>
                </a:rPr>
                <a:t>Extreme versatility in fibre processing</a:t>
              </a:r>
              <a:endParaRPr lang="en-US" b="1" i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6568678" y="1903991"/>
              <a:ext cx="2561061" cy="245862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400" b="1" i="1" dirty="0">
                  <a:solidFill>
                    <a:srgbClr val="FBCD6B"/>
                  </a:solidFill>
                  <a:effectLst/>
                </a:rPr>
                <a:t>Splices, dissimilar and non-standard shape fibres </a:t>
              </a:r>
            </a:p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400" b="1" i="1" dirty="0">
                  <a:solidFill>
                    <a:srgbClr val="FBCD6B"/>
                  </a:solidFill>
                  <a:effectLst/>
                </a:rPr>
                <a:t>Optical fibre tapers</a:t>
              </a:r>
            </a:p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400" b="1" i="1" dirty="0">
                  <a:solidFill>
                    <a:srgbClr val="FBCD6B"/>
                  </a:solidFill>
                  <a:effectLst/>
                </a:rPr>
                <a:t>Bundling fibres inside capillaries (</a:t>
              </a:r>
              <a:r>
                <a:rPr lang="en-GB" sz="1400" b="1" i="1" dirty="0" err="1">
                  <a:solidFill>
                    <a:srgbClr val="FBCD6B"/>
                  </a:solidFill>
                  <a:effectLst/>
                </a:rPr>
                <a:t>hexabundles</a:t>
              </a:r>
              <a:r>
                <a:rPr lang="en-GB" sz="1400" b="1" i="1" dirty="0">
                  <a:solidFill>
                    <a:srgbClr val="FBCD6B"/>
                  </a:solidFill>
                  <a:effectLst/>
                </a:rPr>
                <a:t>)</a:t>
              </a:r>
            </a:p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400" b="1" i="1" dirty="0">
                  <a:solidFill>
                    <a:srgbClr val="FBCD6B"/>
                  </a:solidFill>
                  <a:effectLst/>
                </a:rPr>
                <a:t>Fusing fibres together (photonic lanterns)</a:t>
              </a:r>
            </a:p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400" b="1" i="1" dirty="0">
                  <a:solidFill>
                    <a:srgbClr val="FBCD6B"/>
                  </a:solidFill>
                  <a:effectLst/>
                </a:rPr>
                <a:t>Optical fibre couplers</a:t>
              </a:r>
            </a:p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400" b="1" i="1" dirty="0">
                  <a:solidFill>
                    <a:srgbClr val="FBCD6B"/>
                  </a:solidFill>
                  <a:effectLst/>
                </a:rPr>
                <a:t>Fibre lensing and termination</a:t>
              </a:r>
              <a:endParaRPr lang="en-US" sz="1400" b="1" i="1" dirty="0">
                <a:solidFill>
                  <a:srgbClr val="FBCD6B"/>
                </a:solidFill>
                <a:effectLst/>
              </a:endParaRPr>
            </a:p>
          </p:txBody>
        </p:sp>
      </p:grpSp>
      <p:pic>
        <p:nvPicPr>
          <p:cNvPr id="23" name="Picture 22" descr="Picture2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70459" y="4743360"/>
            <a:ext cx="880417" cy="832240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52186" y="4475962"/>
            <a:ext cx="2294379" cy="120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83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055" y="142253"/>
            <a:ext cx="5025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UV Laser processing facility</a:t>
            </a:r>
          </a:p>
        </p:txBody>
      </p:sp>
      <p:pic>
        <p:nvPicPr>
          <p:cNvPr id="3" name="Picture 2" descr="MZ FBG.xqy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129551" y="2888860"/>
            <a:ext cx="2490944" cy="3198709"/>
          </a:xfrm>
          <a:prstGeom prst="rect">
            <a:avLst/>
          </a:prstGeom>
        </p:spPr>
      </p:pic>
      <p:pic>
        <p:nvPicPr>
          <p:cNvPr id="4" name="Picture 3" descr="M_InnovaFr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67349" y="971583"/>
            <a:ext cx="3602739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7" name="Picture 1" descr="E:\H DRIVE\ASTROPHOTONICS\SAIL LABS\NANO AIN\Screen Shot 2014-10-02 at 12.16.52 PM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3995736" y="5262564"/>
            <a:ext cx="752475" cy="2190751"/>
          </a:xfrm>
          <a:prstGeom prst="rect">
            <a:avLst/>
          </a:prstGeom>
          <a:noFill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6560" y="1052770"/>
            <a:ext cx="4919689" cy="646331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</a:rPr>
              <a:t>State of the art UV Laser Interferometer for fibre and glass processing  </a:t>
            </a:r>
            <a:endParaRPr lang="en-US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66560" y="1809750"/>
            <a:ext cx="4919689" cy="1345048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b="1" i="1" dirty="0">
                <a:solidFill>
                  <a:srgbClr val="FBCD6B"/>
                </a:solidFill>
                <a:effectLst/>
              </a:rPr>
              <a:t>FBG writing based on a </a:t>
            </a:r>
            <a:r>
              <a:rPr lang="en-GB" sz="1400" b="1" i="1" dirty="0" err="1">
                <a:solidFill>
                  <a:srgbClr val="FBCD6B"/>
                </a:solidFill>
                <a:effectLst/>
              </a:rPr>
              <a:t>Sagnac</a:t>
            </a:r>
            <a:r>
              <a:rPr lang="en-GB" sz="1400" b="1" i="1" dirty="0">
                <a:solidFill>
                  <a:srgbClr val="FBCD6B"/>
                </a:solidFill>
                <a:effectLst/>
              </a:rPr>
              <a:t> Interferometer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b="1" i="1" dirty="0">
                <a:solidFill>
                  <a:srgbClr val="FBCD6B"/>
                </a:solidFill>
              </a:rPr>
              <a:t>Optical setup based on 12  piezoelectric motors </a:t>
            </a:r>
            <a:endParaRPr lang="en-GB" sz="1400" b="1" i="1" dirty="0">
              <a:solidFill>
                <a:srgbClr val="FBCD6B"/>
              </a:solidFill>
              <a:effectLst/>
            </a:endParaRP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b="1" i="1" dirty="0">
                <a:solidFill>
                  <a:srgbClr val="FBCD6B"/>
                </a:solidFill>
                <a:effectLst/>
              </a:rPr>
              <a:t>Higher precision and interference depth 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endParaRPr lang="en-GB" sz="1400" b="1" i="1" dirty="0">
              <a:solidFill>
                <a:srgbClr val="FBCD6B"/>
              </a:solidFill>
              <a:effectLst/>
            </a:endParaRPr>
          </a:p>
        </p:txBody>
      </p:sp>
      <p:pic>
        <p:nvPicPr>
          <p:cNvPr id="4098" name="Picture 2" descr="E:\H DRIVE\ASTROPHOTONICS\SAIL LABS\NANO AIN\image018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675" y="3886200"/>
            <a:ext cx="3024074" cy="22440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66560" y="3507967"/>
            <a:ext cx="2643214" cy="36645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Sagnac</a:t>
            </a:r>
            <a:r>
              <a:rPr lang="en-GB" b="1" i="1" dirty="0">
                <a:solidFill>
                  <a:schemeClr val="bg1"/>
                </a:solidFill>
              </a:rPr>
              <a:t> Interferometer</a:t>
            </a:r>
            <a:endParaRPr lang="en-US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543548" y="691667"/>
            <a:ext cx="3809255" cy="36933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</a:rPr>
              <a:t>Coherent CW UV laser 244 nm</a:t>
            </a:r>
            <a:endParaRPr lang="en-US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653198" y="5760176"/>
            <a:ext cx="3071926" cy="138499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b="1" i="1" dirty="0" err="1">
                <a:solidFill>
                  <a:schemeClr val="bg1">
                    <a:lumMod val="95000"/>
                  </a:schemeClr>
                </a:solidFill>
                <a:effectLst/>
              </a:rPr>
              <a:t>Multicore</a:t>
            </a:r>
            <a:r>
              <a:rPr lang="en-GB" sz="1400" b="1" i="1" dirty="0">
                <a:solidFill>
                  <a:schemeClr val="bg1">
                    <a:lumMod val="95000"/>
                  </a:schemeClr>
                </a:solidFill>
                <a:effectLst/>
              </a:rPr>
              <a:t> fibre FBG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b="1" i="1" dirty="0">
                <a:solidFill>
                  <a:schemeClr val="bg1">
                    <a:lumMod val="95000"/>
                  </a:schemeClr>
                </a:solidFill>
              </a:rPr>
              <a:t>Planar waveguide gratings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r>
              <a:rPr lang="en-GB" sz="1400" b="1" i="1" dirty="0">
                <a:solidFill>
                  <a:schemeClr val="bg1">
                    <a:lumMod val="95000"/>
                  </a:schemeClr>
                </a:solidFill>
                <a:effectLst/>
              </a:rPr>
              <a:t>Polymer fibre gratings</a:t>
            </a:r>
          </a:p>
          <a:p>
            <a:pPr algn="l">
              <a:lnSpc>
                <a:spcPct val="150000"/>
              </a:lnSpc>
              <a:buFont typeface="Arial" pitchFamily="34" charset="0"/>
              <a:buChar char="•"/>
            </a:pPr>
            <a:endParaRPr lang="en-GB" sz="1400" b="1" i="1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608" y="3323138"/>
            <a:ext cx="3481480" cy="230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74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48310" y="142253"/>
            <a:ext cx="689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Photonic Integration and </a:t>
            </a:r>
            <a:r>
              <a:rPr lang="en-US" sz="2400" dirty="0" err="1"/>
              <a:t>Characterisation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475" y="708693"/>
            <a:ext cx="5296050" cy="2863652"/>
            <a:chOff x="47475" y="708693"/>
            <a:chExt cx="5296050" cy="2863652"/>
          </a:xfrm>
        </p:grpSpPr>
        <p:pic>
          <p:nvPicPr>
            <p:cNvPr id="3074" name="Picture 2" descr="http://www.in.all.biz/img/in/catalog/573678.jpeg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3112262" y="708693"/>
              <a:ext cx="2231263" cy="2863652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56999" y="1743075"/>
              <a:ext cx="292458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AU" sz="1200" dirty="0">
                  <a:solidFill>
                    <a:schemeClr val="bg2"/>
                  </a:solidFill>
                </a:rPr>
                <a:t>Air cleanliness in the work zone is ISO (14644) Class 3 (AS 1386 Class 0.035).</a:t>
              </a:r>
            </a:p>
            <a:p>
              <a:r>
                <a:rPr lang="en-AU" sz="1200" dirty="0">
                  <a:solidFill>
                    <a:schemeClr val="bg2"/>
                  </a:solidFill>
                </a:rPr>
                <a:t> </a:t>
              </a:r>
            </a:p>
            <a:p>
              <a:pPr>
                <a:buFont typeface="Arial" pitchFamily="34" charset="0"/>
                <a:buChar char="•"/>
              </a:pPr>
              <a:r>
                <a:rPr lang="en-AU" sz="1200" dirty="0">
                  <a:solidFill>
                    <a:schemeClr val="bg2"/>
                  </a:solidFill>
                </a:rPr>
                <a:t>Use of ULPA-grade filters, in place of HEPA, enables air cleanliness to be two classifications cleaner than conventional cabinets with HEPA filters. 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7475" y="1409700"/>
              <a:ext cx="3479496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chemeClr val="bg1"/>
                  </a:solidFill>
                </a:rPr>
                <a:t>Laminar Air Flow Cabinets</a:t>
              </a:r>
              <a:endParaRPr lang="en-US" b="1" i="1" dirty="0">
                <a:solidFill>
                  <a:schemeClr val="bg1"/>
                </a:solidFill>
                <a:effectLst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524" y="3730394"/>
            <a:ext cx="5324626" cy="2594206"/>
            <a:chOff x="66524" y="3730394"/>
            <a:chExt cx="5324626" cy="2594206"/>
          </a:xfrm>
        </p:grpSpPr>
        <p:pic>
          <p:nvPicPr>
            <p:cNvPr id="8" name="Picture 7" descr="Olympus ix83 DIC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524" y="4152900"/>
              <a:ext cx="3124351" cy="2171700"/>
            </a:xfrm>
            <a:prstGeom prst="rect">
              <a:avLst/>
            </a:prstGeom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66524" y="3730394"/>
              <a:ext cx="4676925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chemeClr val="bg1"/>
                  </a:solidFill>
                </a:rPr>
                <a:t>Olympus IX83 Microscope </a:t>
              </a:r>
              <a:endParaRPr lang="en-US" b="1" i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29235" y="5308937"/>
              <a:ext cx="21619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AU" sz="1200" dirty="0">
                  <a:solidFill>
                    <a:schemeClr val="bg2"/>
                  </a:solidFill>
                </a:rPr>
                <a:t>Differential Interference  Contrast ready </a:t>
              </a:r>
            </a:p>
            <a:p>
              <a:r>
                <a:rPr lang="en-AU" sz="1200" dirty="0">
                  <a:solidFill>
                    <a:schemeClr val="bg2"/>
                  </a:solidFill>
                </a:rPr>
                <a:t> </a:t>
              </a:r>
            </a:p>
            <a:p>
              <a:pPr>
                <a:buFont typeface="Arial" pitchFamily="34" charset="0"/>
                <a:buChar char="•"/>
              </a:pPr>
              <a:r>
                <a:rPr lang="en-AU" sz="1200" dirty="0">
                  <a:solidFill>
                    <a:schemeClr val="bg2"/>
                  </a:solidFill>
                </a:rPr>
                <a:t>Field of View selections 5x, 10x, 20x, 50x, 100x, 150x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74202" y="663059"/>
            <a:ext cx="3529214" cy="5661541"/>
            <a:chOff x="5534025" y="798347"/>
            <a:chExt cx="3529214" cy="566154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534025" y="798347"/>
              <a:ext cx="0" cy="566154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5634239" y="874547"/>
              <a:ext cx="3248024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AU" b="1" i="1" dirty="0">
                  <a:solidFill>
                    <a:schemeClr val="bg1"/>
                  </a:solidFill>
                </a:rPr>
                <a:t>NIS alignment system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24526" y="1272598"/>
              <a:ext cx="32477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AU" sz="1200" dirty="0">
                  <a:solidFill>
                    <a:schemeClr val="bg2"/>
                  </a:solidFill>
                </a:rPr>
                <a:t>13 Automatic Axis</a:t>
              </a:r>
            </a:p>
            <a:p>
              <a:pPr>
                <a:buFont typeface="Arial" pitchFamily="34" charset="0"/>
                <a:buChar char="•"/>
              </a:pPr>
              <a:r>
                <a:rPr lang="en-AU" sz="1200" dirty="0">
                  <a:solidFill>
                    <a:schemeClr val="bg2"/>
                  </a:solidFill>
                </a:rPr>
                <a:t>UV light source and UV glue dispenser</a:t>
              </a:r>
            </a:p>
            <a:p>
              <a:r>
                <a:rPr lang="en-AU" sz="1200" dirty="0">
                  <a:solidFill>
                    <a:schemeClr val="bg2"/>
                  </a:solidFill>
                </a:rPr>
                <a:t> 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634239" y="1814605"/>
              <a:ext cx="3429000" cy="1480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41986" y="3618054"/>
            <a:ext cx="3093196" cy="231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85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718" y="142253"/>
            <a:ext cx="499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/>
              <a:t>SAIL</a:t>
            </a:r>
            <a:r>
              <a:rPr lang="en-US" sz="2400" dirty="0"/>
              <a:t> – Instrumentation Prototyping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7625" y="990600"/>
            <a:ext cx="3960594" cy="5810250"/>
            <a:chOff x="47625" y="990600"/>
            <a:chExt cx="3960594" cy="5810250"/>
          </a:xfrm>
        </p:grpSpPr>
        <p:grpSp>
          <p:nvGrpSpPr>
            <p:cNvPr id="25" name="Group 24"/>
            <p:cNvGrpSpPr/>
            <p:nvPr/>
          </p:nvGrpSpPr>
          <p:grpSpPr>
            <a:xfrm>
              <a:off x="253603" y="990600"/>
              <a:ext cx="3692960" cy="3255456"/>
              <a:chOff x="253603" y="990600"/>
              <a:chExt cx="3692960" cy="3255456"/>
            </a:xfrm>
          </p:grpSpPr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253604" y="990600"/>
                <a:ext cx="2871168" cy="369332"/>
              </a:xfrm>
              <a:prstGeom prst="rect">
                <a:avLst/>
              </a:prstGeom>
              <a:noFill/>
              <a:ln w="76200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GB" b="1" i="1" dirty="0">
                    <a:solidFill>
                      <a:schemeClr val="bg1"/>
                    </a:solidFill>
                  </a:rPr>
                  <a:t>3D Printing facility </a:t>
                </a:r>
                <a:endParaRPr lang="en-US" b="1" i="1" dirty="0"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253603" y="1325577"/>
                <a:ext cx="3692960" cy="2920479"/>
              </a:xfrm>
              <a:prstGeom prst="rect">
                <a:avLst/>
              </a:prstGeom>
              <a:noFill/>
              <a:ln w="76200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b="1" i="1" dirty="0">
                    <a:solidFill>
                      <a:srgbClr val="FFFF00"/>
                    </a:solidFill>
                    <a:effectLst/>
                  </a:rPr>
                  <a:t>Object 30 Pro </a:t>
                </a:r>
                <a:r>
                  <a:rPr lang="en-GB" sz="1200" b="1" i="1" dirty="0">
                    <a:solidFill>
                      <a:srgbClr val="FBCD6B"/>
                    </a:solidFill>
                    <a:effectLst/>
                  </a:rPr>
                  <a:t>(</a:t>
                </a:r>
                <a:r>
                  <a:rPr lang="en-GB" sz="1200" b="1" i="1" dirty="0" err="1">
                    <a:solidFill>
                      <a:srgbClr val="FBCD6B"/>
                    </a:solidFill>
                    <a:effectLst/>
                  </a:rPr>
                  <a:t>PolyJet</a:t>
                </a:r>
                <a:r>
                  <a:rPr lang="en-GB" sz="1200" b="1" i="1" dirty="0">
                    <a:solidFill>
                      <a:srgbClr val="FBCD6B"/>
                    </a:solidFill>
                    <a:effectLst/>
                  </a:rPr>
                  <a:t> Technology)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b="1" i="1" dirty="0">
                    <a:solidFill>
                      <a:srgbClr val="FBCD6B"/>
                    </a:solidFill>
                  </a:rPr>
                  <a:t> </a:t>
                </a:r>
                <a:r>
                  <a:rPr lang="en-GB" sz="1200" dirty="0">
                    <a:solidFill>
                      <a:srgbClr val="FBCD6B"/>
                    </a:solidFill>
                  </a:rPr>
                  <a:t>7 materials ( plus soluble support material)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srgbClr val="FBCD6B"/>
                    </a:solidFill>
                  </a:rPr>
                  <a:t> 294 x 192 x 148.6 mm build size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srgbClr val="FBCD6B"/>
                    </a:solidFill>
                  </a:rPr>
                  <a:t> </a:t>
                </a:r>
                <a:r>
                  <a:rPr lang="en-AU" sz="1200" dirty="0">
                    <a:solidFill>
                      <a:srgbClr val="FBCD6B"/>
                    </a:solidFill>
                  </a:rPr>
                  <a:t>28 </a:t>
                </a:r>
                <a:r>
                  <a:rPr lang="en-AU" sz="1200" dirty="0" err="1">
                    <a:solidFill>
                      <a:srgbClr val="FBCD6B"/>
                    </a:solidFill>
                    <a:sym typeface="Symbol"/>
                  </a:rPr>
                  <a:t>μm</a:t>
                </a:r>
                <a:r>
                  <a:rPr lang="en-AU" sz="1200" dirty="0">
                    <a:solidFill>
                      <a:srgbClr val="FBCD6B"/>
                    </a:solidFill>
                  </a:rPr>
                  <a:t>  (16 </a:t>
                </a:r>
                <a:r>
                  <a:rPr lang="en-AU" sz="1200" dirty="0" err="1">
                    <a:solidFill>
                      <a:srgbClr val="FBCD6B"/>
                    </a:solidFill>
                    <a:sym typeface="Symbol"/>
                  </a:rPr>
                  <a:t>μ</a:t>
                </a:r>
                <a:r>
                  <a:rPr lang="en-AU" sz="1200" dirty="0" err="1">
                    <a:solidFill>
                      <a:srgbClr val="FBCD6B"/>
                    </a:solidFill>
                  </a:rPr>
                  <a:t>m</a:t>
                </a:r>
                <a:r>
                  <a:rPr lang="en-AU" sz="1200" dirty="0">
                    <a:solidFill>
                      <a:srgbClr val="FBCD6B"/>
                    </a:solidFill>
                  </a:rPr>
                  <a:t>  </a:t>
                </a:r>
                <a:r>
                  <a:rPr lang="en-AU" sz="1200" dirty="0" err="1">
                    <a:solidFill>
                      <a:srgbClr val="FBCD6B"/>
                    </a:solidFill>
                  </a:rPr>
                  <a:t>VeroClear</a:t>
                </a:r>
                <a:r>
                  <a:rPr lang="en-AU" sz="1200" dirty="0">
                    <a:solidFill>
                      <a:srgbClr val="FBCD6B"/>
                    </a:solidFill>
                  </a:rPr>
                  <a:t>) layer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AU" sz="1200" dirty="0">
                    <a:solidFill>
                      <a:srgbClr val="FBCD6B"/>
                    </a:solidFill>
                    <a:effectLst/>
                  </a:rPr>
                  <a:t> </a:t>
                </a:r>
                <a:r>
                  <a:rPr lang="en-AU" sz="1200" dirty="0">
                    <a:solidFill>
                      <a:srgbClr val="FBCD6B"/>
                    </a:solidFill>
                  </a:rPr>
                  <a:t>X-600; Y-600 ; Z-900 dpi build resolution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AU" sz="1200" dirty="0">
                    <a:solidFill>
                      <a:srgbClr val="FBCD6B"/>
                    </a:solidFill>
                    <a:effectLst/>
                  </a:rPr>
                  <a:t> 100 </a:t>
                </a:r>
                <a:r>
                  <a:rPr lang="en-AU" sz="1200" dirty="0" err="1">
                    <a:solidFill>
                      <a:srgbClr val="FBCD6B"/>
                    </a:solidFill>
                  </a:rPr>
                  <a:t>μ</a:t>
                </a:r>
                <a:r>
                  <a:rPr lang="en-AU" sz="1200" dirty="0" err="1">
                    <a:solidFill>
                      <a:srgbClr val="FBCD6B"/>
                    </a:solidFill>
                    <a:effectLst/>
                  </a:rPr>
                  <a:t>m</a:t>
                </a:r>
                <a:r>
                  <a:rPr lang="en-AU" sz="1200" dirty="0">
                    <a:solidFill>
                      <a:srgbClr val="FBCD6B"/>
                    </a:solidFill>
                    <a:effectLst/>
                  </a:rPr>
                  <a:t> accuracy</a:t>
                </a:r>
                <a:endParaRPr lang="en-GB" sz="1200" dirty="0">
                  <a:solidFill>
                    <a:srgbClr val="FBCD6B"/>
                  </a:solidFill>
                  <a:effectLst/>
                </a:endParaRPr>
              </a:p>
              <a:p>
                <a:pPr algn="l">
                  <a:lnSpc>
                    <a:spcPct val="110000"/>
                  </a:lnSpc>
                  <a:buFont typeface="Arial" pitchFamily="34" charset="0"/>
                  <a:buChar char="•"/>
                </a:pPr>
                <a:endParaRPr lang="en-GB" sz="600" b="1" i="1" dirty="0">
                  <a:solidFill>
                    <a:srgbClr val="FBCD6B"/>
                  </a:solidFill>
                  <a:effectLst/>
                </a:endParaRPr>
              </a:p>
              <a:p>
                <a:pPr algn="l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b="1" i="1" dirty="0" err="1">
                    <a:solidFill>
                      <a:srgbClr val="FFFF00"/>
                    </a:solidFill>
                    <a:effectLst/>
                  </a:rPr>
                  <a:t>uPrint</a:t>
                </a:r>
                <a:r>
                  <a:rPr lang="en-GB" sz="1200" b="1" i="1" dirty="0">
                    <a:solidFill>
                      <a:srgbClr val="FFFF00"/>
                    </a:solidFill>
                    <a:effectLst/>
                  </a:rPr>
                  <a:t> SE Plus </a:t>
                </a:r>
                <a:r>
                  <a:rPr lang="en-GB" sz="1200" b="1" i="1" dirty="0">
                    <a:solidFill>
                      <a:srgbClr val="FBCD6B"/>
                    </a:solidFill>
                    <a:effectLst/>
                  </a:rPr>
                  <a:t>(FDM Technology)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b="1" i="1" dirty="0">
                    <a:solidFill>
                      <a:srgbClr val="FBCD6B"/>
                    </a:solidFill>
                  </a:rPr>
                  <a:t> </a:t>
                </a:r>
                <a:r>
                  <a:rPr lang="en-GB" sz="1200" dirty="0">
                    <a:solidFill>
                      <a:srgbClr val="FBCD6B"/>
                    </a:solidFill>
                  </a:rPr>
                  <a:t>ABS  + soluble support material (10 </a:t>
                </a:r>
                <a:r>
                  <a:rPr lang="en-GB" sz="1200" dirty="0" err="1">
                    <a:solidFill>
                      <a:srgbClr val="FBCD6B"/>
                    </a:solidFill>
                  </a:rPr>
                  <a:t>colors</a:t>
                </a:r>
                <a:r>
                  <a:rPr lang="en-GB" sz="1200" dirty="0">
                    <a:solidFill>
                      <a:srgbClr val="FBCD6B"/>
                    </a:solidFill>
                  </a:rPr>
                  <a:t>)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srgbClr val="FBCD6B"/>
                    </a:solidFill>
                  </a:rPr>
                  <a:t> 203 x 203 x 152 mm build size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GB" sz="1200" dirty="0">
                    <a:solidFill>
                      <a:srgbClr val="FBCD6B"/>
                    </a:solidFill>
                  </a:rPr>
                  <a:t> </a:t>
                </a:r>
                <a:r>
                  <a:rPr lang="en-AU" sz="1200" dirty="0">
                    <a:solidFill>
                      <a:srgbClr val="FBCD6B"/>
                    </a:solidFill>
                  </a:rPr>
                  <a:t>250 </a:t>
                </a:r>
                <a:r>
                  <a:rPr lang="en-AU" sz="1200" dirty="0" err="1">
                    <a:solidFill>
                      <a:srgbClr val="FBCD6B"/>
                    </a:solidFill>
                    <a:sym typeface="Symbol"/>
                  </a:rPr>
                  <a:t>μm</a:t>
                </a:r>
                <a:r>
                  <a:rPr lang="en-AU" sz="1200" dirty="0">
                    <a:solidFill>
                      <a:srgbClr val="FBCD6B"/>
                    </a:solidFill>
                  </a:rPr>
                  <a:t>  (330 </a:t>
                </a:r>
                <a:r>
                  <a:rPr lang="en-AU" sz="1200" dirty="0" err="1">
                    <a:solidFill>
                      <a:srgbClr val="FBCD6B"/>
                    </a:solidFill>
                    <a:sym typeface="Symbol"/>
                  </a:rPr>
                  <a:t>μ</a:t>
                </a:r>
                <a:r>
                  <a:rPr lang="en-AU" sz="1200" dirty="0" err="1">
                    <a:solidFill>
                      <a:srgbClr val="FBCD6B"/>
                    </a:solidFill>
                  </a:rPr>
                  <a:t>m</a:t>
                </a:r>
                <a:r>
                  <a:rPr lang="en-AU" sz="1200" dirty="0">
                    <a:solidFill>
                      <a:srgbClr val="FBCD6B"/>
                    </a:solidFill>
                  </a:rPr>
                  <a:t> ) layer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AU" sz="1200" dirty="0">
                    <a:solidFill>
                      <a:srgbClr val="FBCD6B"/>
                    </a:solidFill>
                  </a:rPr>
                  <a:t> X-600; Y-600 ; Z-900 dpi build resolution</a:t>
                </a:r>
              </a:p>
              <a:p>
                <a:pPr lvl="1">
                  <a:lnSpc>
                    <a:spcPct val="110000"/>
                  </a:lnSpc>
                  <a:buFont typeface="Arial" pitchFamily="34" charset="0"/>
                  <a:buChar char="•"/>
                </a:pPr>
                <a:r>
                  <a:rPr lang="en-AU" sz="1200" dirty="0">
                    <a:solidFill>
                      <a:srgbClr val="FBCD6B"/>
                    </a:solidFill>
                  </a:rPr>
                  <a:t> 100 </a:t>
                </a:r>
                <a:r>
                  <a:rPr lang="en-AU" sz="1200" dirty="0" err="1">
                    <a:solidFill>
                      <a:srgbClr val="FBCD6B"/>
                    </a:solidFill>
                  </a:rPr>
                  <a:t>μm</a:t>
                </a:r>
                <a:r>
                  <a:rPr lang="en-AU" sz="1200" dirty="0">
                    <a:solidFill>
                      <a:srgbClr val="FBCD6B"/>
                    </a:solidFill>
                  </a:rPr>
                  <a:t> accuracy</a:t>
                </a:r>
                <a:endParaRPr lang="en-GB" sz="1200" dirty="0">
                  <a:solidFill>
                    <a:srgbClr val="FBCD6B"/>
                  </a:solidFill>
                </a:endParaRPr>
              </a:p>
              <a:p>
                <a:pPr algn="l">
                  <a:lnSpc>
                    <a:spcPct val="110000"/>
                  </a:lnSpc>
                  <a:buFont typeface="Arial" pitchFamily="34" charset="0"/>
                  <a:buChar char="•"/>
                </a:pPr>
                <a:endParaRPr lang="en-GB" sz="1200" b="1" i="1" dirty="0">
                  <a:solidFill>
                    <a:srgbClr val="FBCD6B"/>
                  </a:solidFill>
                  <a:effectLst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7625" y="4029075"/>
              <a:ext cx="3960594" cy="2771775"/>
              <a:chOff x="0" y="4086225"/>
              <a:chExt cx="4346310" cy="277177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4086225"/>
                <a:ext cx="4345323" cy="27717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4" name="Picture 3" descr="objet30_pro_3d_printer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4541520"/>
                <a:ext cx="1840248" cy="2316480"/>
              </a:xfrm>
              <a:prstGeom prst="rect">
                <a:avLst/>
              </a:prstGeom>
            </p:spPr>
          </p:pic>
          <p:pic>
            <p:nvPicPr>
              <p:cNvPr id="5" name="Picture 4" descr="uprint_se_3d_print_pack.jp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840248" y="4953609"/>
                <a:ext cx="2506062" cy="1904391"/>
              </a:xfrm>
              <a:prstGeom prst="rect">
                <a:avLst/>
              </a:prstGeom>
            </p:spPr>
          </p:pic>
          <p:pic>
            <p:nvPicPr>
              <p:cNvPr id="6146" name="Picture 2" descr="http://www.stratasys.com/StratasysGlobal/Images/stratasys_logo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2687973" y="4086225"/>
                <a:ext cx="1590675" cy="409575"/>
              </a:xfrm>
              <a:prstGeom prst="rect">
                <a:avLst/>
              </a:prstGeom>
              <a:noFill/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120253" y="4086225"/>
                <a:ext cx="14157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dirty="0"/>
                  <a:t>Objet30 Pro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288341" y="4648349"/>
                <a:ext cx="1672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U" dirty="0" err="1"/>
                  <a:t>uPrint</a:t>
                </a:r>
                <a:r>
                  <a:rPr lang="en-AU" dirty="0"/>
                  <a:t> SE Plus</a:t>
                </a:r>
              </a:p>
            </p:txBody>
          </p:sp>
        </p:grpSp>
      </p:grpSp>
      <p:cxnSp>
        <p:nvCxnSpPr>
          <p:cNvPr id="18" name="Straight Connector 17"/>
          <p:cNvCxnSpPr/>
          <p:nvPr/>
        </p:nvCxnSpPr>
        <p:spPr>
          <a:xfrm>
            <a:off x="4147718" y="872609"/>
            <a:ext cx="0" cy="56615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346443" y="678418"/>
            <a:ext cx="3280394" cy="845189"/>
            <a:chOff x="4346443" y="678418"/>
            <a:chExt cx="3280394" cy="84518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4346443" y="678418"/>
              <a:ext cx="1574433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chemeClr val="bg1"/>
                  </a:solidFill>
                </a:rPr>
                <a:t>Pocket CNC</a:t>
              </a:r>
              <a:endParaRPr lang="en-US" b="1" i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4346443" y="1025009"/>
              <a:ext cx="3280394" cy="498598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200" b="1" i="1" dirty="0">
                  <a:solidFill>
                    <a:srgbClr val="FFFF00"/>
                  </a:solidFill>
                  <a:effectLst/>
                </a:rPr>
                <a:t>PCNC  1100 Benchtop CNC </a:t>
              </a:r>
              <a:endParaRPr lang="en-GB" sz="1200" b="1" i="1" dirty="0">
                <a:solidFill>
                  <a:srgbClr val="FBCD6B"/>
                </a:solidFill>
                <a:effectLst/>
              </a:endParaRPr>
            </a:p>
            <a:p>
              <a:pPr algn="l">
                <a:lnSpc>
                  <a:spcPct val="110000"/>
                </a:lnSpc>
              </a:pPr>
              <a:r>
                <a:rPr lang="en-GB" sz="1200" b="1" i="1" dirty="0">
                  <a:solidFill>
                    <a:srgbClr val="FBCD6B"/>
                  </a:solidFill>
                  <a:effectLst/>
                </a:rPr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208475" y="3175024"/>
            <a:ext cx="5067900" cy="3007858"/>
            <a:chOff x="4272043" y="3792992"/>
            <a:chExt cx="5067900" cy="3007858"/>
          </a:xfrm>
        </p:grpSpPr>
        <p:pic>
          <p:nvPicPr>
            <p:cNvPr id="6" name="Picture 5" descr="PCB machine.tif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2043" y="4823490"/>
              <a:ext cx="2324213" cy="1977360"/>
            </a:xfrm>
            <a:prstGeom prst="rect">
              <a:avLst/>
            </a:prstGeom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4272043" y="3792992"/>
              <a:ext cx="5067900" cy="369332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b="1" i="1" dirty="0">
                  <a:solidFill>
                    <a:schemeClr val="bg1"/>
                  </a:solidFill>
                </a:rPr>
                <a:t>PCB prototyping (Quantum Physics Group)</a:t>
              </a:r>
              <a:endParaRPr lang="en-US" b="1" i="1" dirty="0"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4272043" y="4149108"/>
              <a:ext cx="4871957" cy="1107996"/>
            </a:xfrm>
            <a:prstGeom prst="rect">
              <a:avLst/>
            </a:prstGeom>
            <a:noFill/>
            <a:ln w="76200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200" b="1" i="1" dirty="0">
                  <a:solidFill>
                    <a:srgbClr val="FFFF00"/>
                  </a:solidFill>
                  <a:effectLst/>
                </a:rPr>
                <a:t>LPKF </a:t>
              </a:r>
              <a:r>
                <a:rPr lang="en-GB" sz="1200" b="1" i="1" dirty="0" err="1">
                  <a:solidFill>
                    <a:srgbClr val="FFFF00"/>
                  </a:solidFill>
                  <a:effectLst/>
                </a:rPr>
                <a:t>ProtoMat</a:t>
              </a:r>
              <a:r>
                <a:rPr lang="en-GB" sz="1200" b="1" i="1" dirty="0">
                  <a:solidFill>
                    <a:srgbClr val="FFFF00"/>
                  </a:solidFill>
                  <a:effectLst/>
                </a:rPr>
                <a:t> S103</a:t>
              </a:r>
            </a:p>
            <a:p>
              <a:pPr lvl="1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AU" sz="1200" dirty="0">
                  <a:solidFill>
                    <a:srgbClr val="FBCD6B"/>
                  </a:solidFill>
                </a:rPr>
                <a:t>Milling and drilling single- and double-sided PCBs</a:t>
              </a:r>
            </a:p>
            <a:p>
              <a:pPr lvl="1">
                <a:lnSpc>
                  <a:spcPct val="110000"/>
                </a:lnSpc>
                <a:buFont typeface="Arial" pitchFamily="34" charset="0"/>
                <a:buChar char="•"/>
              </a:pPr>
              <a:r>
                <a:rPr lang="en-GB" sz="1200" dirty="0">
                  <a:solidFill>
                    <a:srgbClr val="FBCD6B"/>
                  </a:solidFill>
                </a:rPr>
                <a:t>Contour routing of PCBs and Milling flexible, rigid-flex PCBs</a:t>
              </a:r>
            </a:p>
            <a:p>
              <a:pPr algn="l">
                <a:lnSpc>
                  <a:spcPct val="110000"/>
                </a:lnSpc>
              </a:pPr>
              <a:endParaRPr lang="en-GB" sz="1200" b="1" i="1" dirty="0">
                <a:solidFill>
                  <a:srgbClr val="FBCD6B"/>
                </a:solidFill>
                <a:effectLst/>
              </a:endParaRPr>
            </a:p>
            <a:p>
              <a:pPr algn="l">
                <a:lnSpc>
                  <a:spcPct val="110000"/>
                </a:lnSpc>
              </a:pPr>
              <a:r>
                <a:rPr lang="en-GB" sz="1200" b="1" i="1" dirty="0">
                  <a:solidFill>
                    <a:srgbClr val="FBCD6B"/>
                  </a:solidFill>
                  <a:effectLst/>
                </a:rPr>
                <a:t> </a:t>
              </a:r>
            </a:p>
          </p:txBody>
        </p:sp>
        <p:pic>
          <p:nvPicPr>
            <p:cNvPr id="6150" name="Picture 6" descr="http://www.lpkf.com/_images/4336-protomat-s103-im-fraesprozess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767601" y="5001234"/>
              <a:ext cx="2333774" cy="1780566"/>
            </a:xfrm>
            <a:prstGeom prst="rect">
              <a:avLst/>
            </a:prstGeom>
            <a:noFill/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327" y="1343535"/>
            <a:ext cx="2675020" cy="1504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043" y="1343535"/>
            <a:ext cx="2017284" cy="151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86758"/>
      </p:ext>
    </p:extLst>
  </p:cSld>
  <p:clrMapOvr>
    <a:masterClrMapping/>
  </p:clrMapOvr>
</p:sld>
</file>

<file path=ppt/theme/theme1.xml><?xml version="1.0" encoding="utf-8"?>
<a:theme xmlns:a="http://schemas.openxmlformats.org/drawingml/2006/main" name="UNIS Master">
  <a:themeElements>
    <a:clrScheme name="UNIS Master">
      <a:dk1>
        <a:sysClr val="windowText" lastClr="000000"/>
      </a:dk1>
      <a:lt1>
        <a:sysClr val="window" lastClr="FFFFFF"/>
      </a:lt1>
      <a:dk2>
        <a:srgbClr val="12416C"/>
      </a:dk2>
      <a:lt2>
        <a:srgbClr val="FBCD6B"/>
      </a:lt2>
      <a:accent1>
        <a:srgbClr val="CE1126"/>
      </a:accent1>
      <a:accent2>
        <a:srgbClr val="12416C"/>
      </a:accent2>
      <a:accent3>
        <a:srgbClr val="F9B72C"/>
      </a:accent3>
      <a:accent4>
        <a:srgbClr val="BBBDC0"/>
      </a:accent4>
      <a:accent5>
        <a:srgbClr val="E68892"/>
      </a:accent5>
      <a:accent6>
        <a:srgbClr val="88A0B5"/>
      </a:accent6>
      <a:hlink>
        <a:srgbClr val="0000FF"/>
      </a:hlink>
      <a:folHlink>
        <a:srgbClr val="0000FF"/>
      </a:folHlink>
    </a:clrScheme>
    <a:fontScheme name="UNIS_00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EP2004">
  <a:themeElements>
    <a:clrScheme name="PREP20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P20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DA8"/>
        </a:solidFill>
        <a:ln w="762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DA8"/>
        </a:solidFill>
        <a:ln w="762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REP20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20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20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20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20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20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20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20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20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20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20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20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2051</Words>
  <Application>Microsoft Macintosh PowerPoint</Application>
  <PresentationFormat>On-screen Show (4:3)</PresentationFormat>
  <Paragraphs>338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UNIS Master</vt:lpstr>
      <vt:lpstr>Office Theme</vt:lpstr>
      <vt:lpstr>PREP2004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SAIL / ANFF - Advanced FBG manufacturing</vt:lpstr>
    </vt:vector>
  </TitlesOfParts>
  <Company>Physics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Silke Weiss</dc:creator>
  <cp:lastModifiedBy>Joss Hawthorn</cp:lastModifiedBy>
  <cp:revision>210</cp:revision>
  <dcterms:created xsi:type="dcterms:W3CDTF">2014-11-05T03:32:31Z</dcterms:created>
  <dcterms:modified xsi:type="dcterms:W3CDTF">2021-05-24T05:20:53Z</dcterms:modified>
</cp:coreProperties>
</file>